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9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0.xml" ContentType="application/vnd.openxmlformats-officedocument.theme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ink/ink1.xml" ContentType="application/inkml+xml"/>
  <Override PartName="/ppt/ink/ink2.xml" ContentType="application/inkml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44" r:id="rId2"/>
    <p:sldMasterId id="2147483792" r:id="rId3"/>
    <p:sldMasterId id="2147483816" r:id="rId4"/>
    <p:sldMasterId id="2147483829" r:id="rId5"/>
    <p:sldMasterId id="2147483841" r:id="rId6"/>
    <p:sldMasterId id="2147483865" r:id="rId7"/>
    <p:sldMasterId id="2147483901" r:id="rId8"/>
    <p:sldMasterId id="2147483985" r:id="rId9"/>
    <p:sldMasterId id="2147484009" r:id="rId10"/>
    <p:sldMasterId id="2147484021" r:id="rId11"/>
  </p:sldMasterIdLst>
  <p:notesMasterIdLst>
    <p:notesMasterId r:id="rId35"/>
  </p:notesMasterIdLst>
  <p:sldIdLst>
    <p:sldId id="256" r:id="rId12"/>
    <p:sldId id="375" r:id="rId13"/>
    <p:sldId id="257" r:id="rId14"/>
    <p:sldId id="370" r:id="rId15"/>
    <p:sldId id="331" r:id="rId16"/>
    <p:sldId id="368" r:id="rId17"/>
    <p:sldId id="336" r:id="rId18"/>
    <p:sldId id="359" r:id="rId19"/>
    <p:sldId id="358" r:id="rId20"/>
    <p:sldId id="360" r:id="rId21"/>
    <p:sldId id="361" r:id="rId22"/>
    <p:sldId id="338" r:id="rId23"/>
    <p:sldId id="339" r:id="rId24"/>
    <p:sldId id="340" r:id="rId25"/>
    <p:sldId id="357" r:id="rId26"/>
    <p:sldId id="345" r:id="rId27"/>
    <p:sldId id="372" r:id="rId28"/>
    <p:sldId id="364" r:id="rId29"/>
    <p:sldId id="366" r:id="rId30"/>
    <p:sldId id="373" r:id="rId31"/>
    <p:sldId id="356" r:id="rId32"/>
    <p:sldId id="355" r:id="rId33"/>
    <p:sldId id="369" r:id="rId3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120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tableStyles" Target="tableStyles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6.43264" units="1/cm"/>
          <inkml:channelProperty channel="Y" name="resolution" value="36.48649" units="1/cm"/>
          <inkml:channelProperty channel="T" name="resolution" value="1" units="1/dev"/>
        </inkml:channelProperties>
      </inkml:inkSource>
      <inkml:timestamp xml:id="ts0" timeString="2023-03-21T20:16:11.913"/>
    </inkml:context>
    <inkml:brush xml:id="br0">
      <inkml:brushProperty name="width" value="0.26667" units="cm"/>
      <inkml:brushProperty name="height" value="0.53333" units="cm"/>
      <inkml:brushProperty name="color" value="#BFBFBF"/>
      <inkml:brushProperty name="tip" value="rectangle"/>
      <inkml:brushProperty name="rasterOp" value="maskPen"/>
      <inkml:brushProperty name="fitToCurve" value="1"/>
    </inkml:brush>
  </inkml:definitions>
  <inkml:trace contextRef="#ctx0" brushRef="#br0">1723 683 0,'25'0'156,"-1"0"-93,-24-24-63,49 0 15,-25-50-15,1 50 16,-1-1-16,0-23 15,1-1-15,24 24 16,-25-23-16,25 23 16,-49-24-16,49 25 15,-25-1-15,1 1 16,-25 0 0,24-1-1,1 50 235,-1 23-250,0 1 16,1-24-1,-1-1-15,-24 1 16,25-25 31,-1 24 0,0-24-32,-24 24-15,25-24 16,-1 25-16,1-1 16,-1-24-1,1 25 1,-1-25 0,0 24-1,-24 0 1,25-24-16,-1 0 15,1 25 1,-1-25 15,-24 24-15,49-24-16,-25 0 31,1 0-31,-1 0 0,25 0 16,24-24-1,25-1-15,0-48 16,-1 24-16,1 1 16,0-1-16,-49 24 15,0 1-15,-1-25 16,1 25-16,-24-1 16,-1 25-1,-24-24 1,24 24-1,1-25 17,-1 1-17,25 24 1,-49-25 0,25 25-16,-1 0 15,0-24-15,1 0 16,-25 48 62,24 0-62,1 1-16,-25 24 15,0-25-15,24 1 16,-24-1-16,25 0 15,-25 1-15,0-1 16,0 1-16,24-1 16,-24 1 15,24-25 47,50-25-62,23 1-1,1-25-15,-25 0 16,25 25-16,0-25 16,-25 0-16,25 24 15,-49 1-15,-25 0 16,0 24-16,-24 24 94,0 0-94,0 25 15,0 0-15,0 0 16,0-25-16,0 1 15,0 24-15,0 0 16,0-25-16,0 25 16,0 24-16,0-24 15,-24 0-15,24 0 16,0-25-16,0 25 16,0-25-16,0 1 15,73-25 63,0-25-78,25-24 16,49 25-16,-25 24 16,-24 0-16,-1 0 15,-48 0 1,-24 0-16,-25 24 78,0 25-62,0-24-16,0-1 15,0 1-15,-25-1 16,25 0-16,-24 1 15,24-1-15,-25 1 16,1-1 0,24 0-16,-25 1 15,25-1 1,-24 1 0,24-1 15,0 1 0,0 23-15,0-23 15,24-1-15,-24 1-16,25-1 15,-1 25-15,1-25 16,-1 1-16,-24-1 15,0 1-15,0-1 16,0 1 0,0-1-1,0 25-15,0 0 16,-24-25-16,-25 25 16,49 0-16,-25-25 15,1 1-15,24 48 16,-24-73-16,24 24 15,0 1-15,-25-25 16,25 24-16,-24 1 16,24-1-1,0 0-15,-25 1 16,25-1 0,0 1-1,0-1 1,0 1-16,0-1 15,25 0 1,24 25 0,-25-24-1,0 23-15,74-23 16,-25 24-16,-24-25 16,0 1-16,0-1 15,-25 0 1,-24 1-1,0-1 1,0 25 0,0 0-1,-24-25-15,-1 25 16,1-24-16,24 24 16,-24-25-16,-1 25 15,1 0-15,24-25 16,-49 25-16,49 0 15,-24-25-15,-1 25 16,1-25-16,-1 25 16,1 0-16,24-24 15,0 23-15,-25 1 16,1 0-16,24-24 16,0-1-16,0 0 15,0 1 16,24-1-15,50 25 0,48 0-16,-25 0 15,26-25-15,-26 25 16,25 0-16,-48-25 16,-26 1-16,-23-1 15,-25 1 48,0-1-63,0 0 15,0 1-15,-49-1 16,-24 1-16,24-1 16,-49 1-16,25-1 15,-25-24-15,1 0 16,-25 24-16,-1-24 15,26 25-15,23-25 16,26 24-16,23-24 16,25 25-1,0-1 79,25 25-94,97 0 16,-49 0-16,49 24 15,25 0-15,-74-24 16,25 0-16,-1-25 16,-23 25-16,-50-24 15,25-1-15,-49 0 63,-49-24-48,-49 0-15,-73 0 16,49 0-16,-73 0 16,-25 25-16,0-25 15,25 24-15,-49 25 16,48-25-16,-24 50 15,-24-25-15,24 48 16,25 1-16,24 0 16,24-25-1,1 25-15,24-49 16,49 24-16,24-49 16,49 25-16,-25-49 15,25 24-15,0 1 94,25-1-78,48-24-16,-49 25 15,1 24-15,24-49 16,-25 0-1,-24 24 1,0-48 109,-24-25-109,-25 0-16,-49-24 15,-122-49-15,0 48 16,-48-23-16,-25 23 16,24-23-16,0 23 15,25 1-15,73 0 16,49 24-16,73 24 15,25 1-15,24 0 63,0-1-47,0 1-1,0-1-15,-49 1 94,0 0-94,-24 24 16,49 0-1,24-25-15,-25 1 47,25-1-31,-24-48-16,24-25 15,0 25-15,0-25 16,49-24-16,-1 49 16,-48 0-16,49-1 15,-24 26-15,-25 23 16,0 1-16,0-1 15,0 1-15,-25 24 63,-24 0-47,25 0-16,-25 0 15,25 0-15,-1 0 16,1 0-1,-1 0 1,1-25 15,0 1-31,-25-25 16,24 0-16,1 25 16,-1-1-16,1 1 15,24 0-15,-24-25 16,-1 24-16,25 1 15,0-25-15,0-24 16,0-25-16,0 49 16,49-24-16,-25-25 15,25 50-15,-24-26 16,-25 50-16,24-25 16,1 0-16,-25 25 62,-49-1-62,0 1 16,0-1-16,-24 1 15,48 0-15,1-1 16,-1 25-16,25-24 16,0-1 46,0-24-46,0 1-1,0 23-15,25-48 16,48-49-16,-24 73 16,49-49-16,-25 25 15,0 0-15,-24 24 16,0 0-16,0 0 15,-25 25-15,1-25 16,23 49-16,-48-24 16,25 24-1,-1-25 1,1 25 0,-25-24-16,24 24 31,-24-25 16,0 1 0,-24 24-32,24-25-15,0 1 47,0-25-47,24 0 16,98-24-16,49-49 15,73 24-15,-48 25 16,24-25-16,-49 25 16,-74 0-16,1 24 15,-74 24-15,-24 1 31,-24 24 16,0 0-47,-25 0 16,24 0-16,-48 0 16,24 0-16,0 0 15,1 0-15,-1 0 16,-25 0-16,50 0 15,-49 0-15,48 0 16,1 0 0,-1 0-1,25-24 110,0-1-125,0 1 16,0-1-16,0-24 16,0 25-16,25 0 15,-25-1-15,0 1 16,24 24-16,-24-25 15,-24 1 48,-25 24-63,0-24 16,-49 24-16,1 0 15,-74-49-15,98 49 16,-1 0-1,25 0-15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6.43264" units="1/cm"/>
          <inkml:channelProperty channel="Y" name="resolution" value="36.48649" units="1/cm"/>
          <inkml:channelProperty channel="T" name="resolution" value="1" units="1/dev"/>
        </inkml:channelProperties>
      </inkml:inkSource>
      <inkml:timestamp xml:id="ts0" timeString="2023-03-21T20:17:01.456"/>
    </inkml:context>
    <inkml:brush xml:id="br0">
      <inkml:brushProperty name="width" value="0.26667" units="cm"/>
      <inkml:brushProperty name="height" value="0.53333" units="cm"/>
      <inkml:brushProperty name="color" value="#BFBFBF"/>
      <inkml:brushProperty name="tip" value="rectangle"/>
      <inkml:brushProperty name="rasterOp" value="maskPen"/>
      <inkml:brushProperty name="fitToCurve" value="1"/>
    </inkml:brush>
  </inkml:definitions>
  <inkml:trace contextRef="#ctx0" brushRef="#br0">2516 808 0,'24'0'32,"0"0"-17,1 0 1,-1 0 109,1 0-125,48-25 15,-24 1-15,24-25 16,-24 49-16,0-24 16,-25 24-16,25-25 15,0 25 1,-25 0 0,-24-24-16,25 24 15,-1 0-15,1-25 16,-1 25-1,0 0-15,1 0 16,-1 0-16,1 0 16,-1 0-16,1 0 15,-1 0 1,0 0 0,1 0 46,-25 25-46,49-1-16,-25 25 15,0-25 1,1 1-16,-1-1 16,-24 1-1,25-25 1,-1 0-16,-24 24 15,25-24 1,-25 25-16,24-25 16,25 0-16,0 0 15,0 0-15,-25 0 16,49 0-16,-48 0 16,23 0-16,-23 0 15,-1 0 1,1 0-1,-1 0 17,1 0-17,-1 0 1,0 0 0,1 0 62,-1 0-78,-24 24 15,0 0-15,25 1 16,-25-1-16,24-24 16,-24 25-1,25-25-15,-25 24 16,24-24-1,25 0-15,24 0 16,0 0-16,-24-24 16,0-1-16,-24 25 15,48-24-15,-49-1 16,1 25 125,-1 0-126,0 0 1,25 0-16,25 0 15,-1 0-15,-49 0 16,25 0-16,-24 0 16,-25-24-16,24 48 187,0 25-171,-24-24-16,0-1 15,25 25 1,-25-25 0,24 1-16,1-50 109,-25-23-93,0 23-16,24 1 15,-24-1-15,24 1 16,-24-1-16,0 1 31,0 0 0,0-1-15,0 1 0,-24-1-16,0 1 15,-1-1 1,1 25-16,-25 0 16,-24-24-16,-1 0 15,1 24-15,-49 0 16,-49-25-16,49 25 15,-49-24-15,49 24 16,-49-25-16,49 1 16,49 24-16,24 0 15,24-25-15,1 25 16,-1 0 203,1 0-219,-25 0 15,0 0-15,-24 0 16,0 0-16,0 0 16,-1-24-16,1 24 15,24 0-15,0 0 16,25 0-16,-1 0 15,1 0 1,122 0 109,-1 0-109,74 0-16,74 0 15,-50 24-15,-24 1 16,-49-1-16,0 1 16,-24-1-1,-74 1-15,1-25 16,-1 24-16,-24 0 31,0 1-15,25-25-16,-25 24 15,0 1 1,24-25-16,-24 24 16,24 1-16,1-25 15,-1 24-15,1 0 16,24 1-16,-1-1 15,1 1 1,-24-25 0,-25 24-16,24-24 15,-24 25-15,0-1 16,0 0 0,24-24-16,-24 49 15,25-49-15,-25 25 16,0-1-16,24 0 15,-24 1-15,0-1 32,25-24-32,-1 25 15,-24-1 1,25-24-16,23 25 16,-23-1-16,-1-24 15,1 0-15,-1 0 63,-24 24-48,0 1 17,25-1-32,-25 1 15,0-1 1,24-24-16,-24 49 15,0-25 1,24 1 31,1-25-16,-1 0-31,25 24 16,24-24-1,25 0-15,49-24 16,-25-1-16,0 1 16,-49 24-16,-48-24 15,-1-1-15,0 25 16,-24-24 93,0-1-77,0 1-32,0-1 15,0 1 1,-48 0-16,23-1 15,1 1-15,-50-25 16,26 24-16,-1 1 16,24 0-16,-48-1 15,49 25-15,-1 0 32,1-24-1,-1 24 63,1 49-94,-1-49 15,25 48-15,-24-23 16,24-1-16,-24-24 15,24 25-15,0-1 16,0 1-16,0-1 16,0 0-1,0 1-15,0-1 16,0 1 0,0 24 93,0-1-93,0 26-16,0-26 15,0 50-15,0-49 16,0 24-16,0 1 15,0-26-15,0 1 16,0 0-16,0 0 16,0-25-16,-25 25 15,25 0-15,-24-24 16,24-1-16,0 0 16,0 1-1,0-1 126,0 1-126,0-1-15,0 25 16,0-25 0,0 1-1,0-1-15,0 1 16,0 23 0,0-23-16,0 24 15,0 0-15,0-25 16,0 25-16,0 0 15,0-25-15,0 25 16,0-25 0,0 1-1,0-1-15,0 1 16,0-1 0,0 0-16,0 1 15,0-1 1,-25-24-1,25 25 1,0-1 31,0 1-31,0-1-1,0-48 188,-24-50-203,24 50 16,0-1-16,0 1 16,0-25-16,0 25 15,0-1-15,0 1 16,0-1-16,0 1 15,0 0-15,0-1 16,0 1 0,0-1-16,24 1 15,-24-25-15,0 0 0,0 0 32,0 25-32,0-25 15,0 25 1,0-1-16,0-24 15,0 25 1,0-25-16,0 25 16,0-1-16,0-23 15,0-1-15,0 0 16,-24 24 0,24-23-1,0 23-15,-25 1 16,25-1-16,-24 1 15,24-1-15,0 1 16,0 0-16,-24 24 16,24-25-16,0 1 15,-25-25 1,1 24 0,24 1-1,-25 0-15,25-1 16,-24 25-16,0-24 15,24-1 1,-25 25-16,25-24 16,-24 24-16,24-25 15,-25-23 1,1 48-16,24-25 16,-25 25-1,25-24 1,-24-1-1,24 1 1,-24 24 0,-1-24-16,1 24 31,24-25-31,-25 25 16,1-24-1,-1 24-15,25-25 16,-24 25-16,24-24 15,-49 24-15,25-25 16,-25 1 0,25 24-1,-1 0-15,25-24 16,-24 24 0,-1 0-1,25-25 1,-24 25-1,-1-24 1,1 24-16,0-25 31,-1 25 1,1 0-17,24-24-15,-25 24 16,1 0-16,-1 0 15,1 0 1,-25-25-16,25 25 16,-25-24-1,24 24-15,1 0 16,-25-24-16,25 24 16,-1 0-16,-24 0 15,1 0-15,23 0 16,1-25-16,-25 25 15,0 0-15,25-24 16,-1 24 0,-24 0-16,25 0 15,0 0-15,-1 0 16,25-25-16,-24 25 16,-1 0-1,1 0 1,24-24-16,-25 24 15,1 0 1,0-24-16,-1 24 16,1 0-1,-1 0 17,1-25-17,0 25 1,-1 0 15,25-24-15,-24 24-16,-1 0 15,1 0 1,-1 0 15,25-25-31,-24 25 31,0 0-31,-1 0 32,1 0-17,-25 0 1,24 0 0,1 0-1,0 0 1,-1 0-1,25-24-15,-24 24 16,-1 0-16,1 0 16,-1 0-1,1 0-15,0 0 16,-1 0-16,1 0 16,-25 0-1,0 0 1,49-25-16,-24 25 15,-1 0-15,1 0 16,-1 0-16,1 0 16,-25 0-1,25 0 1,-1 0-16,1 0 16,-1 0-1,1 0 1,0 0-1,-1 25 1,1-1 0,24 1-1,-25-25-15,25 24 16,-24 1 0,-1-25-16,25 24 15,0 0-15,-24-24 16,24 25-16,0-1 15,-24 1 1,24-1 0,-25 0-1,25 1 1,-24-25 0,24 24-16,0 1 15,0-1 1,-25-24-1,25 25 1,0-1 31,0 0-16,-24-24-15,24 25-16,-24-1 15,-1 1 1,25-1 0,-24-24-1,24 25-15,-25-25 63,25-25 31,0-24-94,25 25 15,24-25 1,-1 25-16,-23-25 0,48 49 15,-49-49 1,1 49-16,-1-25 16,1 25-16,-1-24 15,1 24 1,-1-24-16,0 24 16,1 0 15,-1 0-31,1 0 15,-1-25 1,1 25-16,-1 0 16,0 0-1,1 0 48,-1 0-16,1 0-32,-1 0 48,-73 0 249,25 0-296,-1 0-16,1 0 16,0 0-16,-25 0 15,24 0-15,-24 0 16,1 0-16,23 0 15,1 0-15,-50 0 16,50 0-16,-25 0 16,0 25-1,25-1 1,0-24 0,-1 0-1,25 24-15,-24-24 16,-1 0-1,25 25-15,-24-25 16,-1 0 0,1 0-1,24 24 1,-24 1 0,-1-1-1,1 1 16,-1-25-31,1 24 16,-1 0 0,25 1 15,-24-25-31,0 0 16,24 24-1,-25-24-15,25 25 16,-24-1-16,24 1 15,-25-25-15,25 24 16,-24-24 0,24 24-16,-25 1 15,25-1 1,-24-24 0,24 25-16,-24-1 15,24 0-15,0 1 16,-25-1-1,25 1 1,0-1 15,0 1 1,-24-1-17,24 0-15,0 1 16,0-1-1,0 1 17,0-1-32,-25-24 15,25 25-15,0-1 32,-24-24-32,24 24 15,0 1 1,0-1-1,-25 25 1,25-24 0,0-1-1,0 0-15,-24 1 16,24-1 0,0 1-1,-24-1-15,24 1 16,-25-1-1,25 0 1,0 1 0,0-1-16,0 1 15,0-1 1,0 0-16,-24 25 16,24-24-1,0-1 1,0 1-16,0-1 15,0 0-15,0 1 16,0-1-16,0 1 16,0-1-16,0 1 15,0 23 1,0-23-16,0 24 16,0-25-1,0 25 1,0-25-1,0 1-15,0-1 16,0 1-16,0 23 16,24-23-16,-24 24 15,0-25 1,0 1 0,0-1 30,0 0-46,0 1 16,25-25 0,-25 24-16,0 1 15,0-1-15,0 1 16,0-1 15,24-24-15,0 24-1,-24 1 1,25-1-16,-25 1 16,0-1-16,24-24 15,-24 25 17,25-25-1,-25 24-16,0 0 17,24-24 61,1 0 1,-25-48-63,0-26-15,0 1-16,0 0 16,-25-1-16,-24-23 15,49-1-15,-24 0 16,-25 1-16,25-25 16,-1 48-16,1-48 15,24 0-15,-49 0 16,49 0-16,-24 0 15,-1 24-15,25-24 16,-24 0 0,24 0-16,0 48 15,0-23-15,0 48 16,0-24-16,0 24 16,0 24-16,0 1 15,24-1-15,1-23 16,-1 48-1,0-25-15,50 1 16,-26 24-16,1 0 16,0-25-16,0 1 15,24 24-15,-24-24 16,24 24-16,-24 0 16,-24 0-16,-1 0 15,1 0-15,-1 0 16,0 0 15,-24 24-15,0 0-16,25 1 15,-25 24 1,0-25-16,0 0 16,0 50-16,0-50 15,0 1 1,24-1-16,-24 0 15,0 1-15,0-1 16,0 1-16,0-1 16,25 1-16,-25-1 15,0 0-15,0 25 16,0-24-16,0-1 16,0 0-16,0 25 15,0-24 1,0-1 15,-25-24 141,1 0-172,-25 0 16,25 0-1,-1 0 1,1 0-1,-1 0-15,1 0 16,-1 25 0,1-25-16,0 0 15,-25 0 1,24 0-16,-24 0 16,49 24-1,-24-24-15,0 0 16,-1 0 15,1 0-15,24 24-16,-25 1 15,1-25 17,24 24-32,-25-24 31,25 25-16,-24-25-15,24 24 16,0 1-16,-24-25 16,24 24-1,0 0-15,-25-24 16,1 49-16,24-24 16,0-1-16,-25 1 15,25-1-15,-24 0 16,0 25-1,-1-24 1,25-1 0,-24-24-16,24 25 31,0-1-15,-25-24 30,25 24-46,-24-24 47,24 25-15,0 24 30,0-25-46,0 0-16,0 1 15,0-1-15,24-24 16,-24 49-16,25-24 16,-25-1-1,49 0-15,-49 25 16,0-24-16,24-1 15,0 25-15,-24 0 16,0-25-16,0 1 16,0 23-16,25-48 15,-25 25-15,0-1 16,24 1-16,-24 24 16,0-25-1,0 0 1,0 25-16,25-24 0,-1-1 15,-24 1-15,24-1 16,1 25-16,-1-25 16,1 25-16,-1-24 31,-24-1-31,0 0 16,0 1-16,25-25 15,-25 24-15,24-24 16,-24 25-16,0-1 15,24-24-15,-24 25 16,25-1 0,-1 0-1,1 1-15,-1-1 32,1 1-17,-25-1 32,24 0-31,0-24-1,1 25 1,-25-1-16,24-24 16,1 25-1,-1-1-15,-24 1 16,25-25-1,-25 24 17,24 0-1,-24 1-31,49-1 16,-25 1-1,1-25-15,-1 24 16,1 1 15,-1-25-31,-24 24 31,24-24-31,-24 24 16,25-24-16,24 25 16,-25-25-1,0 24 1,1-24-16,-1 25 15,1-25 1,-1 24-16,1-24 16,-1 0-1,-24 24 1,24-24-16,1 0 16,-1 25-16,25-1 15,-24-24 16,-1 0-31,0 25 16,1-25-16,-1 0 16,1 0-16,-1 24 15,25 1 1,-25-25 0,1 0-16,-1 0 15,1 0-15,23 24 16,-23-24-16,-1 0 15,1 0-15,-1 0 16,1 0 0,-1 24-16,0-24 15,1 0 1,-1 0 0,25 0-1,-24 25 1,-1-25-1,25 0 1,-25 0 0,1 0-1,-1 0-15,25 0 0,-25 0 16,1 0 0,-1 0-16,1 0 15,-1 0-15,0 0 16,1 0-1,24 0 1,-25 0 0,1 0-16,-1 0 15,0 0-15,1 0 16,-1 0-16,25 0 16,-49-25-16,25 25 15,23 0-15,-23 0 16,-1 0-16,1 0 15,-25-24-15,48 24 16,-23 0-16,-1 0 16,1 0-16,-25-24 15,24 24-15,1-25 16,-1 25-16,0 0 16,-24-24-1,25 24-15,-1 0 16,1-25-1,-25 1-15,24 24 16,1-25 0,-1 25-1,-24-24 1,24 24-16,1-24 16,-25-1-1,24 25-15,1 0 16,-25-24-16,24 24 15,-24-25-15,25 25 16,-25-24 0,24 24-16,-24-24 15,24-1 1,1 1 0,-1-1-1,1 1 1,-25-1-1,24 25 1,1-24-16,-1 0 31,-24-1 1,24 1-32,1-1 15,-1 25 1,-24-24-1,25-1 1,-25 1 0,24 24-16,-24-24 15,24 24-15,1-25 16,-1 1 0,-24-1-16,25 25 15,-25-24 1,24 24-1,-24-24-15,25 24 16,-1-25 0,-24 1-16,24 24 15,-24-25-15,25 25 16,-1-24 0,1-1-1,-25 1-15,24 24 16,-24-24-16,25-1 15,-1 25 1,-24-24 0,0-1-16,24 25 15,-24-24 1,25-1 0,-25 1-16,24 24 15,-24-24 1,0-1 15,0 1-15,0-1-1,0 1 17,0-1-17,25 25-15,-25-24 16,0 0-1,0-1 1,0 1 0,0-1-16,0 1 15,0-1 1,0 1 0,0 0-1,0-1 1,0 1-1,0-1 1,0 1 0,0 0-1,0-1-15,0 1 16,0-1 0,0 1-16,-25-25 15,25 25 1,-24-1-1,24 1 1,0-1 0,0 1-16,-25-1 15,25 1-15,0 0 16,0-25 0,-24 24-16,24 1 15,-24 0-15,24-1 16,0 1-1,0-1-15,-25 25 16,25-24-16,0-1 16,0 1-1,-24 0-15,-1-1 16,25 1 15,0-1-31,-24 25 31,24-24-31,0-1 16,0 1 0,-25 0-1,1-1 1,24 1-16,0-1 16,-24 25-16,24-24 15,0-1-15,-25 25 16,25-24-16,0 0 15,-24-1 1,-1 1 0,25-25-1,-24 49 1,24-25 0,-25 1 62,25 0-16,0-1-62,-24 25 31,24-24-15,0-1 0,-24 25-1,-1-24 1,25 0-16,-24-1 31,-1 1 0,25-1 1,-24 25-1,24-24 16,-24 24-32,-1 0 17,1-25-17,-1 25-15,1 0 16,24-24 0,-25 24-16,25 24 218,0 25-202,0-24-16,25 24 16,-25-1-16,24 1 15,1 0 1,-1-25-16,1 25 15,-1-24-15,0 24 16,1-25-16,-25 0 16,24 25-16,1-49 15,-25 25-15,24-1 16,-24 1-16,24-1 16,-24 0-1,25 1 1,-1-1-1,-24 1 1,0-1 0,0 1-16,0-1 15,25-24-15,-25 24 16,0 1-16,0-1 16,24-24-16,-24 25 15,25 24 1,-25-25-1,0 0-15,24 1 16,-24-1-16,0 1 16,0-1-1,0 0-15,24 1 16,-24-1 15,25 1-15,-25-1-16,0 1 31,0-1-15,0 0 15,0 1-15,0-1-1,0 1 1,0-1-1,0 1 1,0-1 0,0 0-1,0 1 1,0-1 0,0 1-1,0-1 1,0 0-1,0 1-15,0-1 16,0 1 0,0-1-1,0 1 1,0-1 15,0 0-15,0 1 15,0-1-15,-25 1-1,25-1 17,0 1-1,0-1-16,0 0 17,-24-24-1,24 25 47,24-1-62,1-24-1,-1 0 1,1 0-16,24 0 16,-1-49-16,-23 49 15,24-48-15,-1-1 16,-48 24-1,49-24-15,-49 25 16,49 0-16,-24-25 16,-1 49-16,0-49 15,1 24-15,-25 1 16,49 0-16,-49-1 16,49-24-16,-25 1 15,25 23-15,-49-24 16,24 49-16,-24-24 15,25-1 1,-25 1-16,24 0 16,1-1-1,-25 1-15,0-1 16,24 25 0,-24-24-16,24 24 15,-24-25-15,25 25 16,-25 74 78,0-25-79,0 24-15,0 0 16,0 0-16,0-24 15,0 24-15,0-48 16,24 24-16,-24-25 16,0 25-16,0-25 15,0 1-15,0 24 16,0-25-16,25 1 16,-25-1-16,0 25 15,0-25-15,0 1 16,0-1-1,0 1 17,-49-99 30,24-48-46,25 24-16,0 1 15,-24-1-15,24 0 16,0-24-16,0 25 16,0 23-16,0 25 15,0-24-15,0 24 16,0 1-16,-24-1 16,24 0-16,0 0 15,0 0-15,-25 25 16,25-25-16,-24 0 15,24 25-15,0-25 16,-25 0-16,1 0 16,24 25-16,0-1 15,0 1-15,0-1 16,0 1 0,-25 24-16,1 24 125,24 25-110,0 24-15,0-24 16,0 25-16,0-26 15,0 1-15,0 0 16,0-24-16,0 48 16,0-24-16,0-25 15,0 1-15,0 23 16,0-23-16,0-1 16,0 1-16,0-1 15,0 0-15,0 25 16,24-24-16,-24-1 15,0 1-15,0 23 16,0-23 0,0-1-1,0 1-15,0-1 125,0 1-109,0-1-16,0 0 16,0 25-1,-24 0-15,24-25 16,0 25-16,-24 25 15,-1-26-15,25 1 16,-24 25-16,24-26 16,0 1-16,0 0 15,0-24-15,0-1 16,0 0-16,0 1 16,0-1 15,0 25-16,0-24 1,0-1 0,0 0-16,24-24 0,-24 25 15,0-1 1,0 25 0,25-49-16,-25 24 15,0 25-15,0-24 16,0 24-1,0-1 1,0-23 0,0-1-16,0 1 15,0-1 1,-25 1-16,1-1 16,24 0-1,-25 1 16,-24-1 1,25 1-17,0-25 1,-1 0-16,1 0 16,-1 0-16,1 0 15,-1 0 1,1 0-16,0 0 15,-1 0-15,-24 0 16,25 0 0,0 0-1,-1 0-15,-24 24 16,0-24-16,1 24 16,23-24-16,1 0 15,-25 25-15,24-1 16,1-24-16,-25 0 15,49 25-15,-49-25 16,25 24-16,0 1 16,-50-1-16,50-24 15,-1 24-15,1 1 16,0-1 0,-1-24-16,1 25 15,-1-1 1,1 1-16,24-1 31,0 0 78,24-48-46,25-25-63,0 25 16,0-1-16,0-48 15,-25 49-15,1-25 16,23 24-16,-23 1 15,-1-25-15,1 0 16,-1 25-16,0-1 16,-24 1-1,0 0-15,25 24 16,-25-25-16,24 25 16,-24-24-16,0-1 15,0 1 48,25-1-1,24 25-62,24-24 16,-24 24-16,24-24 15,0-1-15,0 1 16,-24 24-16,25 0 16,-50 0-16,0 0 15,1 0-15,-25-25 16,0 50 203,0 24-204,0-1-15,-25 1 16,1-24-16,24-1 16,-24 25-16,-1 0 15,25-25-15,-49 74 16,25-49-16,-1 0 15,-23 24-15,23-24 16,-24 0-16,49-25 16,-24 25-16,24-25 15,-24-24 17,24 25-17,-49-25 157,-73 0-156,48-25-16,-48 25 15,-49 0-15,0 0 16,25 0-16,-1 0 16,25 0-16,24 0 15,25 0-15,24 0 16,0 0-16,25-24 15,0 24-15,-1 0 32,1 0-1,-1 0-15,1 0-1,-1 0-15,1 0 16,-25 0-16,25 0 15,-1 0-15,1 0 16,-25 0-16,25 0 16,-1 24-1,1-24-15,-1 25 16,-23-25-16,23 0 16,1 24-16,-1-24 15,1 0 1,-1 25-16,1-25 15,24 24-15,-24 0 16,-1 1 0,1-25-16,-1 49 15,25-25 1,-24-24 0,24 25-16,0-1 46,-25 0-30,50-24 31,24 0-31,24-24-16,0 0 15,-24-1 1,24 25-16,-24-24 15,-24-1-15,-1 25 16,1 0-16,-1 0 16,0 0 77,25 0-77,-24 0 0,-25 25-16,24-25 62,0 0 94,25 24-156,-24 1 16,24-1-16,-25-24 16,49 0-16,-24 24 15,-24 1 1,-25-1 125,-25-24-126,-24 0-15,0 0 16,-48 25-16,-25-25 15,24 0-15,-24 0 16,24 0 0,0 0-16,25 0 0,24 0 15,25 0 1,-1 0 0,1 0-1,0 0 1,-1 0 15,25-25-15,-24 25-1,-1-24 1,1 24 46,24-25-46,-25 25 0,25-24-16,-48 0 15,48-1 1,-49 1-16,24-1 16,1 1-16,-25-1 15,0 1-15,25 0 16,-25-1-16,25 25 15,-1-24 1,-24-1-16,25 25 16,-25-24-16,25-1 15,-1 25-15,-24-24 16,25 0-16,0 24 16,-1-25-1,1 25-15,-1 0 16,-24-24-16,49-1 15,-24 25-15,0 0 16,-1 0 0,1 0-16,-25-24 15,24 24-15,1 0 16,0 0-16,-25 0 16,0 0-1,24 0-15,1 0 16,0 0-16,-1-25 15,-24 25 1,25 0 0,-1 0-1,1 0-15,0 0 16,-1 0 0,1 0-1,-1 0 48,1 0 30,24-24-77,-24 0-16,-25-25 16,24 0-1,1 24-15,-1 1 0,1-25 16,-25 0-16,49 1 16,-24-1-16,-1 24 15,25 1-15,-24-25 16,-1 25-1,25-1 1,0 1 0,0-1 77,0 1-77,0-1-16,0 1 16,0 0-1,25 24 1,-1 0-16,-24-25 16,25 25-16,-1 0 15,1 0-15,-1 0 16,0 0-1,25 0-15,-24 25 16,24-1-16,-1 0 16,-23 1-16,24-1 15,-25-24-15,0 49 16,1-49-16,-1 49 16,1-25-16,24 25 15,-49-24-15,48-1 16,-23 1-1,-25-1 1,24 0-16,25 1 16,-49-1-1,25 1-15,-1-1 16,0-24 0,-24 24 15,25-24-16,-25 25 1,24-1 0,-24 1-1,0 24 1,25-25-16,-25 25 16,24-25-16,-24 50 15,0-50-15,0 0 16,25 1-16,-1-1 15,-24 1 1,0-1-16,0 1 16,0-1-1,24 0-15,-24 1 32,0-1-17,0 1 1,25-1-1,24 1 1,0-1-16,-1 25 16,26-25-16,-1 25 15,0-25-15,-48-24 16,23 25-16,1-1 16,-24-24-16,-50-24 187,-24-25-171,-48 0-16,23 25 15,26-25-15,-50 0 16,25-24-16,-1 48 16,26 1-16,23 0 15,-24-1-15,0-24 16,25 49-1,24-24-15,-24 24 16,24-25 0,-25 25-16,1 0 31,24-24-31,0 0 16,-25 24-16,1 0 31,24-25-31,-25 25 15,1-24 17,-25-1-17,25 25-15,-1 0 16,1 0-16,-1-24 16,1 24-1,0 0 1,24-25-1,-25 25 17,25-24-17,-24 0-15,24-1 16,-25-24-16,1 25 16,24-25-16,-24 0 15,24 25-15,-25-25 16,25 0-16,0-24 15,-24 24-15,24-24 16,0-1-16,-25 1 16,25 24-16,0-24 15,-24 0-15,24 0 16,0 24-16,0 24 16,-25-48-16,25 49 15,0-1-15,0-24 16,0 0-16,0 25 15,0 0-15,0-1 16,0-48-16,0 48 16,0 1-16,0 0 15,0-50-15,0 50 16,0-25-16,0 0 16,0 0-1,0-24-15,0 24 16,0-24-16,0 24 15,0 0-15,0 25 16,0 0-16,25-25 16,-25 24-16,0 1 15,0-1-15,0-23 16,0 23 0,0 1-1,0-1-15,0 1 16,0-1 15,0 1-15,0 0-16,0-1 15,0 1 17,-25 73 46,25-1-78,0 1 15,-24 0-15,24 0 16,0 0-16,-24-25 16,24 1-16,0-1 15,0 1 1,0-1-1,0 0 1,0 1 0,0 24-1,-25-49-15,25 24 16,0 25-16,0-25 16,0 1-16,0-1 15,-24 25 1,24-25-1,0 1 1,0-1-16,0 1 16,0-1-1,0 1 1,0-1-16,0 0 16,0 1-1,0-1 1,-25-24-1,25 49-15,0-25 16,0 1-16,-24 24 16,-1-25-16,25 1 15,0 23-15,-24 1 16,24-24-16,0-1 16,-24 25-16,24 0 15,0-25 1,0 1-16,0-1 15,-25 1 1,25-1 0,0 0 15,0-48 94,-49-74-125,49 49 16,-24-24-1,0 24-15,-1-48 16,1-1-16,24 25 15,0-1-15,-25 50 16,25-49-16,-24 48 16,24-24-16,0 1 15,0 23-15,0 1 16,0-1-16,0-24 16,0 25-1,0 0-15,0-25 16,0 24-1,0 1 1,0 0 47,49 24-48,24 0-15,0 0 16,0 0-16,25 0 15,-25 0-15,1 0 16,-25 0-16,-1 0 16,-23 0-1,48-25 173,-24-24-173,24 25-15,-48-25 16,23 0-16,1 25 16,-24-25-16,-1 0 15,-24 25-15,0-1 32,0 50 77,-49-1-109,25 0 31,-1-24-15,1 0-16,0 0 15,-25 0-15,24 0 16,1 0-16,-1 0 16,1 0-16,0 0 15,-1 0 17,1 0-17,-1 0 1,1 0-16,0-24 15,-1 24 1,1 0-16,-25-24 16,24 24-16,1-25 15,0 25 1,-1-24 156,1-50-157,24 26-15,0-1 16,-25-25-16,25 1 16,0 0-16,0-25 15,0 1-15,25-26 16,-1 50-16,1-24 16,-1-1-16,0-24 15,1 48-15,24 1 16,-25 24-16,-24-24 15,49 24-15,-49 25 16,24-25-16,-24 24 31,0 50 126,0 97-157,0-49 15,25 49-15,-25 25 16,0-49-16,0-1 15,24-23-15,-24-26 16,0-23 0,49-74 46,-49 25-46,49-25-16,-25 0 0,25 0 15,-24 0 1,23 0-16,-23 25 16,24-25-16,-25 25 15,1-25-15,23 24 16,-23 1-16,-1 0 16,-24-1-16,25 25 15,-1-24-15,-24-1 31,25 74 94,-25-24-109,0 23-16,0-23 16,0-1-16,24-24 47,0 0-47,1-24 31,-25-25-31,0 25 15,0-25-15,0 0 16,0 0-16,0 0 16,0-24-16,24 48 15,-24 1-15,25-25 16,-1 25 0,1 24-1,-25 24 79,0 25-94,0 0 16,0 0-16,0-25 15,0 1-15,-25-1 16,50-24 203,23 0-219,26 0 15,-1 0-15,49 0 16,0 0-16,73 24 15,50-24-15,-50 0 16,1 0-16,-26 0 16,-47-24-16,-50 0 15,25-1-15,-74 1 16,0-25-16,25 24 16,-49 1-1,25 24-15,-1 0 125,0 24-125,-24 1 16,25-25-1,-50-25 95,-23 1-110,-1 0 15,24 24-15,1 0 16,0 0 0,-1 0 124,-48-25-140,-25 1 16,25-1-16,-74 1 16,-24 0-16,-24-1 15,73 1-15,-49 24 16,98-25-16,-1 25 15,50 0-15,0 25 157,24-1-142,0 1 1,0-1 0,0 0 15,0 1-16,0-1 1,0 1 31,73-1-47,0-24 16,0 0-16,1 24 15,23 1-15,25-25 16,49 24-16,-97 1 15,-1-25-15,0 0 16,-24 0-16,24 0 16,-48 0-16,-1 0 15,25-25-15,-25 25 16,-24 25 46,49 24-62,-24 24 16,24-24-16,-25 0 16,0 24-16,25-24 15,-24 0-15,-1-25 16,0 0-16,25 1 16,0-25-16,24 0 15,1 0-15,-1 0 16,25 0-16,24-25 15,0 1-15,-24 0 16,-1 24-16,-23 0 16,-1 0-16,-49 0 15,1 0-15,-1 0 16,1 0 0,-25 48-1,0 1-15,24 0 16,-24 0-16,0 0 15,24 0-15,-24-1 16,0 1-16,25 0 16,-25-24-1,0-1 1,0 0 0,24-24-16,-24 25 15,25 24-15,-1 0 16,0-25-1,1 49 1,-1-48-16,1-1 16,24 25-16,-25-25 15,25 25-15,-25 0 16,1-25-16,-1 1 16,1-25-1,-25 24-15,0 1 16,0-1-16,24 25 15,-24 0-15,24-25 16,-24 25-16,0 24 16,0-24-16,0 25 15,0-50-15,0 0 16,0 1-16,25 24 16,-25-25-1,0 0-15,24-24 16,-24 25-16,25-25 15,-1 0-15,1 0 32,-1 24 124,-24 1-140,0 48-16,0-24 15,24-25-15,-24 25 16,0-24-16,0 23 15,25 1-15,-25 49 16,0-49-16,0 0 16,0 24-16,0-24 15,24 0-15,1-25 16,-25 0-16,0 1 16,0-1 109,0 1-110,0-1-15,0 25 16,0-25-16,0 25 15,-25 0-15,25 0 16,0 0-16,-24-25 16,24 25-16,0 0 15,0-25-15,0 1 16,0 24-16,0-1 16,0-23-16,0-1 15,-25 25-15,25 0 16,0-25-1,0 25 1,0-24-16,0-1 16,0 0-16,0 25 15,0 0 1,-48-24-16,23 23 16,-24 1-16,0 0 15,-48 0-15,-1 0 16,25-25-16,-1 25 15,-23 0-15,48-49 16,-24 24-16,24 1 16,24-25-16,-23 24 15,23-24-15,1 0 16,-1 0-16,-24 25 16,25-25-1,24 24 1,-24 1-16,-1-25 15,1 0 64,-1 0-64,-23 24-15,-1 0 16,0-24-16,-24 25 15,48-1-15,-24-24 16,0 25-16,1 23 16,23-48-16,-24 49 15,25-49 1,-1 25 0,1-1-16,0-24 15,24 25 1,-25-25-16,1 24 15,24 0 1,-25 1 0,1-25-1,24 24 1,-25-24-16,1 0 16,24 25-16,-24-25 15,-1 24 16,25 1-31,-49-25 16,49 24-16,-24-24 16,24 24-16,-49-24 15,49 25-15,-49-1 16,25 1 0,-1-1-1,50-48 110,-1-1-109,25-24-16,0 49 15,0-48-15,0 23 16,-25 25-16,25-49 16,-25 49-1,1-24 1,-1 24 0,1 0-16,-1 0 15,25-25-15,-25 25 16,25 0-16,0 0 15,0 0-15,-25 0 16,25 0 0,-24 0-16,-1 0 15,0 0 1,1 0 0,-1 0-16,1 0 15,-1 0 1,1 25-1,-1-25 1,0 0-16,1 24 16,-1 1-16,1-25 15,-1 24-15,0-24 16,25 0-16,0 0 16,-24 0-16,-1-24 15,-24-1-15,24 25 16,1-49-16,-25 25 15,0 0 1,0-1-16,0 1 16,0-1-16,24 1 15,-121 24 48,-26 0-63,1 0 15,-49 24-15,25 1 16,48-25 0,-48 24-16,72-24 15,1 25-15,24-25 16,25 0-16,-25 0 16,0 0-16,25 24 15,-25-24-15,24 0 16,-23 0-16,-1 24 15,24-24-15,1 0 16,-1 0 0,1 0-1,0 0 1,-1 0 15,1 0-31,-25 0 16,0 25-1,0-25-15,-24 24 16,0-24-16,24 25 16,0-1-16,0 1 15,25-25-15,-25 0 16,24 0-16,1 0 31,0 0-31,-25 0 0,24 0 16,-24 0-16,-24 0 15,24 0 1,25 0-16,-25-25 16,0 1-16,25-1 15,-25 1-15,25-25 16,-25 0-16,24 0 16,-48 0-16,49 25 15,-1-49-15,-48 48 16,24-23-16,25 48 15,-25-49-15,0 49 16,-24 0-16,24-25 16,24 25-16,-48 0 15,49-24-15,-1 24 16,1 0-16,-1-25 16,1 25-1,0-24-15,-1 24 16,-48-24-1,48 24-15,-23-25 16,23 25-16,-24 0 16,25 0-16,0 0 15,-25 0-15,24 0 32,1 0-17,-1 0 16,1 0-15,0 0 0,-1 25-16,1-25 15,-1 0 1,1 0-16,-1 0 16,1 0-16,0 0 31,-1 0 0,25-25-15,-49 25-16,25-24 15,0 24 1,24-25 0,-25 1-1,1-1 1,-1 25-16,25-48 15,-49 48-15,49-49 16,-24 24 0,24 1-1,-24-1 1,24 1-16,-25-25 16,1 0-16,24 25 15,-25-25-15,1 25 16,-1-1-16,25-24 15,-24 25-15,0 0 16,24-1 0,0 1-16,-25-1 15,25 1 1,0-1-16,0 1 16,0 0-16,0-1 15,-24-24 1,24 25-1,0-25 1,0 25-16,0-1 16,0-24-16,0 25 15,0 0-15,0-25 16,0 24 0,0 1-16,24-25 0,-24 25 15,25-1-15,-25-24 16,48 0-1,-23 25-15,-25-25 16,24 25 0,-24-1 15,0 1 110,0-74-126,0 49-15,0 0 16,25-24-16,-25 0 15,0 24-15,24 0 16,-24 25 0,25 24 202,-1 0-202,-24 24 15,24-24-15,-48 0 281,0-24-297,24-1 31,0 1-15,0 0-1,-25-1-15,25 1 16,0-50 0,0 26-16,0-50 0,0 25 15,0-25-15,0 0 16,0-24-1,25 0-15,-1 24 16,25-24-16,-25 25 16,1-26-16,-1 50 15,49-25-15,-48 25 16,-1 24-16,25 25 16,-49-25-16,24 0 15,1 49-15,-25-24 16,24 24-16,-24-25 15,-24 50 126,-49 24-125,-25 0-16,25-1 15,24-23 1,-24-1-16,-1 1 16,1-25-16,-25 24 15,25 0-15,24 1 16,0-1-16,0 1 15,1-25-15,23 24 16,1-24-16,-1 0 16,25 25-16,-24-25 15,24 24 1,0 25 62,49-25-62,0 25-16,48-24 15,25-1 1,25 49-16,0-24 0,-25-25 16,-25 25-16,-48 0 15,0-24-15,-25-1 16,-24 0-16,25-24 15,-25 25-15,0-1 32,0 1-1,0-1-15,0 25-1,-49-25-15,25 50 16,-25-50-16,24 1 15,-23 23-15,-1-23 16,0 24-16,0-25 16,-24 1-16,24-25 15,24 24-15,-23-24 16,-1 0-16,0 0 16,24 0-16,1 0 15,-25 0-15,25 0 16,-25 0-16,24 0 15,1 0-15,0 0 16,24 24 0,0 1 31,-25-25-32,25 24-15,-24 1 16,24-1-1,0 25-15,0 0 16,0-25-16,0 25 16,0-25-16,0 25 15,0 0-15,24-24 16,1 23-16,23-23 16,-23-1-16,24 1 15,0-25-15,-1 0 16,-23 0-16,24 0 15,-25-25-15,1 25 16,-1-24-16,-24-1 16,0 1-1,24 24 17,-48 49 14,0 0-30,-1 24-16,1-24 16,-25 0-16,49-1 15,-25-23 1,1 48-16,24-48 16,0 23-16,-24-23 0,24 48 15,0-24 1,0-25-16,0 25 15,0-24-15,0-1 16,0 1 0,0-1-1,24-48 32,-24-147-31,0 24-16,0-48 15,0-1-15,0-48 16,0 24-16,0 25 16,0-1-16,24 25 15,1 49-15,-1-24 16,-24 73-16,0-25 16,0 73-16,0-23 15,0 23 1,0 98 187,0-24-203,0 0 16,0 0-16,0 24 15,0-24-15,0 24 16,0-24-16,-24 24 15,-1 1-15,25-25 16,0-1-16,0-23 16,0 24-16,-24 0 15,24-25-15,0 0 16,-24 1-16,24-1 16,0 1-16,0-1 15,0 1 16,0-1-31,0 0 16,0 25-16,0 0 16,0 24-16,0 1 15,0-1-15,0 25 16,0-25-16,0 0 16,24 0-16,0 1 15,25-1-15,-24 25 16,-1-50-16,25 1 15,-49 0-15,24 0 16,1 0-16,-25-25 16,24 1-1,-24-1 1,25-24-16,-25 25 16,0 48-1,0-49-15,0 25 16,0 0-16,0 0 15,0 0-15,0 24 16,0-24-16,-25 0 16,25-25-16,0 25 15,-24 0-15,24-1 16,-25-48 0,25 25-1,0-1 16,0 1-15,0-1 0,0 1-16,0 23 15,0-23 1,0-1 0,0 1-16,0-1 15,0 1 1,0-1-1,0 0 1,0 1-16,0-1 16,25 1-16,24 48 15,48-24-15,1 0 16,0 24-16,-25-73 16,-49 24-16,1 1 15,-1-25 48,-24 24-48,0 1 17,0-1-17,25-24-15,-1 24 16,-24 1-1,25-1-15,23 25 0,-23 0 16,24-25-16,-25 25 16,25 0-16,24 0 15,-24-49-15,24 49 16,1 0-16,-26-49 16,1 24-16,0 0 15,-24-24-15,-1 25 16,0-25-1,1 0 1,-25 24 0,24-24-16,-24 25 15,25-1 95,48 1-110,74-1 15,48 0-15,49-24 16,-49 0-16,25 0 16,-49 0-16,-49 0 15,-24 0-15,-49 0 16,0 0-16,-25 0 172,-24 25-172,98-25 62,24-73-46,-24 24-16,73-25 15,0 26-15,0-26 16,-25 1-16,-24 24 16,-24 49-16,-49-24 15,0 24-15,-25 0 32,0 0 46,1 24-47,-1 1-15,1 24-1,-1-49 1,-24 24-1,25-24 17,-1 0 46,74-73-63,48-1-15,74-48 16,-49 25-16,24-1 16,1-24-16,-50 0 15,1 0-15,-25 24 16,0 25-16,-49-25 16,-24 49-16,0 0 15,-25 0-15,-24 25 16,25 24-16,-25-24 15,0-1 220,-25 1-220,1-50-15,0 1 16,-1 0-16,-24 0 16,25-1-16,-1-48 15,1 25-15,24 23 16,0-23-16,-24 23 16,24 1-16,0 24 15,0 0-15,0 0 16,0 25-16,0 0 15,0-1-15,0 1 16,0-1 0,0 1-1,0 0 17,0-1-17,0 1 16,0-1 1,-49 147 46,24-48-78,-23-1 15,-1 25-15,24-50 16,1-23-16,24 24 16,0-25-16,0 1 15,0-1 1,-25-24-16,25 24 31,0 1 16,-24-1-31,0-24 77,24-73-93,-25 24 16,25 25-16,0-25 16,0-24-16,0 24 15,0-49-15,0 74 16,0-25-16,0 24 16,0-23-16,0-1 15,0 24-15,0 1 16,0-25-16,0 25 15,25-1-15,-25-24 16,0 0-16,0 25 16,0 0-16,0-25 15,0 0-15,0 25 16,0-1-16,24-24 16,-24 0-16,0 25 15,24-25-15,-24 0 16,0 0-1,0-24-15,49 0 16,-49 24-16,25-24 16,-25-1-16,24 26 15,-24-1-15,25 24 16,-25 1 0,-25 24 62,1 0-47,-1 0 47,25 24-47,-24-24-15,24 25 0,-25-25-16,25 24 15,-24 1 1,0-25-16,24 24 15,-25 0 1,1-24 0,24 25-16,-25-25 15,1 24-15,-1-24 16,25 25-16,-24-1 16,0-24 15,24 25-16,0-1 32,-25-73 31,25 0-62,0 25-16,0-25 16,0 25-1,0-1-15,0 1 16,-24 24 0,24-25 187,0 1-188,-25 0-15,25-1 32,0 1 46,0-1-63,-24 25-15,24-24 16,0-1 0,-24 1-1,24 0-15,0-1 16,0 1-1,0-1-15,-25 1 16,25-1 0,-24 1-16,24 0 15,0-1-15,0 1 16,-25-1 0,1-23-16,24-1 15,-25 0 1,1 24-16,0 1 15,-1-25-15,-24 25 16,25-1-16,-1 1 16,1 24-1,0 0 1,-1 0 0,1 0-1,-1 0 1,1 0-1,-1 0 1,1 0-16,0-25 16,-25 25-16,0 0 15,24-24-15,1 0 16,-25-1-16,0 1 16,25-1-16,-49 1 15,-1-25-15,1 25 16,-25-25-16,-24 24 15,-24-24-15,-1 25 16,1 0-16,-1-1 16,74 25-16,0 0 15,24 0-15,0 0 16,25 0 15,-1 0 0,-24 0-31,25 0 16,-25 0 0,0 0-16,-49 0 15,25 0-15,0 0 16,0 0-16,24 0 16,-24 25-16,-1-25 15,1 24-15,0 0 16,24 1-16,0-1 15,0 1-15,0-25 16,25 24 0,-1-24-1,1 0 1,24 25 0,-24-25-16,24 24 15,-25-24-15,1 24 16,-1-24-1,25 25 1,-24-25-16,0 0 63,-25 24-48,24-24-15,-24 0 16,1 0-1,-1 0-15,-49 0 16,74 0-16,-25-24 16,0 24-16,25 0 15,-1-25-15,1 25 47,24-24 125,-25-25-172,25 25 16,0-1-16,0-24 15,0 25 1,0 0 0,0-1-1,0 1 1,0-1-1,0 1 17,25 24 77,-1 0-109,49 0 16,-48 0-16,24 0 15,-1 0-15,-23 0 16,-1 24-16,1-24 16,24 0-1,-25 0 1,0 0-16,1 0 15,-1 0 1,1 0 0,-25-24 31,0 0 140,-25 24-187,-24-49 16,1 49-16,-26 0 15,1-25-15,24 1 16,0 24-16,25-25 16,-25 25-16,25 0 31,-1 0-31,1 0 15,-1 25 1,-48-25-16,49 24 16,-1 1-16,1-25 15,-1 0 1,25 24-16,-24-24 31,24 25 32,-24 23-48,24 1-15,-25-24 16,1 23-16,24-23 16,0-1-16,-25 25 15,25-24-15,0 23 16,0-23-1,0-1 1,0 1 0,25-50 218,-1 1-218,25-1-16,0 1 15,-25 24-15,50-24 16,-1 24-16,0-25 16,0 1-16,1 24 15,-26 0-15,26 0 16,-50 0-16,25 0 15,-25 0-15,1 0 32,-1 0-17,50 0-15,-1 0 16,24 0 0,99 0-16,-1 0 15,25 0-15,-25 0 16,-72 0-16,-50 0 15,0 0-15,-48 0 16,-74 24 140,-49-24-156,-24 0 16,-73 0-16,-25 0 16,24-24-16,25-1 15,74 1 1,72 24-16,-24-25 0,74-23 156,24 23-140,-1 1-1,-23-1-15,24-23 16,0 48-16,-1-25 16,-23 1-16,48-1 15,-48 1-15,23-1 16,-23 25-16,48-48 15,-48 48-15,-1 0 16,25-25-16,-49 1 16,49 24-16,-25 0 47,1 0 62,-1 0-93,0 0-16,1 0 15,24 0 1,-49 24-1,24 1 1,-24-1-16,24 25 16,1-25-16,-1 1 15,1-25-15,-25 49 16,24-49 0,-24 24-16,25-24 62,-1 0-46,25 0-16,-25 0 15,25 0 1,-24 0-16,-1 0 16,25-24-16,-25 24 15,-24-25-15,49 1 16,-25-1-1,1 1-15,-1-1 16,1 1 0,-1 24-16,25 49 78,-49 0-78,24 0 15,1-1-15,-1 1 16,1 0-16,-1-25 16,1 1-16,-1-25 15,-24 24 1,24-24-16,-24 25 0,49-25 16,-24 0-16,-1 0 15,1 0 1,23 0-16,-23 0 15,-1 0-15,25 0 16,-24 0 0,-1 0 15,0 0-31,1 0 16,-1 0-1,1 0 1,-1 0 78,-24 24-79,24 1 1,1 23-16,-1-23 15,1 24-15,-1-25 16,1 1-16,-25-1 16,24-24-16,-24 24 31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6E32E3-BA86-4F68-8E9F-CE8923C1A898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3F5808-1116-4ED4-9EEF-63467BEF07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7118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61F39-D742-45F8-8766-4EFD96781688}" type="datetime1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015B-9DB2-457B-A9EB-597EA931DA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5795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F2ACC-E9C4-48A7-8AAF-B2D9B99E54D7}" type="datetime1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015B-9DB2-457B-A9EB-597EA931DA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290659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677216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4AFA35-02FF-4838-AB6C-89106D33BC3B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6C0369-B7DC-4CE0-8EC1-AA95BE9984A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083687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4AFA35-02FF-4838-AB6C-89106D33BC3B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6C0369-B7DC-4CE0-8EC1-AA95BE9984A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855868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4AFA35-02FF-4838-AB6C-89106D33BC3B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6C0369-B7DC-4CE0-8EC1-AA95BE9984A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700139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4AFA35-02FF-4838-AB6C-89106D33BC3B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6C0369-B7DC-4CE0-8EC1-AA95BE9984A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867606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4AFA35-02FF-4838-AB6C-89106D33BC3B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6C0369-B7DC-4CE0-8EC1-AA95BE9984A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624660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4AFA35-02FF-4838-AB6C-89106D33BC3B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6C0369-B7DC-4CE0-8EC1-AA95BE9984A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997259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4AFA35-02FF-4838-AB6C-89106D33BC3B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6C0369-B7DC-4CE0-8EC1-AA95BE9984A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109129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4AFA35-02FF-4838-AB6C-89106D33BC3B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6C0369-B7DC-4CE0-8EC1-AA95BE9984A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25813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4AFA35-02FF-4838-AB6C-89106D33BC3B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6C0369-B7DC-4CE0-8EC1-AA95BE9984A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328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D15F4-A722-4E48-BA3F-8353D3AD7B46}" type="datetime1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015B-9DB2-457B-A9EB-597EA931DA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161318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4AFA35-02FF-4838-AB6C-89106D33BC3B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6C0369-B7DC-4CE0-8EC1-AA95BE9984A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894079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4AFA35-02FF-4838-AB6C-89106D33BC3B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6C0369-B7DC-4CE0-8EC1-AA95BE9984A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657520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933640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723075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245707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079690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346344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09625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581407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23181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34A10-E37E-4F2E-8638-23BD53C09A7B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752359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574757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404969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65388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311639-CC60-4879-9E93-BF954110D428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09407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897638-0263-49B1-9EB0-420CFA277CFE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42684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7C9CC2-2147-4692-ADED-0D1AE2866713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91748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75FD3-C3B3-4703-A441-F47955D17005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06750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B89D81-FB93-47FC-A9CF-8E26AB63B82E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77393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5DBA4B-3D4A-474B-8898-FC5B5EAE0A62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44636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14C89A-FB6A-4CD4-8BE9-661155C1A408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9880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123A-A879-4CA3-8FBE-113D55CC0DF5}" type="datetime1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015B-9DB2-457B-A9EB-597EA931DA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65296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D07AE3-20AF-422B-B251-89DD5839D58B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67068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A583B1-7CCB-4ED9-90BB-61FBF84B6552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81762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A83769-A707-4615-A162-E299FC3EE132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02323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54676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48524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39464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13724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03070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55072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0745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7D2E9-3E55-4246-BFB3-9D63C1420FB0}" type="datetime1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015B-9DB2-457B-A9EB-597EA931DA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38416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97446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70831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1367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39419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FFA25C-F5AF-4F43-932B-C2EEAB57257B}" type="slidenum"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798036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02CA8A-E88A-418F-AC93-47DB91965E83}" type="slidenum"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18134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EB272C-0CDD-44BD-9C9A-45300D8D671D}" type="slidenum"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974804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B80147-A166-40E7-8800-B3C2DFD2B73B}" type="slidenum"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59538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F484F7-5AEA-4F21-A65A-E091C33DD517}" type="slidenum"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272730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A04B1F-517E-4356-97C0-1562D4305C72}" type="slidenum"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1664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27AA1-D852-4DAA-9EB8-996F774C12C4}" type="datetime1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015B-9DB2-457B-A9EB-597EA931DA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041343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62499A-599C-4EAE-A2EF-C05DFDBF155F}" type="slidenum"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617142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3FBB6C-508D-4DB5-92CB-C12E0F7B3AD0}" type="slidenum"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570746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89EBAA-BA4F-48B1-8111-1B13A64088E5}" type="slidenum"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772674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656B2A-FD23-4662-811B-20C4D30C0DE3}" type="slidenum"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431505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7B7B89-9EF4-4764-ABE5-8782D81914A5}" type="slidenum"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272050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제목, 텍스트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2B7503-9002-44A3-A821-750340D803E5}" type="slidenum"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875637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387025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364700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702555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4482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8060D-950B-4C4C-B249-37496972F0C8}" type="datetime1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015B-9DB2-457B-A9EB-597EA931DA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40760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631962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93079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227166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03046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432073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80266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512801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699011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651967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0778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8ABFA-2557-46F7-9001-9CFD0C7285DE}" type="datetime1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015B-9DB2-457B-A9EB-597EA931DA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868375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62909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703534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484684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129840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482017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743950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278156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847292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915C7D-D147-464F-A151-45747B774117}" type="slidenum"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929233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1089D6-41C6-4868-9ECD-C19588A9C4CD}" type="slidenum"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5189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6E162-5FC0-4300-B0C5-A5E747A1D433}" type="datetime1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015B-9DB2-457B-A9EB-597EA931DA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955102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A0D3AC-39FB-4A0B-8C52-10E4650D6FA9}" type="slidenum"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716809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9EC115-E0AC-4C8E-A1DE-573D0B09E16D}" type="slidenum"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759385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B55611-B5BA-4BDB-9FD1-ED3BBF4264BD}" type="slidenum"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233659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38A5DE-8EA7-486A-A2D9-4B99E3E50450}" type="slidenum"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841420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E51F5A-CA9E-4A15-B25F-DA2528F5C0AC}" type="slidenum"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29957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A10B76-57B8-41B7-A96A-CB04BC2D4504}" type="slidenum"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176059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6DE821-E542-4C13-91D0-45075B5C2B82}" type="slidenum"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026571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662832-48A5-481C-85F3-91712D1AAC7E}" type="slidenum"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810208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E2DAC9-DD1E-4F1E-8AD8-7BD5688B62D0}" type="slidenum"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151113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1529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33D7A-0A86-45D0-B653-B913B6D449EB}" type="datetime1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015B-9DB2-457B-A9EB-597EA931DA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750625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434990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197116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077238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142805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834625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301364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872450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622826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752625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8162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8AA04-4992-4C8C-AD6A-BC615C04555C}" type="datetime1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015B-9DB2-457B-A9EB-597EA931DA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778145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063599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311490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106824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643957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204620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798992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397555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672894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617316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260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8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7F45F-DE81-40EC-97C6-49CFE49A34E7}" type="datetime1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C8015B-9DB2-457B-A9EB-597EA931DA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3160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4AFA35-02FF-4838-AB6C-89106D33BC3B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6C0369-B7DC-4CE0-8EC1-AA95BE9984A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4667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0" r:id="rId1"/>
    <p:sldLayoutId id="2147484011" r:id="rId2"/>
    <p:sldLayoutId id="2147484012" r:id="rId3"/>
    <p:sldLayoutId id="2147484013" r:id="rId4"/>
    <p:sldLayoutId id="2147484014" r:id="rId5"/>
    <p:sldLayoutId id="2147484015" r:id="rId6"/>
    <p:sldLayoutId id="2147484016" r:id="rId7"/>
    <p:sldLayoutId id="2147484017" r:id="rId8"/>
    <p:sldLayoutId id="2147484018" r:id="rId9"/>
    <p:sldLayoutId id="2147484019" r:id="rId10"/>
    <p:sldLayoutId id="2147484020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AFA35-02FF-4838-AB6C-89106D33BC3B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1838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  <p:sldLayoutId id="2147484023" r:id="rId2"/>
    <p:sldLayoutId id="2147484024" r:id="rId3"/>
    <p:sldLayoutId id="2147484025" r:id="rId4"/>
    <p:sldLayoutId id="2147484026" r:id="rId5"/>
    <p:sldLayoutId id="2147484027" r:id="rId6"/>
    <p:sldLayoutId id="2147484028" r:id="rId7"/>
    <p:sldLayoutId id="2147484029" r:id="rId8"/>
    <p:sldLayoutId id="2147484030" r:id="rId9"/>
    <p:sldLayoutId id="2147484031" r:id="rId10"/>
    <p:sldLayoutId id="2147484032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3D19E4-80CE-4082-8B91-6BA5EAFB97CE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9184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7025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굴림" pitchFamily="50" charset="-127"/>
                <a:ea typeface="굴림" pitchFamily="50" charset="-127"/>
              </a:defRPr>
            </a:lvl1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굴림" pitchFamily="50" charset="-127"/>
                <a:ea typeface="굴림" pitchFamily="50" charset="-127"/>
              </a:defRPr>
            </a:lvl1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굴림" pitchFamily="50" charset="-127"/>
                <a:ea typeface="굴림" pitchFamily="50" charset="-127"/>
              </a:defRPr>
            </a:lvl1pPr>
          </a:lstStyle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E0FA9-FB68-46C3-8D99-6888D831A70D}" type="slidenum">
              <a:rPr kumimoji="1" lang="en-US" altLang="ko-KR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pPr marL="0" marR="0" lvl="0" indent="0" algn="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99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706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1608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F443814-EB22-4CB9-B53F-00AD39ADB9B3}" type="slidenum">
              <a:rPr kumimoji="0" lang="en-US" altLang="ko-KR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4471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  <p:sldLayoutId id="2147483872" r:id="rId7"/>
    <p:sldLayoutId id="2147483873" r:id="rId8"/>
    <p:sldLayoutId id="2147483874" r:id="rId9"/>
    <p:sldLayoutId id="2147483875" r:id="rId10"/>
    <p:sldLayoutId id="2147483876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179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6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6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6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5160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6" r:id="rId1"/>
    <p:sldLayoutId id="2147483987" r:id="rId2"/>
    <p:sldLayoutId id="2147483988" r:id="rId3"/>
    <p:sldLayoutId id="2147483989" r:id="rId4"/>
    <p:sldLayoutId id="2147483990" r:id="rId5"/>
    <p:sldLayoutId id="2147483991" r:id="rId6"/>
    <p:sldLayoutId id="2147483992" r:id="rId7"/>
    <p:sldLayoutId id="2147483993" r:id="rId8"/>
    <p:sldLayoutId id="2147483994" r:id="rId9"/>
    <p:sldLayoutId id="2147483995" r:id="rId10"/>
    <p:sldLayoutId id="2147483996" r:id="rId11"/>
  </p:sldLayoutIdLst>
  <p:txStyles>
    <p:titleStyle>
      <a:lvl1pPr algn="ctr" defTabSz="914377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914377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914377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gwkang@cau.ac.kr" TargetMode="External"/><Relationship Id="rId1" Type="http://schemas.openxmlformats.org/officeDocument/2006/relationships/slideLayout" Target="../slideLayouts/slideLayout1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3" Type="http://schemas.openxmlformats.org/officeDocument/2006/relationships/image" Target="../media/image4.png"/><Relationship Id="rId7" Type="http://schemas.openxmlformats.org/officeDocument/2006/relationships/image" Target="../media/image29.emf"/><Relationship Id="rId2" Type="http://schemas.openxmlformats.org/officeDocument/2006/relationships/slideLayout" Target="../slideLayouts/slideLayout52.xml"/><Relationship Id="rId1" Type="http://schemas.openxmlformats.org/officeDocument/2006/relationships/tags" Target="../tags/tag2.xml"/><Relationship Id="rId4" Type="http://schemas.openxmlformats.org/officeDocument/2006/relationships/customXml" Target="../ink/ink1.xml"/><Relationship Id="rId9" Type="http://schemas.openxmlformats.org/officeDocument/2006/relationships/image" Target="../media/image3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52.xml"/><Relationship Id="rId1" Type="http://schemas.openxmlformats.org/officeDocument/2006/relationships/tags" Target="../tags/tag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7.png"/><Relationship Id="rId7" Type="http://schemas.openxmlformats.org/officeDocument/2006/relationships/image" Target="../media/image20.jpeg"/><Relationship Id="rId2" Type="http://schemas.openxmlformats.org/officeDocument/2006/relationships/hyperlink" Target="http://plato.stanford.edu/entries/spacetime-singularities/lightcone.html" TargetMode="Externa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19.png"/><Relationship Id="rId11" Type="http://schemas.openxmlformats.org/officeDocument/2006/relationships/image" Target="../media/image37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7" Type="http://schemas.openxmlformats.org/officeDocument/2006/relationships/image" Target="../media/image4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4.xml"/><Relationship Id="rId6" Type="http://schemas.openxmlformats.org/officeDocument/2006/relationships/image" Target="../media/image47.png"/><Relationship Id="rId5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52.png"/><Relationship Id="rId7" Type="http://schemas.openxmlformats.org/officeDocument/2006/relationships/image" Target="../media/image4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96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Relationship Id="rId6" Type="http://schemas.openxmlformats.org/officeDocument/2006/relationships/image" Target="../media/image511.png"/><Relationship Id="rId5" Type="http://schemas.openxmlformats.org/officeDocument/2006/relationships/image" Target="../media/image590.png"/><Relationship Id="rId4" Type="http://schemas.openxmlformats.org/officeDocument/2006/relationships/image" Target="../media/image58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0.png"/><Relationship Id="rId7" Type="http://schemas.openxmlformats.org/officeDocument/2006/relationships/image" Target="../media/image57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4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video" Target="../media/media1.mp4"/><Relationship Id="rId7" Type="http://schemas.openxmlformats.org/officeDocument/2006/relationships/image" Target="../media/image28.jpeg"/><Relationship Id="rId12" Type="http://schemas.openxmlformats.org/officeDocument/2006/relationships/image" Target="../media/image68.png"/><Relationship Id="rId2" Type="http://schemas.microsoft.com/office/2007/relationships/media" Target="../media/media1.mp4"/><Relationship Id="rId1" Type="http://schemas.openxmlformats.org/officeDocument/2006/relationships/tags" Target="../tags/tag4.xml"/><Relationship Id="rId6" Type="http://schemas.openxmlformats.org/officeDocument/2006/relationships/image" Target="../media/image27.jpg"/><Relationship Id="rId11" Type="http://schemas.openxmlformats.org/officeDocument/2006/relationships/image" Target="../media/image32.jpeg"/><Relationship Id="rId5" Type="http://schemas.openxmlformats.org/officeDocument/2006/relationships/image" Target="../media/image26.jpg"/><Relationship Id="rId10" Type="http://schemas.openxmlformats.org/officeDocument/2006/relationships/image" Target="../media/image31.png"/><Relationship Id="rId4" Type="http://schemas.openxmlformats.org/officeDocument/2006/relationships/slideLayout" Target="../slideLayouts/slideLayout96.xml"/><Relationship Id="rId9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80.xml"/><Relationship Id="rId1" Type="http://schemas.openxmlformats.org/officeDocument/2006/relationships/tags" Target="../tags/tag5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image" Target="../media/image32.jpeg"/><Relationship Id="rId7" Type="http://schemas.openxmlformats.org/officeDocument/2006/relationships/image" Target="NULL"/><Relationship Id="rId2" Type="http://schemas.openxmlformats.org/officeDocument/2006/relationships/slideLayout" Target="../slideLayouts/slideLayout80.xml"/><Relationship Id="rId1" Type="http://schemas.openxmlformats.org/officeDocument/2006/relationships/tags" Target="../tags/tag6.xml"/><Relationship Id="rId10" Type="http://schemas.openxmlformats.org/officeDocument/2006/relationships/image" Target="../media/image44.png"/><Relationship Id="rId9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47.xml"/><Relationship Id="rId1" Type="http://schemas.openxmlformats.org/officeDocument/2006/relationships/tags" Target="../tags/tag1.xml"/><Relationship Id="rId6" Type="http://schemas.openxmlformats.org/officeDocument/2006/relationships/image" Target="../media/image20.png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8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82600" y="2146299"/>
            <a:ext cx="11125200" cy="147320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ko-KR" sz="4400" b="1" dirty="0">
                <a:solidFill>
                  <a:srgbClr val="0000FF"/>
                </a:solidFill>
              </a:rPr>
              <a:t>Black Hole Thermodynamics:</a:t>
            </a:r>
            <a:br>
              <a:rPr lang="en-US" altLang="ko-KR" sz="4400" b="1" dirty="0">
                <a:solidFill>
                  <a:srgbClr val="0000FF"/>
                </a:solidFill>
              </a:rPr>
            </a:br>
            <a:r>
              <a:rPr lang="en-US" altLang="ko-KR" sz="4400" b="1" dirty="0">
                <a:solidFill>
                  <a:srgbClr val="0000FF"/>
                </a:solidFill>
              </a:rPr>
              <a:t>Arena for Exploring Quantum Gravity</a:t>
            </a:r>
            <a:endParaRPr lang="ko-KR" altLang="en-US" sz="4400" b="1" dirty="0">
              <a:solidFill>
                <a:srgbClr val="0000FF"/>
              </a:solidFill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876300" y="4419601"/>
            <a:ext cx="10121900" cy="13462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ko-KR" altLang="en-US" sz="3200" dirty="0"/>
              <a:t>강 궁 원 </a:t>
            </a:r>
            <a:r>
              <a:rPr lang="en-US" altLang="ko-KR" sz="3200" dirty="0"/>
              <a:t>(Kang, </a:t>
            </a:r>
            <a:r>
              <a:rPr lang="en-US" altLang="ko-KR" sz="3200" dirty="0" err="1"/>
              <a:t>Gungwon</a:t>
            </a:r>
            <a:r>
              <a:rPr lang="en-US" altLang="ko-KR" sz="3200" dirty="0"/>
              <a:t>)</a:t>
            </a:r>
          </a:p>
          <a:p>
            <a:pPr>
              <a:lnSpc>
                <a:spcPct val="100000"/>
              </a:lnSpc>
            </a:pPr>
            <a:r>
              <a:rPr lang="en-US" altLang="ko-KR" sz="3200" dirty="0"/>
              <a:t>(</a:t>
            </a:r>
            <a:r>
              <a:rPr lang="ko-KR" altLang="en-US" sz="3200" dirty="0"/>
              <a:t>중앙대 물리학과</a:t>
            </a:r>
            <a:r>
              <a:rPr lang="en-US" altLang="ko-KR" sz="3200" dirty="0"/>
              <a:t>, </a:t>
            </a:r>
            <a:r>
              <a:rPr lang="en-US" altLang="ko-KR" sz="3200" dirty="0">
                <a:hlinkClick r:id="rId2"/>
              </a:rPr>
              <a:t>gwkang@cau.ac.kr</a:t>
            </a:r>
            <a:r>
              <a:rPr lang="en-US" altLang="ko-KR" sz="3200" dirty="0"/>
              <a:t>) </a:t>
            </a:r>
            <a:endParaRPr lang="ko-KR" altLang="en-US" sz="3200" dirty="0"/>
          </a:p>
        </p:txBody>
      </p:sp>
      <p:sp>
        <p:nvSpPr>
          <p:cNvPr id="5" name="TextBox 3"/>
          <p:cNvSpPr txBox="1"/>
          <p:nvPr/>
        </p:nvSpPr>
        <p:spPr>
          <a:xfrm>
            <a:off x="7416800" y="248334"/>
            <a:ext cx="4514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2025 Summer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Institute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for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Theoretical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Physics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at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KIAS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during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4-14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August,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2025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43265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939332" y="4059490"/>
            <a:ext cx="2030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/>
              <a:t>(</a:t>
            </a:r>
            <a:r>
              <a:rPr lang="ko-KR" altLang="en-US" sz="1600" dirty="0"/>
              <a:t>그림 출처</a:t>
            </a:r>
            <a:r>
              <a:rPr lang="en-US" altLang="ko-KR" sz="1600" dirty="0"/>
              <a:t>: Thorne)</a:t>
            </a:r>
            <a:endParaRPr lang="ko-KR" altLang="en-US" sz="1600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162" y="528605"/>
            <a:ext cx="7899401" cy="38694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07571" y="4879910"/>
            <a:ext cx="1126204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ko-KR" altLang="en-US" dirty="0"/>
              <a:t>포탄의 운동은 </a:t>
            </a:r>
            <a:r>
              <a:rPr lang="en-US" altLang="ko-KR" dirty="0"/>
              <a:t>(</a:t>
            </a:r>
            <a:r>
              <a:rPr lang="ko-KR" altLang="en-US" dirty="0"/>
              <a:t>등</a:t>
            </a:r>
            <a:r>
              <a:rPr lang="en-US" altLang="ko-KR" dirty="0"/>
              <a:t>)</a:t>
            </a:r>
            <a:r>
              <a:rPr lang="ko-KR" altLang="en-US" dirty="0"/>
              <a:t>가속 운동 </a:t>
            </a:r>
            <a:r>
              <a:rPr lang="en-US" altLang="ko-KR" dirty="0">
                <a:sym typeface="Wingdings" panose="05000000000000000000" pitchFamily="2" charset="2"/>
              </a:rPr>
              <a:t> </a:t>
            </a:r>
            <a:r>
              <a:rPr lang="ko-KR" altLang="en-US" dirty="0"/>
              <a:t>자유낙하하는 사람이 보면</a:t>
            </a:r>
            <a:r>
              <a:rPr lang="en-US" altLang="ko-KR" dirty="0"/>
              <a:t>? 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ko-KR" altLang="en-US" dirty="0"/>
              <a:t>자유낙하하는 관측자는 관성계</a:t>
            </a:r>
            <a:endParaRPr lang="en-US" altLang="ko-KR" dirty="0"/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ko-KR" altLang="en-US" dirty="0"/>
              <a:t>자유낙하하는 포탄에 앉아있는 사람도 관성계</a:t>
            </a:r>
            <a:endParaRPr lang="en-US" altLang="ko-KR" dirty="0"/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ko-KR" altLang="en-US" dirty="0">
                <a:sym typeface="Wingdings" panose="05000000000000000000" pitchFamily="2" charset="2"/>
              </a:rPr>
              <a:t>관성계가 다른 관성계를 보는 것과 동일</a:t>
            </a:r>
            <a:r>
              <a:rPr lang="en-US" altLang="ko-KR" dirty="0">
                <a:sym typeface="Wingdings" panose="05000000000000000000" pitchFamily="2" charset="2"/>
              </a:rPr>
              <a:t>: “</a:t>
            </a:r>
            <a:r>
              <a:rPr lang="ko-KR" altLang="en-US" dirty="0" err="1">
                <a:sym typeface="Wingdings" panose="05000000000000000000" pitchFamily="2" charset="2"/>
              </a:rPr>
              <a:t>관성운동</a:t>
            </a:r>
            <a:r>
              <a:rPr lang="en-US" altLang="ko-KR" dirty="0">
                <a:sym typeface="Wingdings" panose="05000000000000000000" pitchFamily="2" charset="2"/>
              </a:rPr>
              <a:t>”  </a:t>
            </a:r>
            <a:r>
              <a:rPr lang="ko-KR" altLang="en-US" dirty="0">
                <a:sym typeface="Wingdings" panose="05000000000000000000" pitchFamily="2" charset="2"/>
              </a:rPr>
              <a:t>즉</a:t>
            </a:r>
            <a:r>
              <a:rPr lang="en-US" altLang="ko-KR" dirty="0">
                <a:sym typeface="Wingdings" panose="05000000000000000000" pitchFamily="2" charset="2"/>
              </a:rPr>
              <a:t>, </a:t>
            </a:r>
            <a:r>
              <a:rPr lang="ko-KR" altLang="en-US" dirty="0">
                <a:sym typeface="Wingdings" panose="05000000000000000000" pitchFamily="2" charset="2"/>
              </a:rPr>
              <a:t>정지해 있거나 일정한 속도로 움직일 것이다</a:t>
            </a:r>
            <a:r>
              <a:rPr lang="en-US" altLang="ko-KR" dirty="0">
                <a:sym typeface="Wingdings" panose="05000000000000000000" pitchFamily="2" charset="2"/>
              </a:rPr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2007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869"/>
    </mc:Choice>
    <mc:Fallback xmlns="">
      <p:transition spd="slow" advTm="28869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0982" y="38100"/>
            <a:ext cx="600223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79512" y="6474822"/>
            <a:ext cx="2030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그림 출처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: Thorne)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5734591" y="1866900"/>
            <a:ext cx="76200" cy="76200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4165600" y="3009900"/>
            <a:ext cx="76200" cy="76200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7086600" y="6311900"/>
            <a:ext cx="76200" cy="76200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7874000" y="3835400"/>
            <a:ext cx="76200" cy="76200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/>
        </p:nvSpPr>
        <p:spPr>
          <a:xfrm>
            <a:off x="4381500" y="2641600"/>
            <a:ext cx="76200" cy="76200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/>
        </p:nvSpPr>
        <p:spPr>
          <a:xfrm>
            <a:off x="5041900" y="5537200"/>
            <a:ext cx="76200" cy="76200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/>
        </p:nvSpPr>
        <p:spPr>
          <a:xfrm>
            <a:off x="7416800" y="5880100"/>
            <a:ext cx="76200" cy="76200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/>
          <p:cNvSpPr/>
          <p:nvPr/>
        </p:nvSpPr>
        <p:spPr>
          <a:xfrm>
            <a:off x="8064500" y="3543300"/>
            <a:ext cx="76200" cy="76200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/>
        </p:nvSpPr>
        <p:spPr>
          <a:xfrm>
            <a:off x="7251700" y="6096000"/>
            <a:ext cx="76200" cy="76200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/>
        </p:nvSpPr>
        <p:spPr>
          <a:xfrm>
            <a:off x="3949700" y="3327400"/>
            <a:ext cx="76200" cy="76200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/>
        </p:nvSpPr>
        <p:spPr>
          <a:xfrm>
            <a:off x="3771900" y="3581400"/>
            <a:ext cx="76200" cy="76200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/>
        </p:nvSpPr>
        <p:spPr>
          <a:xfrm>
            <a:off x="3606800" y="3797300"/>
            <a:ext cx="76200" cy="76200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4838700" y="5867400"/>
            <a:ext cx="76200" cy="76200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/>
        </p:nvSpPr>
        <p:spPr>
          <a:xfrm>
            <a:off x="4711700" y="6070600"/>
            <a:ext cx="76200" cy="76200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/>
        </p:nvSpPr>
        <p:spPr>
          <a:xfrm>
            <a:off x="4508500" y="6337300"/>
            <a:ext cx="76200" cy="76200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958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338"/>
    </mc:Choice>
    <mc:Fallback xmlns="">
      <p:transition spd="slow" advTm="78338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8575" y="1824270"/>
            <a:ext cx="2799678" cy="4717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직선 화살표 연결선 5"/>
          <p:cNvCxnSpPr/>
          <p:nvPr/>
        </p:nvCxnSpPr>
        <p:spPr>
          <a:xfrm>
            <a:off x="4517380" y="3755146"/>
            <a:ext cx="1656184" cy="0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02096" y="6347514"/>
            <a:ext cx="18722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그림 출처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: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Hartle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)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13504" y="3829111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(?)</a:t>
            </a:r>
            <a:endParaRPr kumimoji="0" lang="ko-KR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889386" y="785560"/>
            <a:ext cx="52982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ko-KR" altLang="en-US" sz="3200" b="1" dirty="0">
                <a:solidFill>
                  <a:prstClr val="black"/>
                </a:solidFill>
                <a:cs typeface="+mj-cs"/>
              </a:rPr>
              <a:t>무거운 물체 주위의 공간</a:t>
            </a:r>
            <a:endParaRPr lang="ko-KR" altLang="en-US" sz="3200" dirty="0"/>
          </a:p>
        </p:txBody>
      </p:sp>
      <p:sp>
        <p:nvSpPr>
          <p:cNvPr id="8" name="타원 7"/>
          <p:cNvSpPr/>
          <p:nvPr/>
        </p:nvSpPr>
        <p:spPr>
          <a:xfrm>
            <a:off x="1263600" y="2974897"/>
            <a:ext cx="1219200" cy="11176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7" name="잉크 16"/>
              <p14:cNvContentPartPr/>
              <p14:nvPr/>
            </p14:nvContentPartPr>
            <p14:xfrm>
              <a:off x="839215" y="2576298"/>
              <a:ext cx="2238480" cy="2066400"/>
            </p14:xfrm>
          </p:contentPart>
        </mc:Choice>
        <mc:Fallback xmlns="">
          <p:pic>
            <p:nvPicPr>
              <p:cNvPr id="17" name="잉크 16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91335" y="2480178"/>
                <a:ext cx="2334240" cy="2258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8" name="잉크 17"/>
              <p14:cNvContentPartPr/>
              <p14:nvPr/>
            </p14:nvContentPartPr>
            <p14:xfrm>
              <a:off x="729775" y="2557938"/>
              <a:ext cx="2409840" cy="2046600"/>
            </p14:xfrm>
          </p:contentPart>
        </mc:Choice>
        <mc:Fallback xmlns="">
          <p:pic>
            <p:nvPicPr>
              <p:cNvPr id="18" name="잉크 17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81895" y="2461818"/>
                <a:ext cx="2505600" cy="223884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640647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575"/>
    </mc:Choice>
    <mc:Fallback xmlns="">
      <p:transition spd="slow" advTm="1065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7037E-6 L 0.44284 -3.7037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3888" y="1726649"/>
            <a:ext cx="20764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76502" y="6347002"/>
            <a:ext cx="18722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그림 출처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: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Hartle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4608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62827" y="2143225"/>
            <a:ext cx="1685925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직사각형 11"/>
          <p:cNvSpPr/>
          <p:nvPr/>
        </p:nvSpPr>
        <p:spPr>
          <a:xfrm>
            <a:off x="8953765" y="3338601"/>
            <a:ext cx="2884751" cy="1215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2600" b="1" dirty="0">
                <a:latin typeface="맑은 고딕"/>
                <a:ea typeface="맑은 고딕" panose="020B0503020000020004" pitchFamily="50" charset="-127"/>
              </a:rPr>
              <a:t>중력장이 있으면 빛이 휜다</a:t>
            </a:r>
            <a:r>
              <a:rPr lang="en-US" altLang="ko-KR" sz="2600" b="1" dirty="0">
                <a:latin typeface="맑은 고딕"/>
                <a:ea typeface="맑은 고딕" panose="020B0503020000020004" pitchFamily="50" charset="-127"/>
              </a:rPr>
              <a:t>…??!!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4829" y="2708824"/>
            <a:ext cx="7048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직선 화살표 연결선 7"/>
          <p:cNvCxnSpPr/>
          <p:nvPr/>
        </p:nvCxnSpPr>
        <p:spPr>
          <a:xfrm flipV="1">
            <a:off x="303271" y="3860953"/>
            <a:ext cx="1080120" cy="1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오른쪽 화살표 10"/>
          <p:cNvSpPr/>
          <p:nvPr/>
        </p:nvSpPr>
        <p:spPr>
          <a:xfrm>
            <a:off x="5607824" y="3536915"/>
            <a:ext cx="36004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769081" y="393889"/>
            <a:ext cx="23038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Tx/>
              <a:buChar char="-"/>
            </a:pPr>
            <a:r>
              <a:rPr lang="ko-KR" altLang="en-US" sz="2800" b="1" dirty="0" err="1">
                <a:solidFill>
                  <a:prstClr val="black"/>
                </a:solidFill>
              </a:rPr>
              <a:t>등가속계</a:t>
            </a:r>
            <a:r>
              <a:rPr lang="en-US" altLang="ko-KR" sz="2800" b="1" dirty="0">
                <a:solidFill>
                  <a:prstClr val="black"/>
                </a:solidFill>
              </a:rPr>
              <a:t>: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353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273"/>
    </mc:Choice>
    <mc:Fallback xmlns="">
      <p:transition spd="slow" advTm="862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96296E-6 L 0.14805 -2.96296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4.07407E-6 L 0.00169 -0.0370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-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5685850" y="1187388"/>
            <a:ext cx="5451933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무거운 물체 주위에서 빛의 경로가 휜다면</a:t>
            </a:r>
            <a:r>
              <a:rPr kumimoji="0" lang="en-US" altLang="ko-KR" sz="2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…?</a:t>
            </a:r>
          </a:p>
          <a:p>
            <a:pPr marL="342900" marR="0" lvl="0" indent="-342900" algn="just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공간 자체가 휘어져 있다는 것</a:t>
            </a:r>
            <a:r>
              <a:rPr lang="ko-KR" altLang="en-US" sz="24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인가</a:t>
            </a:r>
            <a:r>
              <a:rPr lang="en-US" altLang="ko-KR" sz="24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…?</a:t>
            </a:r>
          </a:p>
          <a:p>
            <a:pPr marL="342900" marR="0" lvl="0" indent="-342900" algn="just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altLang="ko-KR" sz="24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  <a:p>
            <a:pPr marL="342900" marR="0" lvl="0" indent="-342900" algn="just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중력의 존재 혹은 물체의 출현이 공간을 휘게 한다</a:t>
            </a: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…??!!</a:t>
            </a: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FontTx/>
              <a:buChar char="-"/>
              <a:defRPr/>
            </a:pPr>
            <a:r>
              <a:rPr lang="ko-KR" altLang="en-US" sz="2400" b="1" dirty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그렇다면 특수상대론에서 시공간은 고정시켜 놓고 </a:t>
            </a:r>
            <a:r>
              <a:rPr lang="ko-KR" altLang="en-US" sz="2400" b="1" dirty="0" err="1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뉴튼</a:t>
            </a:r>
            <a:r>
              <a:rPr lang="ko-KR" altLang="en-US" sz="2400" b="1" dirty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중력을 수정하려는 것은 잘못된 방향</a:t>
            </a:r>
            <a:r>
              <a:rPr lang="en-US" altLang="ko-KR" sz="2400" b="1" dirty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…??!!!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222827" y="1262133"/>
            <a:ext cx="5193229" cy="5489140"/>
            <a:chOff x="959157" y="512819"/>
            <a:chExt cx="4104456" cy="4312534"/>
          </a:xfrm>
        </p:grpSpPr>
        <p:grpSp>
          <p:nvGrpSpPr>
            <p:cNvPr id="3" name="그룹 2"/>
            <p:cNvGrpSpPr/>
            <p:nvPr/>
          </p:nvGrpSpPr>
          <p:grpSpPr>
            <a:xfrm>
              <a:off x="959157" y="512819"/>
              <a:ext cx="4104456" cy="4312534"/>
              <a:chOff x="959157" y="512819"/>
              <a:chExt cx="4104456" cy="4312534"/>
            </a:xfrm>
          </p:grpSpPr>
          <p:sp>
            <p:nvSpPr>
              <p:cNvPr id="61443" name="직사각형 3"/>
              <p:cNvSpPr>
                <a:spLocks noChangeArrowheads="1"/>
              </p:cNvSpPr>
              <p:nvPr/>
            </p:nvSpPr>
            <p:spPr bwMode="auto">
              <a:xfrm>
                <a:off x="1367526" y="4656090"/>
                <a:ext cx="3228885" cy="1692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rPr>
                  <a:t>(</a:t>
                </a:r>
                <a:r>
                  <a:rPr kumimoji="0" lang="ko-KR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rPr>
                  <a:t>출처</a:t>
                </a:r>
                <a:r>
                  <a:rPr kumimoji="0" lang="en-US" altLang="ko-K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rPr>
                  <a:t>: http://www.zamandayolculuk.com/cetinbal/HTMLdosya1/RelativityFile.htm)</a:t>
                </a:r>
                <a:endParaRPr kumimoji="0" lang="ko-KR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pic>
            <p:nvPicPr>
              <p:cNvPr id="9" name="Picture 1" descr="G:\20140318_군산대\Tallk\자료\relativity_light_bending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959157" y="512819"/>
                <a:ext cx="4104456" cy="41044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11" name="직선 연결선 10"/>
            <p:cNvCxnSpPr/>
            <p:nvPr/>
          </p:nvCxnSpPr>
          <p:spPr>
            <a:xfrm>
              <a:off x="2859647" y="728843"/>
              <a:ext cx="475775" cy="3744416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/>
              </a:solidFill>
              <a:prstDash val="lgDash"/>
              <a:tailEnd type="arrow"/>
            </a:ln>
            <a:effectLst/>
          </p:spPr>
        </p:cxnSp>
        <p:sp>
          <p:nvSpPr>
            <p:cNvPr id="6" name="자유형 5"/>
            <p:cNvSpPr/>
            <p:nvPr/>
          </p:nvSpPr>
          <p:spPr>
            <a:xfrm>
              <a:off x="2556083" y="720897"/>
              <a:ext cx="425886" cy="3271102"/>
            </a:xfrm>
            <a:custGeom>
              <a:avLst/>
              <a:gdLst>
                <a:gd name="connsiteX0" fmla="*/ 292231 w 412315"/>
                <a:gd name="connsiteY0" fmla="*/ 0 h 3289955"/>
                <a:gd name="connsiteX1" fmla="*/ 386499 w 412315"/>
                <a:gd name="connsiteY1" fmla="*/ 678730 h 3289955"/>
                <a:gd name="connsiteX2" fmla="*/ 377072 w 412315"/>
                <a:gd name="connsiteY2" fmla="*/ 1696825 h 3289955"/>
                <a:gd name="connsiteX3" fmla="*/ 0 w 412315"/>
                <a:gd name="connsiteY3" fmla="*/ 3289955 h 3289955"/>
                <a:gd name="connsiteX0" fmla="*/ 292231 w 410049"/>
                <a:gd name="connsiteY0" fmla="*/ 0 h 3289955"/>
                <a:gd name="connsiteX1" fmla="*/ 339365 w 410049"/>
                <a:gd name="connsiteY1" fmla="*/ 367646 h 3289955"/>
                <a:gd name="connsiteX2" fmla="*/ 386499 w 410049"/>
                <a:gd name="connsiteY2" fmla="*/ 678730 h 3289955"/>
                <a:gd name="connsiteX3" fmla="*/ 377072 w 410049"/>
                <a:gd name="connsiteY3" fmla="*/ 1696825 h 3289955"/>
                <a:gd name="connsiteX4" fmla="*/ 0 w 410049"/>
                <a:gd name="connsiteY4" fmla="*/ 3289955 h 3289955"/>
                <a:gd name="connsiteX0" fmla="*/ 292231 w 409193"/>
                <a:gd name="connsiteY0" fmla="*/ 0 h 3289955"/>
                <a:gd name="connsiteX1" fmla="*/ 339365 w 409193"/>
                <a:gd name="connsiteY1" fmla="*/ 367646 h 3289955"/>
                <a:gd name="connsiteX2" fmla="*/ 358218 w 409193"/>
                <a:gd name="connsiteY2" fmla="*/ 509048 h 3289955"/>
                <a:gd name="connsiteX3" fmla="*/ 386499 w 409193"/>
                <a:gd name="connsiteY3" fmla="*/ 678730 h 3289955"/>
                <a:gd name="connsiteX4" fmla="*/ 377072 w 409193"/>
                <a:gd name="connsiteY4" fmla="*/ 1696825 h 3289955"/>
                <a:gd name="connsiteX5" fmla="*/ 0 w 409193"/>
                <a:gd name="connsiteY5" fmla="*/ 3289955 h 3289955"/>
                <a:gd name="connsiteX0" fmla="*/ 292231 w 417804"/>
                <a:gd name="connsiteY0" fmla="*/ 0 h 3289955"/>
                <a:gd name="connsiteX1" fmla="*/ 339365 w 417804"/>
                <a:gd name="connsiteY1" fmla="*/ 367646 h 3289955"/>
                <a:gd name="connsiteX2" fmla="*/ 358218 w 417804"/>
                <a:gd name="connsiteY2" fmla="*/ 509048 h 3289955"/>
                <a:gd name="connsiteX3" fmla="*/ 405353 w 417804"/>
                <a:gd name="connsiteY3" fmla="*/ 791852 h 3289955"/>
                <a:gd name="connsiteX4" fmla="*/ 377072 w 417804"/>
                <a:gd name="connsiteY4" fmla="*/ 1696825 h 3289955"/>
                <a:gd name="connsiteX5" fmla="*/ 0 w 417804"/>
                <a:gd name="connsiteY5" fmla="*/ 3289955 h 3289955"/>
                <a:gd name="connsiteX0" fmla="*/ 292231 w 413190"/>
                <a:gd name="connsiteY0" fmla="*/ 0 h 3289955"/>
                <a:gd name="connsiteX1" fmla="*/ 339365 w 413190"/>
                <a:gd name="connsiteY1" fmla="*/ 367646 h 3289955"/>
                <a:gd name="connsiteX2" fmla="*/ 358218 w 413190"/>
                <a:gd name="connsiteY2" fmla="*/ 509048 h 3289955"/>
                <a:gd name="connsiteX3" fmla="*/ 395926 w 413190"/>
                <a:gd name="connsiteY3" fmla="*/ 791852 h 3289955"/>
                <a:gd name="connsiteX4" fmla="*/ 377072 w 413190"/>
                <a:gd name="connsiteY4" fmla="*/ 1696825 h 3289955"/>
                <a:gd name="connsiteX5" fmla="*/ 0 w 413190"/>
                <a:gd name="connsiteY5" fmla="*/ 3289955 h 3289955"/>
                <a:gd name="connsiteX0" fmla="*/ 292231 w 419534"/>
                <a:gd name="connsiteY0" fmla="*/ 0 h 3289955"/>
                <a:gd name="connsiteX1" fmla="*/ 339365 w 419534"/>
                <a:gd name="connsiteY1" fmla="*/ 367646 h 3289955"/>
                <a:gd name="connsiteX2" fmla="*/ 358218 w 419534"/>
                <a:gd name="connsiteY2" fmla="*/ 509048 h 3289955"/>
                <a:gd name="connsiteX3" fmla="*/ 395926 w 419534"/>
                <a:gd name="connsiteY3" fmla="*/ 791852 h 3289955"/>
                <a:gd name="connsiteX4" fmla="*/ 377072 w 419534"/>
                <a:gd name="connsiteY4" fmla="*/ 1696825 h 3289955"/>
                <a:gd name="connsiteX5" fmla="*/ 0 w 419534"/>
                <a:gd name="connsiteY5" fmla="*/ 3289955 h 3289955"/>
                <a:gd name="connsiteX0" fmla="*/ 292231 w 407913"/>
                <a:gd name="connsiteY0" fmla="*/ 0 h 3289955"/>
                <a:gd name="connsiteX1" fmla="*/ 339365 w 407913"/>
                <a:gd name="connsiteY1" fmla="*/ 367646 h 3289955"/>
                <a:gd name="connsiteX2" fmla="*/ 358218 w 407913"/>
                <a:gd name="connsiteY2" fmla="*/ 509048 h 3289955"/>
                <a:gd name="connsiteX3" fmla="*/ 395926 w 407913"/>
                <a:gd name="connsiteY3" fmla="*/ 791852 h 3289955"/>
                <a:gd name="connsiteX4" fmla="*/ 377072 w 407913"/>
                <a:gd name="connsiteY4" fmla="*/ 1696825 h 3289955"/>
                <a:gd name="connsiteX5" fmla="*/ 207389 w 407913"/>
                <a:gd name="connsiteY5" fmla="*/ 2422689 h 3289955"/>
                <a:gd name="connsiteX6" fmla="*/ 0 w 407913"/>
                <a:gd name="connsiteY6" fmla="*/ 3289955 h 3289955"/>
                <a:gd name="connsiteX0" fmla="*/ 292231 w 395982"/>
                <a:gd name="connsiteY0" fmla="*/ 0 h 3289955"/>
                <a:gd name="connsiteX1" fmla="*/ 339365 w 395982"/>
                <a:gd name="connsiteY1" fmla="*/ 367646 h 3289955"/>
                <a:gd name="connsiteX2" fmla="*/ 358218 w 395982"/>
                <a:gd name="connsiteY2" fmla="*/ 509048 h 3289955"/>
                <a:gd name="connsiteX3" fmla="*/ 395926 w 395982"/>
                <a:gd name="connsiteY3" fmla="*/ 791852 h 3289955"/>
                <a:gd name="connsiteX4" fmla="*/ 348792 w 395982"/>
                <a:gd name="connsiteY4" fmla="*/ 1734532 h 3289955"/>
                <a:gd name="connsiteX5" fmla="*/ 207389 w 395982"/>
                <a:gd name="connsiteY5" fmla="*/ 2422689 h 3289955"/>
                <a:gd name="connsiteX6" fmla="*/ 0 w 395982"/>
                <a:gd name="connsiteY6" fmla="*/ 3289955 h 3289955"/>
                <a:gd name="connsiteX0" fmla="*/ 292231 w 398569"/>
                <a:gd name="connsiteY0" fmla="*/ 0 h 3289955"/>
                <a:gd name="connsiteX1" fmla="*/ 339365 w 398569"/>
                <a:gd name="connsiteY1" fmla="*/ 367646 h 3289955"/>
                <a:gd name="connsiteX2" fmla="*/ 358218 w 398569"/>
                <a:gd name="connsiteY2" fmla="*/ 509048 h 3289955"/>
                <a:gd name="connsiteX3" fmla="*/ 395926 w 398569"/>
                <a:gd name="connsiteY3" fmla="*/ 791852 h 3289955"/>
                <a:gd name="connsiteX4" fmla="*/ 348792 w 398569"/>
                <a:gd name="connsiteY4" fmla="*/ 1734532 h 3289955"/>
                <a:gd name="connsiteX5" fmla="*/ 207389 w 398569"/>
                <a:gd name="connsiteY5" fmla="*/ 2422689 h 3289955"/>
                <a:gd name="connsiteX6" fmla="*/ 0 w 398569"/>
                <a:gd name="connsiteY6" fmla="*/ 3289955 h 3289955"/>
                <a:gd name="connsiteX0" fmla="*/ 301658 w 407996"/>
                <a:gd name="connsiteY0" fmla="*/ 0 h 3271102"/>
                <a:gd name="connsiteX1" fmla="*/ 348792 w 407996"/>
                <a:gd name="connsiteY1" fmla="*/ 367646 h 3271102"/>
                <a:gd name="connsiteX2" fmla="*/ 367645 w 407996"/>
                <a:gd name="connsiteY2" fmla="*/ 509048 h 3271102"/>
                <a:gd name="connsiteX3" fmla="*/ 405353 w 407996"/>
                <a:gd name="connsiteY3" fmla="*/ 791852 h 3271102"/>
                <a:gd name="connsiteX4" fmla="*/ 358219 w 407996"/>
                <a:gd name="connsiteY4" fmla="*/ 1734532 h 3271102"/>
                <a:gd name="connsiteX5" fmla="*/ 216816 w 407996"/>
                <a:gd name="connsiteY5" fmla="*/ 2422689 h 3271102"/>
                <a:gd name="connsiteX6" fmla="*/ 0 w 407996"/>
                <a:gd name="connsiteY6" fmla="*/ 3271102 h 3271102"/>
                <a:gd name="connsiteX0" fmla="*/ 301658 w 405409"/>
                <a:gd name="connsiteY0" fmla="*/ 0 h 3271102"/>
                <a:gd name="connsiteX1" fmla="*/ 348792 w 405409"/>
                <a:gd name="connsiteY1" fmla="*/ 367646 h 3271102"/>
                <a:gd name="connsiteX2" fmla="*/ 367645 w 405409"/>
                <a:gd name="connsiteY2" fmla="*/ 509048 h 3271102"/>
                <a:gd name="connsiteX3" fmla="*/ 405353 w 405409"/>
                <a:gd name="connsiteY3" fmla="*/ 791852 h 3271102"/>
                <a:gd name="connsiteX4" fmla="*/ 358219 w 405409"/>
                <a:gd name="connsiteY4" fmla="*/ 1734532 h 3271102"/>
                <a:gd name="connsiteX5" fmla="*/ 197962 w 405409"/>
                <a:gd name="connsiteY5" fmla="*/ 2432116 h 3271102"/>
                <a:gd name="connsiteX6" fmla="*/ 0 w 405409"/>
                <a:gd name="connsiteY6" fmla="*/ 3271102 h 3271102"/>
                <a:gd name="connsiteX0" fmla="*/ 301658 w 405623"/>
                <a:gd name="connsiteY0" fmla="*/ 0 h 3271102"/>
                <a:gd name="connsiteX1" fmla="*/ 348792 w 405623"/>
                <a:gd name="connsiteY1" fmla="*/ 367646 h 3271102"/>
                <a:gd name="connsiteX2" fmla="*/ 367645 w 405623"/>
                <a:gd name="connsiteY2" fmla="*/ 509048 h 3271102"/>
                <a:gd name="connsiteX3" fmla="*/ 377073 w 405623"/>
                <a:gd name="connsiteY3" fmla="*/ 659877 h 3271102"/>
                <a:gd name="connsiteX4" fmla="*/ 405353 w 405623"/>
                <a:gd name="connsiteY4" fmla="*/ 791852 h 3271102"/>
                <a:gd name="connsiteX5" fmla="*/ 358219 w 405623"/>
                <a:gd name="connsiteY5" fmla="*/ 1734532 h 3271102"/>
                <a:gd name="connsiteX6" fmla="*/ 197962 w 405623"/>
                <a:gd name="connsiteY6" fmla="*/ 2432116 h 3271102"/>
                <a:gd name="connsiteX7" fmla="*/ 0 w 405623"/>
                <a:gd name="connsiteY7" fmla="*/ 3271102 h 3271102"/>
                <a:gd name="connsiteX0" fmla="*/ 301658 w 407425"/>
                <a:gd name="connsiteY0" fmla="*/ 0 h 3271102"/>
                <a:gd name="connsiteX1" fmla="*/ 348792 w 407425"/>
                <a:gd name="connsiteY1" fmla="*/ 367646 h 3271102"/>
                <a:gd name="connsiteX2" fmla="*/ 367645 w 407425"/>
                <a:gd name="connsiteY2" fmla="*/ 509048 h 3271102"/>
                <a:gd name="connsiteX3" fmla="*/ 395927 w 407425"/>
                <a:gd name="connsiteY3" fmla="*/ 641023 h 3271102"/>
                <a:gd name="connsiteX4" fmla="*/ 405353 w 407425"/>
                <a:gd name="connsiteY4" fmla="*/ 791852 h 3271102"/>
                <a:gd name="connsiteX5" fmla="*/ 358219 w 407425"/>
                <a:gd name="connsiteY5" fmla="*/ 1734532 h 3271102"/>
                <a:gd name="connsiteX6" fmla="*/ 197962 w 407425"/>
                <a:gd name="connsiteY6" fmla="*/ 2432116 h 3271102"/>
                <a:gd name="connsiteX7" fmla="*/ 0 w 407425"/>
                <a:gd name="connsiteY7" fmla="*/ 3271102 h 3271102"/>
                <a:gd name="connsiteX0" fmla="*/ 301658 w 407425"/>
                <a:gd name="connsiteY0" fmla="*/ 0 h 3271102"/>
                <a:gd name="connsiteX1" fmla="*/ 348792 w 407425"/>
                <a:gd name="connsiteY1" fmla="*/ 367646 h 3271102"/>
                <a:gd name="connsiteX2" fmla="*/ 367645 w 407425"/>
                <a:gd name="connsiteY2" fmla="*/ 509048 h 3271102"/>
                <a:gd name="connsiteX3" fmla="*/ 395927 w 407425"/>
                <a:gd name="connsiteY3" fmla="*/ 650449 h 3271102"/>
                <a:gd name="connsiteX4" fmla="*/ 405353 w 407425"/>
                <a:gd name="connsiteY4" fmla="*/ 791852 h 3271102"/>
                <a:gd name="connsiteX5" fmla="*/ 358219 w 407425"/>
                <a:gd name="connsiteY5" fmla="*/ 1734532 h 3271102"/>
                <a:gd name="connsiteX6" fmla="*/ 197962 w 407425"/>
                <a:gd name="connsiteY6" fmla="*/ 2432116 h 3271102"/>
                <a:gd name="connsiteX7" fmla="*/ 0 w 407425"/>
                <a:gd name="connsiteY7" fmla="*/ 3271102 h 3271102"/>
                <a:gd name="connsiteX0" fmla="*/ 301658 w 425886"/>
                <a:gd name="connsiteY0" fmla="*/ 0 h 3271102"/>
                <a:gd name="connsiteX1" fmla="*/ 348792 w 425886"/>
                <a:gd name="connsiteY1" fmla="*/ 367646 h 3271102"/>
                <a:gd name="connsiteX2" fmla="*/ 367645 w 425886"/>
                <a:gd name="connsiteY2" fmla="*/ 509048 h 3271102"/>
                <a:gd name="connsiteX3" fmla="*/ 395927 w 425886"/>
                <a:gd name="connsiteY3" fmla="*/ 650449 h 3271102"/>
                <a:gd name="connsiteX4" fmla="*/ 405353 w 425886"/>
                <a:gd name="connsiteY4" fmla="*/ 791852 h 3271102"/>
                <a:gd name="connsiteX5" fmla="*/ 424207 w 425886"/>
                <a:gd name="connsiteY5" fmla="*/ 1272619 h 3271102"/>
                <a:gd name="connsiteX6" fmla="*/ 358219 w 425886"/>
                <a:gd name="connsiteY6" fmla="*/ 1734532 h 3271102"/>
                <a:gd name="connsiteX7" fmla="*/ 197962 w 425886"/>
                <a:gd name="connsiteY7" fmla="*/ 2432116 h 3271102"/>
                <a:gd name="connsiteX8" fmla="*/ 0 w 425886"/>
                <a:gd name="connsiteY8" fmla="*/ 3271102 h 3271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5886" h="3271102">
                  <a:moveTo>
                    <a:pt x="301658" y="0"/>
                  </a:moveTo>
                  <a:cubicBezTo>
                    <a:pt x="311085" y="62845"/>
                    <a:pt x="333081" y="254524"/>
                    <a:pt x="348792" y="367646"/>
                  </a:cubicBezTo>
                  <a:cubicBezTo>
                    <a:pt x="362932" y="454058"/>
                    <a:pt x="359789" y="457201"/>
                    <a:pt x="367645" y="509048"/>
                  </a:cubicBezTo>
                  <a:cubicBezTo>
                    <a:pt x="373930" y="554611"/>
                    <a:pt x="389642" y="603315"/>
                    <a:pt x="395927" y="650449"/>
                  </a:cubicBezTo>
                  <a:cubicBezTo>
                    <a:pt x="402212" y="697583"/>
                    <a:pt x="400640" y="688157"/>
                    <a:pt x="405353" y="791852"/>
                  </a:cubicBezTo>
                  <a:cubicBezTo>
                    <a:pt x="410066" y="895547"/>
                    <a:pt x="432063" y="1115506"/>
                    <a:pt x="424207" y="1272619"/>
                  </a:cubicBezTo>
                  <a:cubicBezTo>
                    <a:pt x="416351" y="1429732"/>
                    <a:pt x="395926" y="1541283"/>
                    <a:pt x="358219" y="1734532"/>
                  </a:cubicBezTo>
                  <a:cubicBezTo>
                    <a:pt x="320512" y="1927781"/>
                    <a:pt x="260807" y="2166594"/>
                    <a:pt x="197962" y="2432116"/>
                  </a:cubicBezTo>
                  <a:cubicBezTo>
                    <a:pt x="135117" y="2697638"/>
                    <a:pt x="40849" y="3113989"/>
                    <a:pt x="0" y="3271102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06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361"/>
    </mc:Choice>
    <mc:Fallback xmlns="">
      <p:transition spd="slow" advTm="7736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직사각형 3"/>
          <p:cNvSpPr>
            <a:spLocks noChangeArrowheads="1"/>
          </p:cNvSpPr>
          <p:nvPr/>
        </p:nvSpPr>
        <p:spPr bwMode="auto">
          <a:xfrm>
            <a:off x="220465" y="130540"/>
            <a:ext cx="513893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(</a:t>
            </a:r>
            <a:r>
              <a:rPr kumimoji="1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그림 출처</a:t>
            </a:r>
            <a:r>
              <a:rPr kumimoji="1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: </a:t>
            </a:r>
            <a:r>
              <a:rPr kumimoji="1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  <a:hlinkClick r:id="rId2"/>
              </a:rPr>
              <a:t>http://plato.stanford.edu/entries/spacetime-singularities/lightcone.html</a:t>
            </a:r>
            <a:r>
              <a:rPr kumimoji="1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)</a:t>
            </a:r>
            <a:endParaRPr kumimoji="1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직사각형 5"/>
              <p:cNvSpPr/>
              <p:nvPr/>
            </p:nvSpPr>
            <p:spPr>
              <a:xfrm>
                <a:off x="355656" y="3741436"/>
                <a:ext cx="5748535" cy="28224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𝑑𝑠</m:t>
                        </m:r>
                      </m:e>
                      <m:sup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p>
                    </m:sSup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=−</m:t>
                    </m:r>
                    <m:sSup>
                      <m:sSupPr>
                        <m:ctrlP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𝑑𝑡</m:t>
                        </m:r>
                      </m:e>
                      <m:sup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p>
                    </m:sSup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p>
                      <m:sSupPr>
                        <m:ctrlP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𝑑𝑥</m:t>
                        </m:r>
                      </m:e>
                      <m:sup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p>
                    </m:sSup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p>
                      <m:sSupPr>
                        <m:ctrlP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𝑑𝑦</m:t>
                        </m:r>
                      </m:e>
                      <m:sup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p>
                    </m:sSup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p>
                      <m:sSupPr>
                        <m:ctrlP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𝑑𝑧</m:t>
                        </m:r>
                      </m:e>
                      <m:sup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ko-KR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맑은 고딕" panose="020B0503020000020004" pitchFamily="50" charset="-127"/>
                    <a:cs typeface="+mn-cs"/>
                  </a:rPr>
                  <a:t> </a:t>
                </a:r>
              </a:p>
              <a:p>
                <a:pPr marL="0" marR="0" lvl="0" indent="0" algn="l" defTabSz="914400" rtl="0" eaLnBrk="1" fontAlgn="auto" latinLnBrk="1" hangingPunct="1"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     </a:t>
                </a:r>
                <a14:m>
                  <m:oMath xmlns:m="http://schemas.openxmlformats.org/officeDocument/2006/math"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sSub>
                      <m:sSubPr>
                        <m:ctrlP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0" lang="ko-KR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𝜂</m:t>
                        </m:r>
                      </m:e>
                      <m:sub>
                        <m:r>
                          <a:rPr kumimoji="0" lang="ko-KR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𝜇𝜈</m:t>
                        </m:r>
                      </m:sub>
                    </m:sSub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𝑑</m:t>
                    </m:r>
                    <m:sSup>
                      <m:sSupPr>
                        <m:ctrlP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</m:e>
                      <m:sup>
                        <m:r>
                          <a:rPr kumimoji="0" lang="ko-KR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𝜇</m:t>
                        </m:r>
                      </m:sup>
                    </m:sSup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𝑑</m:t>
                    </m:r>
                    <m:sSup>
                      <m:sSupPr>
                        <m:ctrlP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</m:e>
                      <m:sup>
                        <m:r>
                          <a:rPr kumimoji="0" lang="ko-KR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𝜈</m:t>
                        </m:r>
                      </m:sup>
                    </m:sSup>
                  </m:oMath>
                </a14:m>
                <a:r>
                  <a:rPr kumimoji="0" lang="en-US" altLang="ko-KR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cs typeface="+mn-cs"/>
                  </a:rPr>
                  <a:t> </a:t>
                </a:r>
              </a:p>
              <a:p>
                <a:pPr marL="0" marR="0" lvl="0" indent="0" algn="l" defTabSz="914400" rtl="0" eaLnBrk="1" fontAlgn="auto" latinLnBrk="1" hangingPunct="1"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    </a:t>
                </a:r>
                <a14:m>
                  <m:oMath xmlns:m="http://schemas.openxmlformats.org/officeDocument/2006/math">
                    <m:r>
                      <a:rPr kumimoji="0" lang="ko-KR" altLang="en-US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≡</m:t>
                    </m:r>
                    <m:sSub>
                      <m:sSubPr>
                        <m:ctrlP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𝜂</m:t>
                        </m:r>
                      </m:e>
                      <m:sub>
                        <m: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00</m:t>
                        </m:r>
                      </m:sub>
                    </m:sSub>
                    <m:r>
                      <a:rPr kumimoji="0" lang="en-US" altLang="ko-KR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kumimoji="0" lang="en-US" altLang="ko-KR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kumimoji="0" lang="en-US" altLang="ko-KR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𝜂</m:t>
                        </m:r>
                      </m:e>
                      <m:sub>
                        <m: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01</m:t>
                        </m:r>
                      </m:sub>
                    </m:sSub>
                    <m:r>
                      <a:rPr kumimoji="0" lang="en-US" altLang="ko-KR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kumimoji="0" lang="en-US" altLang="ko-KR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a:rPr kumimoji="0" lang="en-US" altLang="ko-KR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𝜂</m:t>
                        </m:r>
                      </m:e>
                      <m:sub>
                        <m: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02</m:t>
                        </m:r>
                      </m:sub>
                    </m:sSub>
                    <m:r>
                      <a:rPr kumimoji="0" lang="en-US" altLang="ko-KR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kumimoji="0" lang="en-US" altLang="ko-KR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kumimoji="0" lang="en-US" altLang="ko-KR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</m:t>
                    </m:r>
                    <m:r>
                      <a:rPr kumimoji="0" lang="en-US" altLang="ko-KR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⋯</m:t>
                    </m:r>
                  </m:oMath>
                </a14:m>
                <a:endParaRPr kumimoji="0" lang="en-US" altLang="ko-K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  <a:p>
                <a:pPr marL="0" marR="0" lvl="0" indent="0" algn="l" defTabSz="914400" rtl="0" eaLnBrk="1" fontAlgn="auto" latinLnBrk="1" hangingPunct="1"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US" altLang="ko-KR" sz="20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  <a:p>
                <a:pPr lvl="0">
                  <a:spcBef>
                    <a:spcPct val="20000"/>
                  </a:spcBef>
                  <a:defRPr/>
                </a:pPr>
                <a:r>
                  <a:rPr lang="ko-KR" altLang="en-US" sz="2000" dirty="0" err="1">
                    <a:solidFill>
                      <a:prstClr val="black"/>
                    </a:solidFill>
                  </a:rPr>
                  <a:t>민코브스키</a:t>
                </a:r>
                <a:r>
                  <a:rPr lang="ko-KR" altLang="en-US" sz="2000" dirty="0">
                    <a:solidFill>
                      <a:prstClr val="black"/>
                    </a:solidFill>
                  </a:rPr>
                  <a:t> </a:t>
                </a:r>
                <a:r>
                  <a:rPr lang="ko-KR" altLang="en-US" sz="2000" dirty="0" err="1">
                    <a:solidFill>
                      <a:prstClr val="black"/>
                    </a:solidFill>
                  </a:rPr>
                  <a:t>메트릭</a:t>
                </a:r>
                <a:r>
                  <a:rPr lang="ko-KR" altLang="en-US" sz="2000" dirty="0">
                    <a:solidFill>
                      <a:prstClr val="black"/>
                    </a:solidFill>
                  </a:rPr>
                  <a:t> </a:t>
                </a:r>
                <a:r>
                  <a:rPr lang="ko-KR" altLang="en-US" sz="2000" dirty="0" err="1">
                    <a:solidFill>
                      <a:prstClr val="black"/>
                    </a:solidFill>
                  </a:rPr>
                  <a:t>텐서</a:t>
                </a:r>
                <a:r>
                  <a:rPr lang="en-US" altLang="ko-KR" sz="2000" dirty="0">
                    <a:solidFill>
                      <a:prstClr val="black"/>
                    </a:solidFill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ko-KR" alt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𝜂</m:t>
                        </m:r>
                      </m:e>
                      <m:sub>
                        <m:r>
                          <a:rPr lang="ko-KR" alt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𝜇𝜈</m:t>
                        </m:r>
                      </m:sub>
                    </m:sSub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ko-KR" sz="20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</m:mr>
                              </m:m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ko-KR" sz="20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mr>
                              </m:m>
                            </m:e>
                          </m:m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ko-KR" sz="20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mr>
                              </m:m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ko-KR" sz="20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endParaRPr kumimoji="0" lang="en-US" altLang="ko-K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mc:Choice>
        <mc:Fallback xmlns="">
          <p:sp>
            <p:nvSpPr>
              <p:cNvPr id="6" name="직사각형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656" y="3741436"/>
                <a:ext cx="5748535" cy="2822439"/>
              </a:xfrm>
              <a:prstGeom prst="rect">
                <a:avLst/>
              </a:prstGeom>
              <a:blipFill>
                <a:blip r:embed="rId3"/>
                <a:stretch>
                  <a:fillRect l="-106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그룹 1"/>
          <p:cNvGrpSpPr/>
          <p:nvPr/>
        </p:nvGrpSpPr>
        <p:grpSpPr>
          <a:xfrm>
            <a:off x="781779" y="706555"/>
            <a:ext cx="4168679" cy="2448272"/>
            <a:chOff x="1290513" y="116632"/>
            <a:chExt cx="6940559" cy="5355596"/>
          </a:xfrm>
        </p:grpSpPr>
        <p:pic>
          <p:nvPicPr>
            <p:cNvPr id="59394" name="Picture 2" descr="G:\20140318_군산대\Tallk\자료\flat-space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290513" y="260648"/>
              <a:ext cx="6322779" cy="4896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원통 6"/>
            <p:cNvSpPr/>
            <p:nvPr/>
          </p:nvSpPr>
          <p:spPr>
            <a:xfrm>
              <a:off x="3419872" y="920912"/>
              <a:ext cx="1440160" cy="3816424"/>
            </a:xfrm>
            <a:prstGeom prst="can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779911" y="2829697"/>
              <a:ext cx="504056" cy="875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별</a:t>
              </a:r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6192752" y="4449304"/>
              <a:ext cx="576064" cy="2880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086044" y="4731641"/>
              <a:ext cx="1243746" cy="740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공간</a:t>
              </a:r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6516216" y="476672"/>
              <a:ext cx="576064" cy="2880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139532" y="136446"/>
              <a:ext cx="1091540" cy="6732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시간</a:t>
              </a:r>
            </a:p>
          </p:txBody>
        </p:sp>
        <p:cxnSp>
          <p:nvCxnSpPr>
            <p:cNvPr id="13" name="직선 화살표 연결선 12"/>
            <p:cNvCxnSpPr/>
            <p:nvPr/>
          </p:nvCxnSpPr>
          <p:spPr>
            <a:xfrm flipV="1">
              <a:off x="5698755" y="1848822"/>
              <a:ext cx="1380813" cy="1631801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화살표 연결선 15"/>
            <p:cNvCxnSpPr/>
            <p:nvPr/>
          </p:nvCxnSpPr>
          <p:spPr>
            <a:xfrm flipV="1">
              <a:off x="5422798" y="874314"/>
              <a:ext cx="1944215" cy="2135856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화살표 연결선 16"/>
            <p:cNvCxnSpPr/>
            <p:nvPr/>
          </p:nvCxnSpPr>
          <p:spPr>
            <a:xfrm flipV="1">
              <a:off x="5183027" y="116632"/>
              <a:ext cx="2053269" cy="2423888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그룹 14"/>
          <p:cNvGrpSpPr/>
          <p:nvPr/>
        </p:nvGrpSpPr>
        <p:grpSpPr>
          <a:xfrm>
            <a:off x="6125586" y="559621"/>
            <a:ext cx="4192927" cy="2509993"/>
            <a:chOff x="827584" y="211015"/>
            <a:chExt cx="7112205" cy="5351585"/>
          </a:xfrm>
        </p:grpSpPr>
        <p:pic>
          <p:nvPicPr>
            <p:cNvPr id="18" name="Picture 3" descr="G:\20140318_군산대\Tallk\자료\star-space.gi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27584" y="685800"/>
              <a:ext cx="7021513" cy="487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9" name="직선 화살표 연결선 18"/>
            <p:cNvCxnSpPr/>
            <p:nvPr/>
          </p:nvCxnSpPr>
          <p:spPr>
            <a:xfrm flipV="1">
              <a:off x="6395646" y="2806044"/>
              <a:ext cx="1428437" cy="1585848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</p:cxnSp>
        <p:sp>
          <p:nvSpPr>
            <p:cNvPr id="20" name="자유형 19"/>
            <p:cNvSpPr/>
            <p:nvPr/>
          </p:nvSpPr>
          <p:spPr>
            <a:xfrm>
              <a:off x="5747574" y="1329045"/>
              <a:ext cx="2192215" cy="2907323"/>
            </a:xfrm>
            <a:custGeom>
              <a:avLst/>
              <a:gdLst>
                <a:gd name="connsiteX0" fmla="*/ 0 w 2192215"/>
                <a:gd name="connsiteY0" fmla="*/ 2907323 h 2907323"/>
                <a:gd name="connsiteX1" fmla="*/ 175846 w 2192215"/>
                <a:gd name="connsiteY1" fmla="*/ 2426677 h 2907323"/>
                <a:gd name="connsiteX2" fmla="*/ 410308 w 2192215"/>
                <a:gd name="connsiteY2" fmla="*/ 2004646 h 2907323"/>
                <a:gd name="connsiteX3" fmla="*/ 961292 w 2192215"/>
                <a:gd name="connsiteY3" fmla="*/ 1289539 h 2907323"/>
                <a:gd name="connsiteX4" fmla="*/ 1582615 w 2192215"/>
                <a:gd name="connsiteY4" fmla="*/ 586154 h 2907323"/>
                <a:gd name="connsiteX5" fmla="*/ 2192215 w 2192215"/>
                <a:gd name="connsiteY5" fmla="*/ 0 h 2907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92215" h="2907323">
                  <a:moveTo>
                    <a:pt x="0" y="2907323"/>
                  </a:moveTo>
                  <a:cubicBezTo>
                    <a:pt x="53730" y="2742223"/>
                    <a:pt x="107461" y="2577123"/>
                    <a:pt x="175846" y="2426677"/>
                  </a:cubicBezTo>
                  <a:cubicBezTo>
                    <a:pt x="244231" y="2276231"/>
                    <a:pt x="279400" y="2194169"/>
                    <a:pt x="410308" y="2004646"/>
                  </a:cubicBezTo>
                  <a:cubicBezTo>
                    <a:pt x="541216" y="1815123"/>
                    <a:pt x="765908" y="1525954"/>
                    <a:pt x="961292" y="1289539"/>
                  </a:cubicBezTo>
                  <a:cubicBezTo>
                    <a:pt x="1156676" y="1053124"/>
                    <a:pt x="1377461" y="801077"/>
                    <a:pt x="1582615" y="586154"/>
                  </a:cubicBezTo>
                  <a:cubicBezTo>
                    <a:pt x="1787769" y="371231"/>
                    <a:pt x="1989992" y="185615"/>
                    <a:pt x="2192215" y="0"/>
                  </a:cubicBezTo>
                </a:path>
              </a:pathLst>
            </a:cu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1" name="자유형 20"/>
            <p:cNvSpPr/>
            <p:nvPr/>
          </p:nvSpPr>
          <p:spPr>
            <a:xfrm>
              <a:off x="5099538" y="211015"/>
              <a:ext cx="2215662" cy="3786554"/>
            </a:xfrm>
            <a:custGeom>
              <a:avLst/>
              <a:gdLst>
                <a:gd name="connsiteX0" fmla="*/ 0 w 2215662"/>
                <a:gd name="connsiteY0" fmla="*/ 3786554 h 3786554"/>
                <a:gd name="connsiteX1" fmla="*/ 70339 w 2215662"/>
                <a:gd name="connsiteY1" fmla="*/ 3610708 h 3786554"/>
                <a:gd name="connsiteX2" fmla="*/ 269631 w 2215662"/>
                <a:gd name="connsiteY2" fmla="*/ 2942493 h 3786554"/>
                <a:gd name="connsiteX3" fmla="*/ 504093 w 2215662"/>
                <a:gd name="connsiteY3" fmla="*/ 2215662 h 3786554"/>
                <a:gd name="connsiteX4" fmla="*/ 715108 w 2215662"/>
                <a:gd name="connsiteY4" fmla="*/ 1723293 h 3786554"/>
                <a:gd name="connsiteX5" fmla="*/ 1254370 w 2215662"/>
                <a:gd name="connsiteY5" fmla="*/ 902677 h 3786554"/>
                <a:gd name="connsiteX6" fmla="*/ 2215662 w 2215662"/>
                <a:gd name="connsiteY6" fmla="*/ 0 h 3786554"/>
                <a:gd name="connsiteX7" fmla="*/ 2215662 w 2215662"/>
                <a:gd name="connsiteY7" fmla="*/ 0 h 3786554"/>
                <a:gd name="connsiteX0" fmla="*/ 0 w 2215662"/>
                <a:gd name="connsiteY0" fmla="*/ 3786554 h 3786554"/>
                <a:gd name="connsiteX1" fmla="*/ 70339 w 2215662"/>
                <a:gd name="connsiteY1" fmla="*/ 3610708 h 3786554"/>
                <a:gd name="connsiteX2" fmla="*/ 192542 w 2215662"/>
                <a:gd name="connsiteY2" fmla="*/ 2929953 h 3786554"/>
                <a:gd name="connsiteX3" fmla="*/ 504093 w 2215662"/>
                <a:gd name="connsiteY3" fmla="*/ 2215662 h 3786554"/>
                <a:gd name="connsiteX4" fmla="*/ 715108 w 2215662"/>
                <a:gd name="connsiteY4" fmla="*/ 1723293 h 3786554"/>
                <a:gd name="connsiteX5" fmla="*/ 1254370 w 2215662"/>
                <a:gd name="connsiteY5" fmla="*/ 902677 h 3786554"/>
                <a:gd name="connsiteX6" fmla="*/ 2215662 w 2215662"/>
                <a:gd name="connsiteY6" fmla="*/ 0 h 3786554"/>
                <a:gd name="connsiteX7" fmla="*/ 2215662 w 2215662"/>
                <a:gd name="connsiteY7" fmla="*/ 0 h 3786554"/>
                <a:gd name="connsiteX0" fmla="*/ 0 w 2215662"/>
                <a:gd name="connsiteY0" fmla="*/ 3786554 h 3786554"/>
                <a:gd name="connsiteX1" fmla="*/ 70339 w 2215662"/>
                <a:gd name="connsiteY1" fmla="*/ 3610708 h 3786554"/>
                <a:gd name="connsiteX2" fmla="*/ 192542 w 2215662"/>
                <a:gd name="connsiteY2" fmla="*/ 2929953 h 3786554"/>
                <a:gd name="connsiteX3" fmla="*/ 480574 w 2215662"/>
                <a:gd name="connsiteY3" fmla="*/ 2209873 h 3786554"/>
                <a:gd name="connsiteX4" fmla="*/ 715108 w 2215662"/>
                <a:gd name="connsiteY4" fmla="*/ 1723293 h 3786554"/>
                <a:gd name="connsiteX5" fmla="*/ 1254370 w 2215662"/>
                <a:gd name="connsiteY5" fmla="*/ 902677 h 3786554"/>
                <a:gd name="connsiteX6" fmla="*/ 2215662 w 2215662"/>
                <a:gd name="connsiteY6" fmla="*/ 0 h 3786554"/>
                <a:gd name="connsiteX7" fmla="*/ 2215662 w 2215662"/>
                <a:gd name="connsiteY7" fmla="*/ 0 h 3786554"/>
                <a:gd name="connsiteX0" fmla="*/ 0 w 2215662"/>
                <a:gd name="connsiteY0" fmla="*/ 3786554 h 3786554"/>
                <a:gd name="connsiteX1" fmla="*/ 70339 w 2215662"/>
                <a:gd name="connsiteY1" fmla="*/ 3610708 h 3786554"/>
                <a:gd name="connsiteX2" fmla="*/ 192542 w 2215662"/>
                <a:gd name="connsiteY2" fmla="*/ 2929953 h 3786554"/>
                <a:gd name="connsiteX3" fmla="*/ 408566 w 2215662"/>
                <a:gd name="connsiteY3" fmla="*/ 2209873 h 3786554"/>
                <a:gd name="connsiteX4" fmla="*/ 715108 w 2215662"/>
                <a:gd name="connsiteY4" fmla="*/ 1723293 h 3786554"/>
                <a:gd name="connsiteX5" fmla="*/ 1254370 w 2215662"/>
                <a:gd name="connsiteY5" fmla="*/ 902677 h 3786554"/>
                <a:gd name="connsiteX6" fmla="*/ 2215662 w 2215662"/>
                <a:gd name="connsiteY6" fmla="*/ 0 h 3786554"/>
                <a:gd name="connsiteX7" fmla="*/ 2215662 w 2215662"/>
                <a:gd name="connsiteY7" fmla="*/ 0 h 3786554"/>
                <a:gd name="connsiteX0" fmla="*/ 0 w 2215662"/>
                <a:gd name="connsiteY0" fmla="*/ 3786554 h 3786554"/>
                <a:gd name="connsiteX1" fmla="*/ 70339 w 2215662"/>
                <a:gd name="connsiteY1" fmla="*/ 3610708 h 3786554"/>
                <a:gd name="connsiteX2" fmla="*/ 192542 w 2215662"/>
                <a:gd name="connsiteY2" fmla="*/ 2929953 h 3786554"/>
                <a:gd name="connsiteX3" fmla="*/ 408566 w 2215662"/>
                <a:gd name="connsiteY3" fmla="*/ 2281881 h 3786554"/>
                <a:gd name="connsiteX4" fmla="*/ 715108 w 2215662"/>
                <a:gd name="connsiteY4" fmla="*/ 1723293 h 3786554"/>
                <a:gd name="connsiteX5" fmla="*/ 1254370 w 2215662"/>
                <a:gd name="connsiteY5" fmla="*/ 902677 h 3786554"/>
                <a:gd name="connsiteX6" fmla="*/ 2215662 w 2215662"/>
                <a:gd name="connsiteY6" fmla="*/ 0 h 3786554"/>
                <a:gd name="connsiteX7" fmla="*/ 2215662 w 2215662"/>
                <a:gd name="connsiteY7" fmla="*/ 0 h 3786554"/>
                <a:gd name="connsiteX0" fmla="*/ 0 w 2215662"/>
                <a:gd name="connsiteY0" fmla="*/ 3786554 h 3786554"/>
                <a:gd name="connsiteX1" fmla="*/ 48526 w 2215662"/>
                <a:gd name="connsiteY1" fmla="*/ 3578025 h 3786554"/>
                <a:gd name="connsiteX2" fmla="*/ 192542 w 2215662"/>
                <a:gd name="connsiteY2" fmla="*/ 2929953 h 3786554"/>
                <a:gd name="connsiteX3" fmla="*/ 408566 w 2215662"/>
                <a:gd name="connsiteY3" fmla="*/ 2281881 h 3786554"/>
                <a:gd name="connsiteX4" fmla="*/ 715108 w 2215662"/>
                <a:gd name="connsiteY4" fmla="*/ 1723293 h 3786554"/>
                <a:gd name="connsiteX5" fmla="*/ 1254370 w 2215662"/>
                <a:gd name="connsiteY5" fmla="*/ 902677 h 3786554"/>
                <a:gd name="connsiteX6" fmla="*/ 2215662 w 2215662"/>
                <a:gd name="connsiteY6" fmla="*/ 0 h 3786554"/>
                <a:gd name="connsiteX7" fmla="*/ 2215662 w 2215662"/>
                <a:gd name="connsiteY7" fmla="*/ 0 h 3786554"/>
                <a:gd name="connsiteX0" fmla="*/ 0 w 2215662"/>
                <a:gd name="connsiteY0" fmla="*/ 3786554 h 3786554"/>
                <a:gd name="connsiteX1" fmla="*/ 48526 w 2215662"/>
                <a:gd name="connsiteY1" fmla="*/ 3578025 h 3786554"/>
                <a:gd name="connsiteX2" fmla="*/ 192542 w 2215662"/>
                <a:gd name="connsiteY2" fmla="*/ 2929953 h 3786554"/>
                <a:gd name="connsiteX3" fmla="*/ 408566 w 2215662"/>
                <a:gd name="connsiteY3" fmla="*/ 2281881 h 3786554"/>
                <a:gd name="connsiteX4" fmla="*/ 715108 w 2215662"/>
                <a:gd name="connsiteY4" fmla="*/ 1723293 h 3786554"/>
                <a:gd name="connsiteX5" fmla="*/ 1272662 w 2215662"/>
                <a:gd name="connsiteY5" fmla="*/ 913729 h 3786554"/>
                <a:gd name="connsiteX6" fmla="*/ 2215662 w 2215662"/>
                <a:gd name="connsiteY6" fmla="*/ 0 h 3786554"/>
                <a:gd name="connsiteX7" fmla="*/ 2215662 w 2215662"/>
                <a:gd name="connsiteY7" fmla="*/ 0 h 3786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15662" h="3786554">
                  <a:moveTo>
                    <a:pt x="0" y="3786554"/>
                  </a:moveTo>
                  <a:cubicBezTo>
                    <a:pt x="12700" y="3768969"/>
                    <a:pt x="16436" y="3720792"/>
                    <a:pt x="48526" y="3578025"/>
                  </a:cubicBezTo>
                  <a:cubicBezTo>
                    <a:pt x="80616" y="3435258"/>
                    <a:pt x="132535" y="3145977"/>
                    <a:pt x="192542" y="2929953"/>
                  </a:cubicBezTo>
                  <a:cubicBezTo>
                    <a:pt x="252549" y="2713929"/>
                    <a:pt x="321472" y="2482991"/>
                    <a:pt x="408566" y="2281881"/>
                  </a:cubicBezTo>
                  <a:cubicBezTo>
                    <a:pt x="495660" y="2080771"/>
                    <a:pt x="571092" y="1951318"/>
                    <a:pt x="715108" y="1723293"/>
                  </a:cubicBezTo>
                  <a:cubicBezTo>
                    <a:pt x="859124" y="1495268"/>
                    <a:pt x="1022570" y="1200945"/>
                    <a:pt x="1272662" y="913729"/>
                  </a:cubicBezTo>
                  <a:cubicBezTo>
                    <a:pt x="1522754" y="626514"/>
                    <a:pt x="2058495" y="152288"/>
                    <a:pt x="2215662" y="0"/>
                  </a:cubicBezTo>
                  <a:lnTo>
                    <a:pt x="2215662" y="0"/>
                  </a:lnTo>
                </a:path>
              </a:pathLst>
            </a:cu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3707904" y="2852936"/>
              <a:ext cx="648072" cy="432048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779911" y="2996951"/>
              <a:ext cx="504056" cy="787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rPr>
                <a:t>별</a:t>
              </a:r>
            </a:p>
          </p:txBody>
        </p:sp>
        <p:sp>
          <p:nvSpPr>
            <p:cNvPr id="24" name="원통 23"/>
            <p:cNvSpPr/>
            <p:nvPr/>
          </p:nvSpPr>
          <p:spPr>
            <a:xfrm>
              <a:off x="3366718" y="1168471"/>
              <a:ext cx="1440160" cy="3816424"/>
            </a:xfrm>
            <a:prstGeom prst="can">
              <a:avLst/>
            </a:prstGeom>
            <a:solidFill>
              <a:srgbClr val="FFC000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726758" y="3077255"/>
              <a:ext cx="504056" cy="853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별</a:t>
              </a:r>
            </a:p>
          </p:txBody>
        </p:sp>
      </p:grpSp>
      <p:sp>
        <p:nvSpPr>
          <p:cNvPr id="4" name="직사각형 3"/>
          <p:cNvSpPr/>
          <p:nvPr/>
        </p:nvSpPr>
        <p:spPr>
          <a:xfrm>
            <a:off x="6333752" y="3261220"/>
            <a:ext cx="459773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marR="0" lvl="0" indent="-28575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편평한 시공간 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맑은 고딕" panose="020B0503020000020004" pitchFamily="50" charset="-127"/>
                <a:cs typeface="+mn-cs"/>
                <a:sym typeface="Wingdings" panose="05000000000000000000" pitchFamily="2" charset="2"/>
              </a:rPr>
              <a:t>  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맑은 고딕" panose="020B0503020000020004" pitchFamily="50" charset="-127"/>
                <a:cs typeface="+mn-cs"/>
                <a:sym typeface="Wingdings" panose="05000000000000000000" pitchFamily="2" charset="2"/>
              </a:rPr>
              <a:t>휘어진 시공간</a:t>
            </a:r>
            <a:endParaRPr kumimoji="0" lang="en-US" altLang="ko-K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맑은 고딕" panose="020B0503020000020004" pitchFamily="50" charset="-127"/>
              <a:cs typeface="+mn-cs"/>
              <a:sym typeface="Wingdings" panose="05000000000000000000" pitchFamily="2" charset="2"/>
            </a:endParaRPr>
          </a:p>
          <a:p>
            <a:pPr marL="285750" marR="0" lvl="0" indent="-28575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ko-KR" altLang="en-US" sz="2000" dirty="0">
                <a:solidFill>
                  <a:prstClr val="black"/>
                </a:solidFill>
                <a:latin typeface="Cambria Math" panose="02040503050406030204" pitchFamily="18" charset="0"/>
                <a:ea typeface="맑은 고딕" panose="020B0503020000020004" pitchFamily="50" charset="-127"/>
                <a:sym typeface="Wingdings" panose="05000000000000000000" pitchFamily="2" charset="2"/>
              </a:rPr>
              <a:t>휘어진 시공간을 기술하는 </a:t>
            </a:r>
            <a:r>
              <a:rPr lang="ko-KR" altLang="en-US" sz="2000" dirty="0" err="1">
                <a:solidFill>
                  <a:prstClr val="black"/>
                </a:solidFill>
                <a:latin typeface="Cambria Math" panose="02040503050406030204" pitchFamily="18" charset="0"/>
                <a:ea typeface="맑은 고딕" panose="020B0503020000020004" pitchFamily="50" charset="-127"/>
                <a:sym typeface="Wingdings" panose="05000000000000000000" pitchFamily="2" charset="2"/>
              </a:rPr>
              <a:t>물리량은</a:t>
            </a:r>
            <a:r>
              <a:rPr lang="en-US" altLang="ko-KR" sz="2000" dirty="0">
                <a:solidFill>
                  <a:prstClr val="black"/>
                </a:solidFill>
                <a:latin typeface="Cambria Math" panose="02040503050406030204" pitchFamily="18" charset="0"/>
                <a:ea typeface="맑은 고딕" panose="020B0503020000020004" pitchFamily="50" charset="-127"/>
                <a:sym typeface="Wingdings" panose="05000000000000000000" pitchFamily="2" charset="2"/>
              </a:rPr>
              <a:t>?</a:t>
            </a:r>
            <a:endParaRPr kumimoji="0" lang="en-US" altLang="ko-K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맑은 고딕" panose="020B0503020000020004" pitchFamily="50" charset="-127"/>
              <a:cs typeface="+mn-cs"/>
              <a:sym typeface="Wingdings" panose="05000000000000000000" pitchFamily="2" charset="2"/>
            </a:endParaRPr>
          </a:p>
        </p:txBody>
      </p:sp>
      <p:sp>
        <p:nvSpPr>
          <p:cNvPr id="5" name="오른쪽 화살표 4"/>
          <p:cNvSpPr/>
          <p:nvPr/>
        </p:nvSpPr>
        <p:spPr>
          <a:xfrm>
            <a:off x="5614122" y="1541120"/>
            <a:ext cx="338597" cy="4597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38" name="그룹 37"/>
          <p:cNvGrpSpPr/>
          <p:nvPr/>
        </p:nvGrpSpPr>
        <p:grpSpPr>
          <a:xfrm>
            <a:off x="6435352" y="4231944"/>
            <a:ext cx="5029531" cy="1287759"/>
            <a:chOff x="6212608" y="3023488"/>
            <a:chExt cx="5029531" cy="1287759"/>
          </a:xfrm>
        </p:grpSpPr>
        <p:pic>
          <p:nvPicPr>
            <p:cNvPr id="1026" name="Picture 2" descr="모눈종이(엑셀) 서식_5mm : 네이버 블로그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2608" y="3208306"/>
              <a:ext cx="1255915" cy="9019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타원 2"/>
            <p:cNvSpPr/>
            <p:nvPr/>
          </p:nvSpPr>
          <p:spPr>
            <a:xfrm>
              <a:off x="6607099" y="3628256"/>
              <a:ext cx="36752" cy="4953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31" name="타원 30"/>
            <p:cNvSpPr/>
            <p:nvPr/>
          </p:nvSpPr>
          <p:spPr>
            <a:xfrm>
              <a:off x="6964423" y="3628256"/>
              <a:ext cx="36752" cy="4953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pic>
          <p:nvPicPr>
            <p:cNvPr id="33" name="그림 3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9315" y="3755579"/>
              <a:ext cx="916132" cy="138580"/>
            </a:xfrm>
            <a:prstGeom prst="rect">
              <a:avLst/>
            </a:prstGeom>
          </p:spPr>
        </p:pic>
        <p:grpSp>
          <p:nvGrpSpPr>
            <p:cNvPr id="34" name="그룹 33"/>
            <p:cNvGrpSpPr/>
            <p:nvPr/>
          </p:nvGrpSpPr>
          <p:grpSpPr>
            <a:xfrm>
              <a:off x="7863014" y="3366227"/>
              <a:ext cx="627958" cy="565438"/>
              <a:chOff x="309365" y="5609931"/>
              <a:chExt cx="1562321" cy="1107295"/>
            </a:xfrm>
          </p:grpSpPr>
          <p:pic>
            <p:nvPicPr>
              <p:cNvPr id="35" name="Picture 2" descr="모눈종이(엑셀) 서식_5mm : 네이버 블로그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9365" y="5609931"/>
                <a:ext cx="1562321" cy="110729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6" name="타원 35"/>
              <p:cNvSpPr/>
              <p:nvPr/>
            </p:nvSpPr>
            <p:spPr>
              <a:xfrm>
                <a:off x="800100" y="6125478"/>
                <a:ext cx="45719" cy="6080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37" name="타원 36"/>
              <p:cNvSpPr/>
              <p:nvPr/>
            </p:nvSpPr>
            <p:spPr>
              <a:xfrm>
                <a:off x="1244600" y="6125478"/>
                <a:ext cx="45719" cy="6080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pic>
          <p:nvPicPr>
            <p:cNvPr id="39" name="그림 3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41676" y="3754138"/>
              <a:ext cx="916132" cy="138580"/>
            </a:xfrm>
            <a:prstGeom prst="rect">
              <a:avLst/>
            </a:prstGeom>
          </p:spPr>
        </p:pic>
        <p:grpSp>
          <p:nvGrpSpPr>
            <p:cNvPr id="32" name="그룹 31"/>
            <p:cNvGrpSpPr/>
            <p:nvPr/>
          </p:nvGrpSpPr>
          <p:grpSpPr>
            <a:xfrm>
              <a:off x="8798510" y="3023488"/>
              <a:ext cx="2443629" cy="1287759"/>
              <a:chOff x="4837421" y="2839464"/>
              <a:chExt cx="1255915" cy="901972"/>
            </a:xfrm>
          </p:grpSpPr>
          <p:pic>
            <p:nvPicPr>
              <p:cNvPr id="43" name="Picture 2" descr="모눈종이(엑셀) 서식_5mm : 네이버 블로그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37421" y="2839464"/>
                <a:ext cx="1255915" cy="90197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4" name="타원 43"/>
              <p:cNvSpPr/>
              <p:nvPr/>
            </p:nvSpPr>
            <p:spPr>
              <a:xfrm>
                <a:off x="5231912" y="3259414"/>
                <a:ext cx="36752" cy="495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45" name="타원 44"/>
              <p:cNvSpPr/>
              <p:nvPr/>
            </p:nvSpPr>
            <p:spPr>
              <a:xfrm>
                <a:off x="5589236" y="3259414"/>
                <a:ext cx="36752" cy="495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pic>
          <p:nvPicPr>
            <p:cNvPr id="47" name="그림 4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08792" y="3744112"/>
              <a:ext cx="916132" cy="138580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직사각형 41"/>
              <p:cNvSpPr/>
              <p:nvPr/>
            </p:nvSpPr>
            <p:spPr>
              <a:xfrm>
                <a:off x="6337300" y="5553523"/>
                <a:ext cx="5702300" cy="11114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lvl="0" indent="-342900">
                  <a:lnSpc>
                    <a:spcPct val="150000"/>
                  </a:lnSpc>
                  <a:buFontTx/>
                  <a:buChar char="-"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ko-KR" alt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𝜂</m:t>
                        </m:r>
                      </m:e>
                      <m:sub>
                        <m:r>
                          <a:rPr lang="ko-KR" alt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𝜇𝜈</m:t>
                        </m:r>
                      </m:sub>
                    </m:sSub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sSub>
                      <m:sSub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ko-KR" alt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𝜇𝜈</m:t>
                        </m:r>
                      </m:sub>
                    </m:sSub>
                    <m:d>
                      <m:d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?</m:t>
                        </m:r>
                      </m:e>
                    </m:d>
                    <m:r>
                      <a:rPr lang="en-US" altLang="ko-KR" sz="2000" b="1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en-US" altLang="ko-KR" sz="2000" b="1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𝑑𝑠</m:t>
                        </m:r>
                      </m:e>
                      <m:sup>
                        <m:r>
                          <a:rPr lang="en-US" altLang="ko-KR" sz="20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20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ko-KR" altLang="en-US" sz="20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𝜇𝜈</m:t>
                        </m:r>
                      </m:sub>
                    </m:sSub>
                    <m:r>
                      <a:rPr lang="en-US" altLang="ko-KR" sz="20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ko-KR" altLang="en-US" sz="20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sup>
                    </m:sSup>
                    <m:r>
                      <a:rPr lang="en-US" altLang="ko-KR" sz="20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ko-KR" altLang="en-US" sz="20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𝜈</m:t>
                        </m:r>
                      </m:sup>
                    </m:sSup>
                  </m:oMath>
                </a14:m>
                <a:endParaRPr lang="en-US" altLang="ko-KR" sz="2000" dirty="0">
                  <a:solidFill>
                    <a:prstClr val="black"/>
                  </a:solidFill>
                </a:endParaRPr>
              </a:p>
              <a:p>
                <a:pPr marL="285750" lvl="0" indent="-285750">
                  <a:lnSpc>
                    <a:spcPct val="150000"/>
                  </a:lnSpc>
                  <a:buFontTx/>
                  <a:buChar char="-"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𝒈</m:t>
                        </m:r>
                      </m:e>
                      <m:sub>
                        <m:r>
                          <a:rPr lang="ko-KR" altLang="en-US" sz="20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𝝁𝝂</m:t>
                        </m:r>
                      </m:sub>
                    </m:sSub>
                    <m:r>
                      <a:rPr lang="en-US" altLang="ko-KR" sz="20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ko-KR" sz="20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altLang="ko-KR" sz="20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ko-KR" altLang="en-US" sz="2000" b="1" dirty="0">
                    <a:solidFill>
                      <a:prstClr val="black"/>
                    </a:solidFill>
                  </a:rPr>
                  <a:t> </a:t>
                </a:r>
                <a:r>
                  <a:rPr lang="en-US" altLang="ko-KR" sz="2000" b="1" dirty="0">
                    <a:solidFill>
                      <a:prstClr val="black"/>
                    </a:solidFill>
                  </a:rPr>
                  <a:t>: </a:t>
                </a:r>
                <a:r>
                  <a:rPr lang="ko-KR" altLang="en-US" sz="2000" b="1" dirty="0" err="1">
                    <a:solidFill>
                      <a:prstClr val="black"/>
                    </a:solidFill>
                  </a:rPr>
                  <a:t>메트릭</a:t>
                </a:r>
                <a:r>
                  <a:rPr lang="ko-KR" altLang="en-US" sz="2000" b="1" dirty="0">
                    <a:solidFill>
                      <a:prstClr val="black"/>
                    </a:solidFill>
                  </a:rPr>
                  <a:t> </a:t>
                </a:r>
                <a:r>
                  <a:rPr lang="ko-KR" altLang="en-US" sz="2000" b="1" dirty="0" err="1">
                    <a:solidFill>
                      <a:prstClr val="black"/>
                    </a:solidFill>
                  </a:rPr>
                  <a:t>텐서</a:t>
                </a:r>
                <a:r>
                  <a:rPr lang="en-US" altLang="ko-KR" sz="2000" b="1" dirty="0">
                    <a:solidFill>
                      <a:prstClr val="black"/>
                    </a:solidFill>
                  </a:rPr>
                  <a:t>(</a:t>
                </a:r>
                <a:r>
                  <a:rPr lang="ko-KR" altLang="en-US" sz="2000" b="1" dirty="0">
                    <a:solidFill>
                      <a:prstClr val="black"/>
                    </a:solidFill>
                  </a:rPr>
                  <a:t>시공간의 기본 </a:t>
                </a:r>
                <a:r>
                  <a:rPr lang="en-US" altLang="ko-KR" sz="2000" b="1" dirty="0">
                    <a:solidFill>
                      <a:prstClr val="black"/>
                    </a:solidFill>
                  </a:rPr>
                  <a:t>“</a:t>
                </a:r>
                <a:r>
                  <a:rPr lang="ko-KR" altLang="en-US" sz="2000" b="1" dirty="0" err="1">
                    <a:solidFill>
                      <a:prstClr val="black"/>
                    </a:solidFill>
                  </a:rPr>
                  <a:t>물리량</a:t>
                </a:r>
                <a:r>
                  <a:rPr lang="en-US" altLang="ko-KR" sz="2000" b="1" dirty="0">
                    <a:solidFill>
                      <a:prstClr val="black"/>
                    </a:solidFill>
                  </a:rPr>
                  <a:t>”)</a:t>
                </a:r>
              </a:p>
            </p:txBody>
          </p:sp>
        </mc:Choice>
        <mc:Fallback xmlns="">
          <p:sp>
            <p:nvSpPr>
              <p:cNvPr id="42" name="직사각형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7300" y="5553523"/>
                <a:ext cx="5702300" cy="1111458"/>
              </a:xfrm>
              <a:prstGeom prst="rect">
                <a:avLst/>
              </a:prstGeom>
              <a:blipFill>
                <a:blip r:embed="rId11"/>
                <a:stretch>
                  <a:fillRect l="-1070" r="-2567" b="-1648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8" name="직선 화살표 연결선 47"/>
          <p:cNvCxnSpPr/>
          <p:nvPr/>
        </p:nvCxnSpPr>
        <p:spPr>
          <a:xfrm flipH="1" flipV="1">
            <a:off x="2794000" y="1541120"/>
            <a:ext cx="1118867" cy="93185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화살표 연결선 51"/>
          <p:cNvCxnSpPr/>
          <p:nvPr/>
        </p:nvCxnSpPr>
        <p:spPr>
          <a:xfrm flipH="1" flipV="1">
            <a:off x="2946400" y="1325220"/>
            <a:ext cx="1118867" cy="93185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화살표 연결선 52"/>
          <p:cNvCxnSpPr/>
          <p:nvPr/>
        </p:nvCxnSpPr>
        <p:spPr>
          <a:xfrm flipH="1" flipV="1">
            <a:off x="2946400" y="939800"/>
            <a:ext cx="1093468" cy="97437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자유형 50"/>
          <p:cNvSpPr/>
          <p:nvPr/>
        </p:nvSpPr>
        <p:spPr>
          <a:xfrm>
            <a:off x="8471004" y="1450356"/>
            <a:ext cx="939800" cy="736600"/>
          </a:xfrm>
          <a:custGeom>
            <a:avLst/>
            <a:gdLst>
              <a:gd name="connsiteX0" fmla="*/ 939800 w 939800"/>
              <a:gd name="connsiteY0" fmla="*/ 736600 h 736600"/>
              <a:gd name="connsiteX1" fmla="*/ 685800 w 939800"/>
              <a:gd name="connsiteY1" fmla="*/ 431800 h 736600"/>
              <a:gd name="connsiteX2" fmla="*/ 368300 w 939800"/>
              <a:gd name="connsiteY2" fmla="*/ 177800 h 736600"/>
              <a:gd name="connsiteX3" fmla="*/ 165100 w 939800"/>
              <a:gd name="connsiteY3" fmla="*/ 38100 h 736600"/>
              <a:gd name="connsiteX4" fmla="*/ 0 w 939800"/>
              <a:gd name="connsiteY4" fmla="*/ 0 h 73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9800" h="736600">
                <a:moveTo>
                  <a:pt x="939800" y="736600"/>
                </a:moveTo>
                <a:cubicBezTo>
                  <a:pt x="860425" y="630766"/>
                  <a:pt x="781050" y="524933"/>
                  <a:pt x="685800" y="431800"/>
                </a:cubicBezTo>
                <a:cubicBezTo>
                  <a:pt x="590550" y="338667"/>
                  <a:pt x="455083" y="243417"/>
                  <a:pt x="368300" y="177800"/>
                </a:cubicBezTo>
                <a:cubicBezTo>
                  <a:pt x="281517" y="112183"/>
                  <a:pt x="226483" y="67733"/>
                  <a:pt x="165100" y="38100"/>
                </a:cubicBezTo>
                <a:cubicBezTo>
                  <a:pt x="103717" y="8467"/>
                  <a:pt x="51858" y="4233"/>
                  <a:pt x="0" y="0"/>
                </a:cubicBezTo>
              </a:path>
            </a:pathLst>
          </a:custGeom>
          <a:noFill/>
          <a:ln w="127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자유형 57"/>
          <p:cNvSpPr/>
          <p:nvPr/>
        </p:nvSpPr>
        <p:spPr>
          <a:xfrm>
            <a:off x="8483704" y="1818656"/>
            <a:ext cx="939800" cy="736600"/>
          </a:xfrm>
          <a:custGeom>
            <a:avLst/>
            <a:gdLst>
              <a:gd name="connsiteX0" fmla="*/ 939800 w 939800"/>
              <a:gd name="connsiteY0" fmla="*/ 736600 h 736600"/>
              <a:gd name="connsiteX1" fmla="*/ 685800 w 939800"/>
              <a:gd name="connsiteY1" fmla="*/ 431800 h 736600"/>
              <a:gd name="connsiteX2" fmla="*/ 368300 w 939800"/>
              <a:gd name="connsiteY2" fmla="*/ 177800 h 736600"/>
              <a:gd name="connsiteX3" fmla="*/ 165100 w 939800"/>
              <a:gd name="connsiteY3" fmla="*/ 38100 h 736600"/>
              <a:gd name="connsiteX4" fmla="*/ 0 w 939800"/>
              <a:gd name="connsiteY4" fmla="*/ 0 h 73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9800" h="736600">
                <a:moveTo>
                  <a:pt x="939800" y="736600"/>
                </a:moveTo>
                <a:cubicBezTo>
                  <a:pt x="860425" y="630766"/>
                  <a:pt x="781050" y="524933"/>
                  <a:pt x="685800" y="431800"/>
                </a:cubicBezTo>
                <a:cubicBezTo>
                  <a:pt x="590550" y="338667"/>
                  <a:pt x="455083" y="243417"/>
                  <a:pt x="368300" y="177800"/>
                </a:cubicBezTo>
                <a:cubicBezTo>
                  <a:pt x="281517" y="112183"/>
                  <a:pt x="226483" y="67733"/>
                  <a:pt x="165100" y="38100"/>
                </a:cubicBezTo>
                <a:cubicBezTo>
                  <a:pt x="103717" y="8467"/>
                  <a:pt x="51858" y="4233"/>
                  <a:pt x="0" y="0"/>
                </a:cubicBezTo>
              </a:path>
            </a:pathLst>
          </a:custGeom>
          <a:noFill/>
          <a:ln w="127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자유형 58"/>
          <p:cNvSpPr/>
          <p:nvPr/>
        </p:nvSpPr>
        <p:spPr>
          <a:xfrm>
            <a:off x="8471004" y="1144904"/>
            <a:ext cx="939800" cy="736600"/>
          </a:xfrm>
          <a:custGeom>
            <a:avLst/>
            <a:gdLst>
              <a:gd name="connsiteX0" fmla="*/ 939800 w 939800"/>
              <a:gd name="connsiteY0" fmla="*/ 736600 h 736600"/>
              <a:gd name="connsiteX1" fmla="*/ 685800 w 939800"/>
              <a:gd name="connsiteY1" fmla="*/ 431800 h 736600"/>
              <a:gd name="connsiteX2" fmla="*/ 368300 w 939800"/>
              <a:gd name="connsiteY2" fmla="*/ 177800 h 736600"/>
              <a:gd name="connsiteX3" fmla="*/ 165100 w 939800"/>
              <a:gd name="connsiteY3" fmla="*/ 38100 h 736600"/>
              <a:gd name="connsiteX4" fmla="*/ 0 w 939800"/>
              <a:gd name="connsiteY4" fmla="*/ 0 h 73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9800" h="736600">
                <a:moveTo>
                  <a:pt x="939800" y="736600"/>
                </a:moveTo>
                <a:cubicBezTo>
                  <a:pt x="860425" y="630766"/>
                  <a:pt x="781050" y="524933"/>
                  <a:pt x="685800" y="431800"/>
                </a:cubicBezTo>
                <a:cubicBezTo>
                  <a:pt x="590550" y="338667"/>
                  <a:pt x="455083" y="243417"/>
                  <a:pt x="368300" y="177800"/>
                </a:cubicBezTo>
                <a:cubicBezTo>
                  <a:pt x="281517" y="112183"/>
                  <a:pt x="226483" y="67733"/>
                  <a:pt x="165100" y="38100"/>
                </a:cubicBezTo>
                <a:cubicBezTo>
                  <a:pt x="103717" y="8467"/>
                  <a:pt x="51858" y="4233"/>
                  <a:pt x="0" y="0"/>
                </a:cubicBezTo>
              </a:path>
            </a:pathLst>
          </a:custGeom>
          <a:noFill/>
          <a:ln w="127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자유형 59"/>
          <p:cNvSpPr/>
          <p:nvPr/>
        </p:nvSpPr>
        <p:spPr>
          <a:xfrm>
            <a:off x="8471004" y="2122966"/>
            <a:ext cx="939800" cy="736600"/>
          </a:xfrm>
          <a:custGeom>
            <a:avLst/>
            <a:gdLst>
              <a:gd name="connsiteX0" fmla="*/ 939800 w 939800"/>
              <a:gd name="connsiteY0" fmla="*/ 736600 h 736600"/>
              <a:gd name="connsiteX1" fmla="*/ 685800 w 939800"/>
              <a:gd name="connsiteY1" fmla="*/ 431800 h 736600"/>
              <a:gd name="connsiteX2" fmla="*/ 368300 w 939800"/>
              <a:gd name="connsiteY2" fmla="*/ 177800 h 736600"/>
              <a:gd name="connsiteX3" fmla="*/ 165100 w 939800"/>
              <a:gd name="connsiteY3" fmla="*/ 38100 h 736600"/>
              <a:gd name="connsiteX4" fmla="*/ 0 w 939800"/>
              <a:gd name="connsiteY4" fmla="*/ 0 h 73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9800" h="736600">
                <a:moveTo>
                  <a:pt x="939800" y="736600"/>
                </a:moveTo>
                <a:cubicBezTo>
                  <a:pt x="860425" y="630766"/>
                  <a:pt x="781050" y="524933"/>
                  <a:pt x="685800" y="431800"/>
                </a:cubicBezTo>
                <a:cubicBezTo>
                  <a:pt x="590550" y="338667"/>
                  <a:pt x="455083" y="243417"/>
                  <a:pt x="368300" y="177800"/>
                </a:cubicBezTo>
                <a:cubicBezTo>
                  <a:pt x="281517" y="112183"/>
                  <a:pt x="226483" y="67733"/>
                  <a:pt x="165100" y="38100"/>
                </a:cubicBezTo>
                <a:cubicBezTo>
                  <a:pt x="103717" y="8467"/>
                  <a:pt x="51858" y="4233"/>
                  <a:pt x="0" y="0"/>
                </a:cubicBezTo>
              </a:path>
            </a:pathLst>
          </a:custGeom>
          <a:noFill/>
          <a:ln w="127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자유형 60"/>
          <p:cNvSpPr/>
          <p:nvPr/>
        </p:nvSpPr>
        <p:spPr>
          <a:xfrm>
            <a:off x="8654224" y="229282"/>
            <a:ext cx="1306221" cy="1775964"/>
          </a:xfrm>
          <a:custGeom>
            <a:avLst/>
            <a:gdLst>
              <a:gd name="connsiteX0" fmla="*/ 0 w 2215662"/>
              <a:gd name="connsiteY0" fmla="*/ 3786554 h 3786554"/>
              <a:gd name="connsiteX1" fmla="*/ 70339 w 2215662"/>
              <a:gd name="connsiteY1" fmla="*/ 3610708 h 3786554"/>
              <a:gd name="connsiteX2" fmla="*/ 269631 w 2215662"/>
              <a:gd name="connsiteY2" fmla="*/ 2942493 h 3786554"/>
              <a:gd name="connsiteX3" fmla="*/ 504093 w 2215662"/>
              <a:gd name="connsiteY3" fmla="*/ 2215662 h 3786554"/>
              <a:gd name="connsiteX4" fmla="*/ 715108 w 2215662"/>
              <a:gd name="connsiteY4" fmla="*/ 1723293 h 3786554"/>
              <a:gd name="connsiteX5" fmla="*/ 1254370 w 2215662"/>
              <a:gd name="connsiteY5" fmla="*/ 902677 h 3786554"/>
              <a:gd name="connsiteX6" fmla="*/ 2215662 w 2215662"/>
              <a:gd name="connsiteY6" fmla="*/ 0 h 3786554"/>
              <a:gd name="connsiteX7" fmla="*/ 2215662 w 2215662"/>
              <a:gd name="connsiteY7" fmla="*/ 0 h 3786554"/>
              <a:gd name="connsiteX0" fmla="*/ 0 w 2215662"/>
              <a:gd name="connsiteY0" fmla="*/ 3786554 h 3786554"/>
              <a:gd name="connsiteX1" fmla="*/ 70339 w 2215662"/>
              <a:gd name="connsiteY1" fmla="*/ 3610708 h 3786554"/>
              <a:gd name="connsiteX2" fmla="*/ 192542 w 2215662"/>
              <a:gd name="connsiteY2" fmla="*/ 2929953 h 3786554"/>
              <a:gd name="connsiteX3" fmla="*/ 504093 w 2215662"/>
              <a:gd name="connsiteY3" fmla="*/ 2215662 h 3786554"/>
              <a:gd name="connsiteX4" fmla="*/ 715108 w 2215662"/>
              <a:gd name="connsiteY4" fmla="*/ 1723293 h 3786554"/>
              <a:gd name="connsiteX5" fmla="*/ 1254370 w 2215662"/>
              <a:gd name="connsiteY5" fmla="*/ 902677 h 3786554"/>
              <a:gd name="connsiteX6" fmla="*/ 2215662 w 2215662"/>
              <a:gd name="connsiteY6" fmla="*/ 0 h 3786554"/>
              <a:gd name="connsiteX7" fmla="*/ 2215662 w 2215662"/>
              <a:gd name="connsiteY7" fmla="*/ 0 h 3786554"/>
              <a:gd name="connsiteX0" fmla="*/ 0 w 2215662"/>
              <a:gd name="connsiteY0" fmla="*/ 3786554 h 3786554"/>
              <a:gd name="connsiteX1" fmla="*/ 70339 w 2215662"/>
              <a:gd name="connsiteY1" fmla="*/ 3610708 h 3786554"/>
              <a:gd name="connsiteX2" fmla="*/ 192542 w 2215662"/>
              <a:gd name="connsiteY2" fmla="*/ 2929953 h 3786554"/>
              <a:gd name="connsiteX3" fmla="*/ 480574 w 2215662"/>
              <a:gd name="connsiteY3" fmla="*/ 2209873 h 3786554"/>
              <a:gd name="connsiteX4" fmla="*/ 715108 w 2215662"/>
              <a:gd name="connsiteY4" fmla="*/ 1723293 h 3786554"/>
              <a:gd name="connsiteX5" fmla="*/ 1254370 w 2215662"/>
              <a:gd name="connsiteY5" fmla="*/ 902677 h 3786554"/>
              <a:gd name="connsiteX6" fmla="*/ 2215662 w 2215662"/>
              <a:gd name="connsiteY6" fmla="*/ 0 h 3786554"/>
              <a:gd name="connsiteX7" fmla="*/ 2215662 w 2215662"/>
              <a:gd name="connsiteY7" fmla="*/ 0 h 3786554"/>
              <a:gd name="connsiteX0" fmla="*/ 0 w 2215662"/>
              <a:gd name="connsiteY0" fmla="*/ 3786554 h 3786554"/>
              <a:gd name="connsiteX1" fmla="*/ 70339 w 2215662"/>
              <a:gd name="connsiteY1" fmla="*/ 3610708 h 3786554"/>
              <a:gd name="connsiteX2" fmla="*/ 192542 w 2215662"/>
              <a:gd name="connsiteY2" fmla="*/ 2929953 h 3786554"/>
              <a:gd name="connsiteX3" fmla="*/ 408566 w 2215662"/>
              <a:gd name="connsiteY3" fmla="*/ 2209873 h 3786554"/>
              <a:gd name="connsiteX4" fmla="*/ 715108 w 2215662"/>
              <a:gd name="connsiteY4" fmla="*/ 1723293 h 3786554"/>
              <a:gd name="connsiteX5" fmla="*/ 1254370 w 2215662"/>
              <a:gd name="connsiteY5" fmla="*/ 902677 h 3786554"/>
              <a:gd name="connsiteX6" fmla="*/ 2215662 w 2215662"/>
              <a:gd name="connsiteY6" fmla="*/ 0 h 3786554"/>
              <a:gd name="connsiteX7" fmla="*/ 2215662 w 2215662"/>
              <a:gd name="connsiteY7" fmla="*/ 0 h 3786554"/>
              <a:gd name="connsiteX0" fmla="*/ 0 w 2215662"/>
              <a:gd name="connsiteY0" fmla="*/ 3786554 h 3786554"/>
              <a:gd name="connsiteX1" fmla="*/ 70339 w 2215662"/>
              <a:gd name="connsiteY1" fmla="*/ 3610708 h 3786554"/>
              <a:gd name="connsiteX2" fmla="*/ 192542 w 2215662"/>
              <a:gd name="connsiteY2" fmla="*/ 2929953 h 3786554"/>
              <a:gd name="connsiteX3" fmla="*/ 408566 w 2215662"/>
              <a:gd name="connsiteY3" fmla="*/ 2281881 h 3786554"/>
              <a:gd name="connsiteX4" fmla="*/ 715108 w 2215662"/>
              <a:gd name="connsiteY4" fmla="*/ 1723293 h 3786554"/>
              <a:gd name="connsiteX5" fmla="*/ 1254370 w 2215662"/>
              <a:gd name="connsiteY5" fmla="*/ 902677 h 3786554"/>
              <a:gd name="connsiteX6" fmla="*/ 2215662 w 2215662"/>
              <a:gd name="connsiteY6" fmla="*/ 0 h 3786554"/>
              <a:gd name="connsiteX7" fmla="*/ 2215662 w 2215662"/>
              <a:gd name="connsiteY7" fmla="*/ 0 h 3786554"/>
              <a:gd name="connsiteX0" fmla="*/ 0 w 2215662"/>
              <a:gd name="connsiteY0" fmla="*/ 3786554 h 3786554"/>
              <a:gd name="connsiteX1" fmla="*/ 48526 w 2215662"/>
              <a:gd name="connsiteY1" fmla="*/ 3578025 h 3786554"/>
              <a:gd name="connsiteX2" fmla="*/ 192542 w 2215662"/>
              <a:gd name="connsiteY2" fmla="*/ 2929953 h 3786554"/>
              <a:gd name="connsiteX3" fmla="*/ 408566 w 2215662"/>
              <a:gd name="connsiteY3" fmla="*/ 2281881 h 3786554"/>
              <a:gd name="connsiteX4" fmla="*/ 715108 w 2215662"/>
              <a:gd name="connsiteY4" fmla="*/ 1723293 h 3786554"/>
              <a:gd name="connsiteX5" fmla="*/ 1254370 w 2215662"/>
              <a:gd name="connsiteY5" fmla="*/ 902677 h 3786554"/>
              <a:gd name="connsiteX6" fmla="*/ 2215662 w 2215662"/>
              <a:gd name="connsiteY6" fmla="*/ 0 h 3786554"/>
              <a:gd name="connsiteX7" fmla="*/ 2215662 w 2215662"/>
              <a:gd name="connsiteY7" fmla="*/ 0 h 3786554"/>
              <a:gd name="connsiteX0" fmla="*/ 0 w 2215662"/>
              <a:gd name="connsiteY0" fmla="*/ 3786554 h 3786554"/>
              <a:gd name="connsiteX1" fmla="*/ 48526 w 2215662"/>
              <a:gd name="connsiteY1" fmla="*/ 3578025 h 3786554"/>
              <a:gd name="connsiteX2" fmla="*/ 192542 w 2215662"/>
              <a:gd name="connsiteY2" fmla="*/ 2929953 h 3786554"/>
              <a:gd name="connsiteX3" fmla="*/ 408566 w 2215662"/>
              <a:gd name="connsiteY3" fmla="*/ 2281881 h 3786554"/>
              <a:gd name="connsiteX4" fmla="*/ 715108 w 2215662"/>
              <a:gd name="connsiteY4" fmla="*/ 1723293 h 3786554"/>
              <a:gd name="connsiteX5" fmla="*/ 1272662 w 2215662"/>
              <a:gd name="connsiteY5" fmla="*/ 913729 h 3786554"/>
              <a:gd name="connsiteX6" fmla="*/ 2215662 w 2215662"/>
              <a:gd name="connsiteY6" fmla="*/ 0 h 3786554"/>
              <a:gd name="connsiteX7" fmla="*/ 2215662 w 2215662"/>
              <a:gd name="connsiteY7" fmla="*/ 0 h 3786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15662" h="3786554">
                <a:moveTo>
                  <a:pt x="0" y="3786554"/>
                </a:moveTo>
                <a:cubicBezTo>
                  <a:pt x="12700" y="3768969"/>
                  <a:pt x="16436" y="3720792"/>
                  <a:pt x="48526" y="3578025"/>
                </a:cubicBezTo>
                <a:cubicBezTo>
                  <a:pt x="80616" y="3435258"/>
                  <a:pt x="132535" y="3145977"/>
                  <a:pt x="192542" y="2929953"/>
                </a:cubicBezTo>
                <a:cubicBezTo>
                  <a:pt x="252549" y="2713929"/>
                  <a:pt x="321472" y="2482991"/>
                  <a:pt x="408566" y="2281881"/>
                </a:cubicBezTo>
                <a:cubicBezTo>
                  <a:pt x="495660" y="2080771"/>
                  <a:pt x="571092" y="1951318"/>
                  <a:pt x="715108" y="1723293"/>
                </a:cubicBezTo>
                <a:cubicBezTo>
                  <a:pt x="859124" y="1495268"/>
                  <a:pt x="1022570" y="1200945"/>
                  <a:pt x="1272662" y="913729"/>
                </a:cubicBezTo>
                <a:cubicBezTo>
                  <a:pt x="1522754" y="626514"/>
                  <a:pt x="2058495" y="152288"/>
                  <a:pt x="2215662" y="0"/>
                </a:cubicBezTo>
                <a:lnTo>
                  <a:pt x="2215662" y="0"/>
                </a:lnTo>
              </a:path>
            </a:pathLst>
          </a:custGeom>
          <a:noFill/>
          <a:ln w="12700" cap="flat" cmpd="sng" algn="ctr">
            <a:solidFill>
              <a:srgbClr val="FF0000"/>
            </a:solidFill>
            <a:prstDash val="solid"/>
            <a:tailEnd type="arrow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693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9443"/>
    </mc:Choice>
    <mc:Fallback xmlns="">
      <p:transition spd="slow" advTm="379443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5022910" y="4408974"/>
            <a:ext cx="6394390" cy="697405"/>
          </a:xfrm>
          <a:prstGeom prst="rect">
            <a:avLst/>
          </a:prstGeom>
        </p:spPr>
        <p:txBody>
          <a:bodyPr/>
          <a:lstStyle/>
          <a:p>
            <a:pPr marL="336550" marR="0" lvl="0" indent="-336550" algn="ctr" defTabSz="900113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400" b="1" noProof="0" dirty="0">
                <a:solidFill>
                  <a:prstClr val="black"/>
                </a:solidFill>
                <a:latin typeface="굴림"/>
                <a:ea typeface="굴림"/>
              </a:rPr>
              <a:t>물질</a:t>
            </a: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/>
                <a:ea typeface="굴림"/>
              </a:rPr>
              <a:t> 분포</a:t>
            </a: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/>
                <a:ea typeface="굴림"/>
              </a:rPr>
              <a:t>: “</a:t>
            </a: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/>
                <a:ea typeface="굴림"/>
              </a:rPr>
              <a:t>에너지</a:t>
            </a: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/>
                <a:ea typeface="굴림"/>
              </a:rPr>
              <a:t>-</a:t>
            </a:r>
            <a:r>
              <a:rPr lang="ko-KR" altLang="en-US" sz="2400" b="1" dirty="0">
                <a:solidFill>
                  <a:prstClr val="black"/>
                </a:solidFill>
                <a:latin typeface="굴림"/>
                <a:ea typeface="굴림"/>
              </a:rPr>
              <a:t>운동량</a:t>
            </a: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/>
                <a:ea typeface="굴림"/>
              </a:rPr>
              <a:t>-</a:t>
            </a:r>
            <a:r>
              <a:rPr kumimoji="0" lang="ko-KR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/>
                <a:ea typeface="굴림"/>
              </a:rPr>
              <a:t>스트레쓰</a:t>
            </a: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/>
                <a:ea typeface="굴림"/>
              </a:rPr>
              <a:t> </a:t>
            </a:r>
            <a:r>
              <a:rPr kumimoji="0" lang="ko-KR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/>
                <a:ea typeface="굴림"/>
              </a:rPr>
              <a:t>텐서</a:t>
            </a: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/>
                <a:ea typeface="굴림"/>
              </a:rPr>
              <a:t>”</a:t>
            </a:r>
          </a:p>
        </p:txBody>
      </p:sp>
      <p:sp>
        <p:nvSpPr>
          <p:cNvPr id="6" name="아래쪽 화살표 5"/>
          <p:cNvSpPr/>
          <p:nvPr/>
        </p:nvSpPr>
        <p:spPr bwMode="auto">
          <a:xfrm>
            <a:off x="6380096" y="3459247"/>
            <a:ext cx="360040" cy="864096"/>
          </a:xfrm>
          <a:prstGeom prst="downArrow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7" name="아래쪽 화살표 6"/>
          <p:cNvSpPr/>
          <p:nvPr/>
        </p:nvSpPr>
        <p:spPr bwMode="auto">
          <a:xfrm rot="2564846">
            <a:off x="4055721" y="3194790"/>
            <a:ext cx="360040" cy="1422483"/>
          </a:xfrm>
          <a:prstGeom prst="downArrow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250405" y="4460876"/>
            <a:ext cx="3534745" cy="564581"/>
          </a:xfrm>
          <a:prstGeom prst="rect">
            <a:avLst/>
          </a:prstGeom>
        </p:spPr>
        <p:txBody>
          <a:bodyPr/>
          <a:lstStyle/>
          <a:p>
            <a:pPr marL="336550" marR="0" lvl="0" indent="-336550" algn="l" defTabSz="900113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t>시공간 곡률</a:t>
            </a: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t>: “</a:t>
            </a: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t>곡률 </a:t>
            </a:r>
            <a:r>
              <a:rPr kumimoji="0" lang="ko-KR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t>텐서</a:t>
            </a: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t>”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5760E3C-B76A-4AA5-9618-BB7F3EFE730A}"/>
                  </a:ext>
                </a:extLst>
              </p:cNvPr>
              <p:cNvSpPr txBox="1"/>
              <p:nvPr/>
            </p:nvSpPr>
            <p:spPr>
              <a:xfrm>
                <a:off x="440707" y="1221811"/>
                <a:ext cx="9862751" cy="18912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0" lvl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altLang="ko-KR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- </a:t>
                </a:r>
                <a:r>
                  <a:rPr kumimoji="0" lang="ko-KR" alt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중력</a:t>
                </a:r>
                <a:r>
                  <a:rPr kumimoji="0" lang="ko-KR" altLang="en-US" sz="3600" b="1" i="0" u="none" strike="noStrike" kern="120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 방정식</a:t>
                </a:r>
                <a:endParaRPr kumimoji="0" lang="en-US" altLang="ko-KR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  <a:p>
                <a:pPr marL="800100" marR="0" lvl="1" indent="-342900" algn="l" defTabSz="900113" rtl="0" eaLnBrk="1" fontAlgn="base" latinLnBrk="1" hangingPunct="1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ko-KR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주어진 물질 분포에 대해 </a:t>
                </a:r>
                <a:r>
                  <a:rPr kumimoji="0" lang="ko-KR" alt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메트릭</a:t>
                </a:r>
                <a:r>
                  <a:rPr kumimoji="0" lang="ko-KR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 </a:t>
                </a:r>
                <a:r>
                  <a:rPr kumimoji="0" lang="ko-KR" alt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텐서를</a:t>
                </a:r>
                <a:r>
                  <a:rPr kumimoji="0" lang="ko-KR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 결정하는 방정식</a:t>
                </a:r>
                <a:endParaRPr kumimoji="0" lang="en-US" altLang="ko-K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  <a:p>
                <a:pPr marL="800100" marR="0" lvl="1" indent="-342900" algn="l" defTabSz="900113" rtl="0" eaLnBrk="1" fontAlgn="base" latinLnBrk="1" hangingPunct="1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ko-KR" alt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뉴튼의</a:t>
                </a:r>
                <a:r>
                  <a:rPr kumimoji="0" lang="ko-KR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 중력 방정식</a:t>
                </a:r>
                <a:r>
                  <a:rPr kumimoji="0" lang="en-US" altLang="ko-K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: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ko-KR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acc>
                          <m:accPr>
                            <m:chr m:val="⃗"/>
                            <m:ctrlPr>
                              <a:rPr kumimoji="0" lang="en-US" altLang="ko-KR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accPr>
                          <m:e>
                            <m:r>
                              <a:rPr kumimoji="0" lang="en-US" altLang="ko-KR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𝜵</m:t>
                            </m:r>
                          </m:e>
                        </m:acc>
                      </m:e>
                      <m:sup>
                        <m:r>
                          <a:rPr kumimoji="0" lang="en-US" altLang="ko-KR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</m:sup>
                    </m:sSup>
                    <m:r>
                      <a:rPr kumimoji="0" lang="ko-KR" altLang="en-US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𝝓</m:t>
                    </m:r>
                    <m:r>
                      <a:rPr kumimoji="0" lang="en-US" altLang="ko-KR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0" lang="en-US" altLang="ko-KR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𝟒</m:t>
                    </m:r>
                    <m:r>
                      <a:rPr kumimoji="0" lang="ko-KR" altLang="en-US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𝝅</m:t>
                    </m:r>
                    <m:r>
                      <a:rPr kumimoji="0" lang="en-US" altLang="ko-KR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𝑮</m:t>
                    </m:r>
                    <m:r>
                      <a:rPr kumimoji="0" lang="ko-KR" altLang="en-US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𝝆</m:t>
                    </m:r>
                    <m:r>
                      <a:rPr kumimoji="0" lang="en-US" altLang="ko-KR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acc>
                      <m:accPr>
                        <m:chr m:val="⃗"/>
                        <m:ctrlPr>
                          <a:rPr kumimoji="0" lang="en-US" altLang="ko-KR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accPr>
                      <m:e>
                        <m:r>
                          <a:rPr kumimoji="0" lang="en-US" altLang="ko-KR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</m:acc>
                    <m:r>
                      <a:rPr kumimoji="0" lang="en-US" altLang="ko-KR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,</m:t>
                    </m:r>
                    <m:r>
                      <a:rPr kumimoji="0" lang="en-US" altLang="ko-KR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𝒕</m:t>
                    </m:r>
                    <m:r>
                      <a:rPr kumimoji="0" lang="en-US" altLang="ko-KR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kumimoji="0" lang="en-US" altLang="ko-KR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  : </a:t>
                </a:r>
                <a:r>
                  <a:rPr kumimoji="0" lang="en-US" altLang="ko-K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Any hint?</a:t>
                </a:r>
              </a:p>
            </p:txBody>
          </p:sp>
        </mc:Choice>
        <mc:Fallback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5760E3C-B76A-4AA5-9618-BB7F3EFE73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707" y="1221811"/>
                <a:ext cx="9862751" cy="1891287"/>
              </a:xfrm>
              <a:prstGeom prst="rect">
                <a:avLst/>
              </a:prstGeom>
              <a:blipFill>
                <a:blip r:embed="rId2"/>
                <a:stretch>
                  <a:fillRect l="-1854" t="-4823" b="-610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BC2ED3A-B322-44FB-83BF-182923E431BC}"/>
                  </a:ext>
                </a:extLst>
              </p:cNvPr>
              <p:cNvSpPr txBox="1"/>
              <p:nvPr/>
            </p:nvSpPr>
            <p:spPr>
              <a:xfrm>
                <a:off x="5682121" y="5114272"/>
                <a:ext cx="5869658" cy="138916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altLang="ko-KR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altLang="ko-KR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𝑇</m:t>
                          </m:r>
                        </m:e>
                        <m:sub>
                          <m:r>
                            <a:rPr kumimoji="0" lang="ko-KR" alt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𝛼𝛽</m:t>
                          </m:r>
                        </m:sub>
                      </m:sSub>
                      <m:r>
                        <a:rPr kumimoji="0" lang="en-US" altLang="ko-KR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d>
                        <m:dPr>
                          <m:ctrlPr>
                            <a:rPr kumimoji="0" lang="en-US" altLang="ko-KR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kumimoji="0" lang="en-US" altLang="ko-KR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kumimoji="0" lang="en-US" altLang="ko-KR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altLang="ko-KR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kumimoji="0" lang="en-US" altLang="ko-KR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00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altLang="ko-KR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altLang="ko-KR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kumimoji="0" lang="en-US" altLang="ko-KR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0</m:t>
                                    </m:r>
                                    <m:r>
                                      <a:rPr kumimoji="0" lang="en-US" altLang="ko-KR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kumimoji="0" lang="en-US" altLang="ko-KR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altLang="ko-KR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kumimoji="0" lang="en-US" altLang="ko-KR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𝑖</m:t>
                                    </m:r>
                                    <m:r>
                                      <a:rPr kumimoji="0" lang="en-US" altLang="ko-KR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altLang="ko-KR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altLang="ko-KR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kumimoji="0" lang="en-US" altLang="ko-KR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𝑖𝑗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kumimoji="0" lang="en-US" altLang="ko-KR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d>
                        <m:dPr>
                          <m:ctrlPr>
                            <a:rPr lang="en-US" altLang="ko-K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ko-KR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eqArr>
                                  <m:eqArrPr>
                                    <m:ctrlPr>
                                      <a:rPr lang="en-US" altLang="ko-KR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eqArrPr>
                                  <m:e>
                                    <m:eqArr>
                                      <m:eqArrPr>
                                        <m:ctrlPr>
                                          <a:rPr lang="en-US" altLang="ko-KR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eqArrPr>
                                      <m:e>
                                        <m:r>
                                          <a:rPr lang="ko-KR" alt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에너지</m:t>
                                        </m:r>
                                        <m:r>
                                          <a:rPr lang="en-US" altLang="ko-KR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 </m:t>
                                        </m:r>
                                      </m:e>
                                      <m:e>
                                        <m:r>
                                          <a:rPr lang="ko-KR" alt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밀도</m:t>
                                        </m:r>
                                        <m:r>
                                          <a:rPr lang="en-US" altLang="ko-KR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(</m:t>
                                        </m:r>
                                        <m:r>
                                          <a:rPr lang="en-US" altLang="ko-KR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𝜌</m:t>
                                        </m:r>
                                        <m:r>
                                          <a:rPr lang="en-US" altLang="ko-KR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)</m:t>
                                        </m:r>
                                      </m:e>
                                    </m:eqArr>
                                  </m:e>
                                  <m:e/>
                                </m:eqArr>
                                <m:r>
                                  <a:rPr lang="en-US" altLang="ko-KR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e>
                              <m:e>
                                <m:eqArr>
                                  <m:eqArrPr>
                                    <m:ctrlPr>
                                      <a:rPr lang="en-US" altLang="ko-KR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ko-KR" alt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운동량</m:t>
                                    </m:r>
                                    <m:r>
                                      <a:rPr lang="en-US" altLang="ko-KR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ko-KR" alt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밀도</m:t>
                                    </m:r>
                                    <m:r>
                                      <a:rPr lang="en-US" altLang="ko-KR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  <m:e>
                                    <m:r>
                                      <a:rPr lang="ko-KR" alt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플럭스</m:t>
                                    </m:r>
                                    <m:r>
                                      <a:rPr lang="en-US" altLang="ko-KR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sSup>
                                      <m:sSupPr>
                                        <m:ctrlPr>
                                          <a:rPr lang="en-US" altLang="ko-KR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altLang="ko-KR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𝑝</m:t>
                                        </m:r>
                                      </m:e>
                                      <m:sup>
                                        <m:r>
                                          <a:rPr lang="en-US" altLang="ko-KR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p>
                                    </m:sSup>
                                    <m:r>
                                      <a:rPr lang="en-US" altLang="ko-KR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  <m:e/>
                                </m:eqArr>
                              </m:e>
                            </m:mr>
                            <m:mr>
                              <m:e>
                                <m:eqArr>
                                  <m:eqArrPr>
                                    <m:ctrlPr>
                                      <a:rPr lang="en-US" altLang="ko-KR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ko-KR" alt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운동량</m:t>
                                    </m:r>
                                    <m:r>
                                      <a:rPr lang="en-US" altLang="ko-KR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ko-KR" alt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밀도</m:t>
                                    </m:r>
                                    <m:r>
                                      <a:rPr lang="en-US" altLang="ko-KR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  <m:e>
                                    <m:r>
                                      <a:rPr lang="ko-KR" alt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플럭스</m:t>
                                    </m:r>
                                    <m:r>
                                      <a:rPr lang="en-US" altLang="ko-KR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sSup>
                                      <m:sSupPr>
                                        <m:ctrlPr>
                                          <a:rPr lang="en-US" altLang="ko-KR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altLang="ko-KR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𝑝</m:t>
                                        </m:r>
                                      </m:e>
                                      <m:sup>
                                        <m:r>
                                          <a:rPr lang="en-US" altLang="ko-KR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p>
                                    </m:sSup>
                                    <m:r>
                                      <a:rPr lang="en-US" altLang="ko-KR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eqArr>
                              </m:e>
                              <m:e>
                                <m:eqArr>
                                  <m:eqArrPr>
                                    <m:ctrlPr>
                                      <a:rPr lang="en-US" altLang="ko-KR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ko-KR" alt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스트레쓰</m:t>
                                    </m:r>
                                    <m:r>
                                      <a:rPr lang="en-US" altLang="ko-KR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  <m:e>
                                    <m:r>
                                      <a:rPr lang="ko-KR" alt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텐서</m:t>
                                    </m:r>
                                    <m:r>
                                      <a:rPr lang="en-US" altLang="ko-KR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sSup>
                                      <m:sSupPr>
                                        <m:ctrlPr>
                                          <a:rPr lang="en-US" altLang="ko-KR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altLang="ko-KR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𝑆</m:t>
                                        </m:r>
                                      </m:e>
                                      <m:sup>
                                        <m:r>
                                          <a:rPr lang="en-US" altLang="ko-KR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𝑖𝑗</m:t>
                                        </m:r>
                                      </m:sup>
                                    </m:sSup>
                                    <m:r>
                                      <a:rPr lang="en-US" altLang="ko-KR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eqAr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BC2ED3A-B322-44FB-83BF-182923E431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2121" y="5114272"/>
                <a:ext cx="5869658" cy="138916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3A6B43C-BA64-4E27-94DF-D9D2B608198F}"/>
                  </a:ext>
                </a:extLst>
              </p:cNvPr>
              <p:cNvSpPr txBox="1"/>
              <p:nvPr/>
            </p:nvSpPr>
            <p:spPr>
              <a:xfrm>
                <a:off x="2375689" y="5119075"/>
                <a:ext cx="2490169" cy="5363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altLang="ko-KR" sz="32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altLang="ko-KR" sz="32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(??)</m:t>
                          </m:r>
                        </m:e>
                        <m:sub>
                          <m:r>
                            <a:rPr kumimoji="0" lang="ko-KR" altLang="en-US" sz="32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𝛼𝛽</m:t>
                          </m:r>
                        </m:sub>
                      </m:sSub>
                      <m:r>
                        <a:rPr kumimoji="0" lang="en-US" altLang="ko-KR" sz="32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 ~ </m:t>
                      </m:r>
                      <m:sSub>
                        <m:sSubPr>
                          <m:ctrlPr>
                            <a:rPr kumimoji="0" lang="en-US" altLang="ko-KR" sz="32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altLang="ko-KR" sz="32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𝑇</m:t>
                          </m:r>
                        </m:e>
                        <m:sub>
                          <m:r>
                            <a:rPr kumimoji="0" lang="ko-KR" altLang="en-US" sz="32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𝛼𝛽</m:t>
                          </m:r>
                        </m:sub>
                      </m:sSub>
                    </m:oMath>
                  </m:oMathPara>
                </a14:m>
                <a:endParaRPr kumimoji="0" lang="ko-KR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3A6B43C-BA64-4E27-94DF-D9D2B60819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5689" y="5119075"/>
                <a:ext cx="2490169" cy="536301"/>
              </a:xfrm>
              <a:prstGeom prst="rect">
                <a:avLst/>
              </a:prstGeom>
              <a:blipFill>
                <a:blip r:embed="rId6"/>
                <a:stretch>
                  <a:fillRect b="-1136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768234" y="3556970"/>
                <a:ext cx="3812460" cy="32105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ko-KR" altLang="en-US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𝜌</m:t>
                    </m:r>
                  </m:oMath>
                </a14:m>
                <a:r>
                  <a:rPr kumimoji="0" lang="en-US" altLang="ko-KR" sz="1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cs typeface="+mn-cs"/>
                  </a:rPr>
                  <a:t> </a:t>
                </a:r>
                <a:r>
                  <a:rPr kumimoji="0" lang="en-US" altLang="ko-KR" sz="18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cs typeface="+mn-cs"/>
                  </a:rPr>
                  <a:t>: “</a:t>
                </a:r>
                <a:r>
                  <a:rPr kumimoji="0" lang="ko-KR" altLang="en-US" sz="18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cs typeface="+mn-cs"/>
                  </a:rPr>
                  <a:t>질량 밀도</a:t>
                </a:r>
                <a:r>
                  <a:rPr kumimoji="0" lang="en-US" altLang="ko-KR" sz="18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cs typeface="+mn-cs"/>
                  </a:rPr>
                  <a:t>” </a:t>
                </a:r>
                <a14:m>
                  <m:oMath xmlns:m="http://schemas.openxmlformats.org/officeDocument/2006/math">
                    <m:r>
                      <a:rPr kumimoji="0" lang="en-US" altLang="ko-KR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~</m:t>
                    </m:r>
                    <m:sSub>
                      <m:sSubPr>
                        <m:ctrlPr>
                          <a:rPr kumimoji="0" lang="en-US" altLang="ko-KR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altLang="ko-KR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𝑇</m:t>
                        </m:r>
                      </m:e>
                      <m:sub>
                        <m:r>
                          <a:rPr kumimoji="0" lang="en-US" altLang="ko-KR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00</m:t>
                        </m:r>
                      </m:sub>
                    </m:sSub>
                    <m:r>
                      <a:rPr kumimoji="0" lang="en-US" altLang="ko-KR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sSub>
                      <m:sSubPr>
                        <m:ctrlPr>
                          <a:rPr kumimoji="0" lang="en-US" altLang="ko-KR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altLang="ko-KR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𝑇</m:t>
                        </m:r>
                      </m:e>
                      <m:sub>
                        <m:r>
                          <a:rPr kumimoji="0" lang="ko-KR" alt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𝛼𝛽</m:t>
                        </m:r>
                      </m:sub>
                    </m:sSub>
                    <m:sSup>
                      <m:sSupPr>
                        <m:ctrlPr>
                          <a:rPr kumimoji="0" lang="en-US" altLang="ko-KR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𝑢</m:t>
                        </m:r>
                      </m:e>
                      <m:sup>
                        <m:r>
                          <a:rPr kumimoji="0" lang="ko-KR" alt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𝛼</m:t>
                        </m:r>
                      </m:sup>
                    </m:sSup>
                    <m:sSup>
                      <m:sSupPr>
                        <m:ctrlPr>
                          <a:rPr kumimoji="0" lang="en-US" altLang="ko-KR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𝑢</m:t>
                        </m:r>
                      </m:e>
                      <m:sup>
                        <m:r>
                          <a:rPr kumimoji="0" lang="ko-KR" alt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𝛽</m:t>
                        </m:r>
                      </m:sup>
                    </m:sSup>
                  </m:oMath>
                </a14:m>
                <a:endPara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8234" y="3556970"/>
                <a:ext cx="3812460" cy="321050"/>
              </a:xfrm>
              <a:prstGeom prst="rect">
                <a:avLst/>
              </a:prstGeom>
              <a:blipFill>
                <a:blip r:embed="rId7"/>
                <a:stretch>
                  <a:fillRect l="-2236" t="-24528" b="-33962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5" name="직선 연결선 24"/>
          <p:cNvCxnSpPr/>
          <p:nvPr/>
        </p:nvCxnSpPr>
        <p:spPr bwMode="auto">
          <a:xfrm>
            <a:off x="7721600" y="5807514"/>
            <a:ext cx="2984500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직선 연결선 32"/>
          <p:cNvCxnSpPr/>
          <p:nvPr/>
        </p:nvCxnSpPr>
        <p:spPr bwMode="auto">
          <a:xfrm>
            <a:off x="9180498" y="5207559"/>
            <a:ext cx="25400" cy="1198468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직사각형 2"/>
              <p:cNvSpPr/>
              <p:nvPr/>
            </p:nvSpPr>
            <p:spPr>
              <a:xfrm>
                <a:off x="368842" y="6372279"/>
                <a:ext cx="7495000" cy="4495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</a:rPr>
                  <a:t>Ex) (</a:t>
                </a:r>
                <a:r>
                  <a:rPr kumimoji="0" lang="ko-KR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</a:rPr>
                  <a:t>완전</a:t>
                </a:r>
                <a:r>
                  <a:rPr kumimoji="0" lang="en-US" altLang="ko-KR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</a:rPr>
                  <a:t>)</a:t>
                </a:r>
                <a:r>
                  <a:rPr kumimoji="0" lang="ko-KR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</a:rPr>
                  <a:t> 유체</a:t>
                </a:r>
                <a:r>
                  <a:rPr kumimoji="0" lang="en-US" altLang="ko-KR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</a:rPr>
                  <a:t>:</a:t>
                </a:r>
                <a:r>
                  <a:rPr kumimoji="0" lang="ko-KR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ko-KR" sz="20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altLang="ko-KR" sz="20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US" altLang="ko-KR" sz="20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𝛼𝛽</m:t>
                        </m:r>
                      </m:sub>
                    </m:sSub>
                    <m:r>
                      <a:rPr kumimoji="0" lang="en-US" altLang="ko-KR" sz="20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  <m:r>
                      <a:rPr kumimoji="0" lang="en-US" altLang="ko-KR" sz="20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𝜌</m:t>
                    </m:r>
                    <m:sSub>
                      <m:sSubPr>
                        <m:ctrlPr>
                          <a:rPr kumimoji="0" lang="en-US" altLang="ko-KR" sz="20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altLang="ko-KR" sz="20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kumimoji="0" lang="en-US" altLang="ko-KR" sz="20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𝛼</m:t>
                        </m:r>
                      </m:sub>
                    </m:sSub>
                    <m:sSub>
                      <m:sSubPr>
                        <m:ctrlPr>
                          <a:rPr kumimoji="0" lang="en-US" altLang="ko-KR" sz="20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altLang="ko-KR" sz="20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kumimoji="0" lang="en-US" altLang="ko-KR" sz="20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𝛽</m:t>
                        </m:r>
                      </m:sub>
                    </m:sSub>
                    <m:r>
                      <a:rPr kumimoji="0" lang="en-US" altLang="ko-KR" sz="20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</m:t>
                    </m:r>
                    <m:r>
                      <a:rPr kumimoji="0" lang="en-US" altLang="ko-KR" sz="20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kumimoji="0" lang="en-US" altLang="ko-KR" sz="20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0" lang="en-US" altLang="ko-KR" sz="2000" b="0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0" lang="en-US" altLang="ko-KR" sz="2000" b="0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  <m:sub>
                            <m:r>
                              <a:rPr kumimoji="0" lang="en-US" altLang="ko-KR" sz="2000" b="0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𝛼𝛽</m:t>
                            </m:r>
                          </m:sub>
                        </m:sSub>
                        <m:r>
                          <a:rPr kumimoji="0" lang="en-US" altLang="ko-KR" sz="20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kumimoji="0" lang="en-US" altLang="ko-KR" sz="2000" b="0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0" lang="en-US" altLang="ko-KR" sz="2000" b="0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kumimoji="0" lang="en-US" altLang="ko-KR" sz="2000" b="0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𝛼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ko-KR" sz="2000" b="0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0" lang="en-US" altLang="ko-KR" sz="2000" b="0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kumimoji="0" lang="en-US" altLang="ko-KR" sz="2000" b="0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𝛽</m:t>
                            </m:r>
                          </m:sub>
                        </m:sSub>
                      </m:e>
                    </m:d>
                    <m:r>
                      <a:rPr lang="en-US" altLang="ko-KR" sz="20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r>
                      <a:rPr kumimoji="0" lang="en-US" altLang="ko-KR" sz="20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𝑑𝑖𝑎𝑔</m:t>
                    </m:r>
                    <m:r>
                      <a:rPr kumimoji="0" lang="en-US" altLang="ko-KR" sz="20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(</m:t>
                    </m:r>
                    <m:r>
                      <a:rPr kumimoji="0" lang="en-US" altLang="ko-KR" sz="20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𝜌</m:t>
                    </m:r>
                    <m:r>
                      <a:rPr kumimoji="0" lang="en-US" altLang="ko-KR" sz="20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,</m:t>
                    </m:r>
                    <m:r>
                      <a:rPr kumimoji="0" lang="en-US" altLang="ko-KR" sz="20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𝑃</m:t>
                    </m:r>
                    <m:r>
                      <a:rPr kumimoji="0" lang="en-US" altLang="ko-KR" sz="20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,</m:t>
                    </m:r>
                    <m:r>
                      <a:rPr kumimoji="0" lang="en-US" altLang="ko-KR" sz="20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𝑃</m:t>
                    </m:r>
                    <m:r>
                      <a:rPr kumimoji="0" lang="en-US" altLang="ko-KR" sz="20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,</m:t>
                    </m:r>
                    <m:r>
                      <a:rPr kumimoji="0" lang="en-US" altLang="ko-KR" sz="20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𝑃</m:t>
                    </m:r>
                    <m:r>
                      <a:rPr kumimoji="0" lang="en-US" altLang="ko-KR" sz="20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kumimoji="0" lang="ko-KR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mc:Choice>
        <mc:Fallback xmlns="">
          <p:sp>
            <p:nvSpPr>
              <p:cNvPr id="3" name="직사각형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842" y="6372279"/>
                <a:ext cx="7495000" cy="449547"/>
              </a:xfrm>
              <a:prstGeom prst="rect">
                <a:avLst/>
              </a:prstGeom>
              <a:blipFill>
                <a:blip r:embed="rId8"/>
                <a:stretch>
                  <a:fillRect l="-895" t="-4054" b="-1486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209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8606"/>
    </mc:Choice>
    <mc:Fallback xmlns="">
      <p:transition spd="slow" advTm="158606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800703" y="788763"/>
            <a:ext cx="3098925" cy="5749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latinLnBrk="0">
              <a:lnSpc>
                <a:spcPct val="150000"/>
              </a:lnSpc>
              <a:buFontTx/>
              <a:buChar char="-"/>
            </a:pPr>
            <a:r>
              <a:rPr kumimoji="0" lang="ko-KR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벡터의 평행 이동</a:t>
            </a:r>
            <a:r>
              <a:rPr kumimoji="0" lang="en-US" altLang="ko-KR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:</a:t>
            </a:r>
            <a:endParaRPr kumimoji="0" lang="ko-KR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5842863" y="2430902"/>
                <a:ext cx="5147948" cy="166616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ko-KR" sz="2800" b="0" i="1" smtClean="0">
                          <a:latin typeface="Cambria Math" panose="02040503050406030204" pitchFamily="18" charset="0"/>
                        </a:rPr>
                        <m:t>𝛿</m:t>
                      </m:r>
                      <m:sSup>
                        <m:sSupPr>
                          <m:ctrlPr>
                            <a:rPr lang="en-US" altLang="ko-KR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ko-KR" sz="28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p>
                          <m:r>
                            <a:rPr lang="en-US" altLang="ko-KR" sz="2800" b="0" i="1" smtClean="0"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  <m:r>
                        <a:rPr lang="en-US" altLang="ko-KR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≡</m:t>
                      </m:r>
                      <m:sSubSup>
                        <m:sSubSupPr>
                          <m:ctrlPr>
                            <a:rPr lang="en-US" altLang="ko-KR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altLang="ko-K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altLang="ko-K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</m:sub>
                        <m:sup>
                          <m:r>
                            <a:rPr lang="en-US" altLang="ko-K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sup>
                      </m:sSubSup>
                      <m:r>
                        <a:rPr lang="en-US" altLang="ko-KR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sSubSup>
                        <m:sSubSupPr>
                          <m:ctrlPr>
                            <a:rPr lang="en-US" altLang="ko-KR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altLang="ko-K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altLang="ko-K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altLang="ko-K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sup>
                      </m:sSubSup>
                      <m:r>
                        <a:rPr lang="en-US" altLang="ko-KR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</m:t>
                      </m:r>
                      <m:d>
                        <m:dPr>
                          <m:begChr m:val="{"/>
                          <m:endChr m:val=""/>
                          <m:ctrlPr>
                            <a:rPr lang="en-US" altLang="ko-KR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ko-KR" sz="2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ko-KR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altLang="ko-KR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0  ↔    편평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ko-KR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≠0 ↔ 휘어짐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ko-KR" sz="28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ko-KR" sz="2800" dirty="0">
                    <a:solidFill>
                      <a:prstClr val="black"/>
                    </a:solidFill>
                    <a:ea typeface="Cambria Math" panose="02040503050406030204" pitchFamily="18" charset="0"/>
                  </a:rPr>
                  <a:t>     </a:t>
                </a:r>
                <a14:m>
                  <m:oMath xmlns:m="http://schemas.openxmlformats.org/officeDocument/2006/math">
                    <m:r>
                      <a:rPr lang="en-US" altLang="ko-KR" sz="28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  <m:sSup>
                      <m:sSupPr>
                        <m:ctrlPr>
                          <a:rPr lang="en-US" altLang="ko-KR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ko-KR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ko-KR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𝛽𝛾𝜎</m:t>
                            </m:r>
                          </m:sub>
                        </m:sSub>
                      </m:e>
                      <m:sup>
                        <m:r>
                          <a:rPr lang="en-US" altLang="ko-KR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𝛼</m:t>
                        </m:r>
                      </m:sup>
                    </m:sSup>
                  </m:oMath>
                </a14:m>
                <a:r>
                  <a:rPr lang="ko-KR" altLang="en-US" sz="2800" dirty="0"/>
                  <a:t> </a:t>
                </a:r>
                <a:r>
                  <a:rPr lang="en-US" altLang="ko-KR" sz="2800" dirty="0"/>
                  <a:t>: “</a:t>
                </a:r>
                <a:r>
                  <a:rPr lang="ko-KR" altLang="en-US" sz="2800" dirty="0"/>
                  <a:t>리만 곡률 </a:t>
                </a:r>
                <a:r>
                  <a:rPr lang="ko-KR" altLang="en-US" sz="2800" dirty="0" err="1"/>
                  <a:t>텐서</a:t>
                </a:r>
                <a:r>
                  <a:rPr lang="en-US" altLang="ko-KR" sz="2800" dirty="0"/>
                  <a:t>“</a:t>
                </a:r>
                <a:endParaRPr lang="ko-KR" altLang="en-US" sz="28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2863" y="2430902"/>
                <a:ext cx="5147948" cy="1666162"/>
              </a:xfrm>
              <a:prstGeom prst="rect">
                <a:avLst/>
              </a:prstGeom>
              <a:blipFill>
                <a:blip r:embed="rId2"/>
                <a:stretch>
                  <a:fillRect b="-58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직사각형 4"/>
              <p:cNvSpPr/>
              <p:nvPr/>
            </p:nvSpPr>
            <p:spPr>
              <a:xfrm>
                <a:off x="4456810" y="850318"/>
                <a:ext cx="497181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sz="2800" dirty="0">
                    <a:solidFill>
                      <a:prstClr val="black"/>
                    </a:solidFill>
                    <a:sym typeface="Wingdings" panose="05000000000000000000" pitchFamily="2" charset="2"/>
                  </a:rPr>
                  <a:t>평행이동 방정식</a:t>
                </a:r>
                <a:r>
                  <a:rPr lang="en-US" altLang="ko-KR" sz="2800" dirty="0">
                    <a:solidFill>
                      <a:prstClr val="black"/>
                    </a:solidFill>
                    <a:sym typeface="Wingdings" panose="05000000000000000000" pitchFamily="2" charset="2"/>
                  </a:rPr>
                  <a:t>: </a:t>
                </a:r>
                <a14:m>
                  <m:oMath xmlns:m="http://schemas.openxmlformats.org/officeDocument/2006/math">
                    <m:r>
                      <a:rPr lang="en-US" altLang="ko-KR" sz="28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𝒖</m:t>
                    </m:r>
                    <m:r>
                      <a:rPr lang="en-US" altLang="ko-KR" sz="28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∙</m:t>
                    </m:r>
                    <m:r>
                      <a:rPr lang="en-US" altLang="ko-KR" sz="28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𝜵</m:t>
                    </m:r>
                    <m:sSup>
                      <m:sSupPr>
                        <m:ctrlPr>
                          <a:rPr lang="en-US" altLang="ko-KR" sz="28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sSupPr>
                      <m:e>
                        <m: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  <m:t>𝑣</m:t>
                        </m:r>
                      </m:e>
                      <m:sup>
                        <m: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  <m:t>𝛼</m:t>
                        </m:r>
                      </m:sup>
                    </m:sSup>
                    <m:r>
                      <a:rPr lang="en-US" altLang="ko-KR" sz="28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=0</m:t>
                    </m:r>
                  </m:oMath>
                </a14:m>
                <a:r>
                  <a:rPr lang="en-US" altLang="ko-KR" sz="2800" dirty="0">
                    <a:solidFill>
                      <a:prstClr val="black"/>
                    </a:solidFill>
                  </a:rPr>
                  <a:t> </a:t>
                </a:r>
                <a:endParaRPr lang="ko-KR" altLang="en-US" sz="2800" dirty="0"/>
              </a:p>
            </p:txBody>
          </p:sp>
        </mc:Choice>
        <mc:Fallback xmlns="">
          <p:sp>
            <p:nvSpPr>
              <p:cNvPr id="5" name="직사각형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6810" y="850318"/>
                <a:ext cx="4971810" cy="523220"/>
              </a:xfrm>
              <a:prstGeom prst="rect">
                <a:avLst/>
              </a:prstGeom>
              <a:blipFill>
                <a:blip r:embed="rId3"/>
                <a:stretch>
                  <a:fillRect l="-2451" t="-11628" b="-31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직사각형 21"/>
              <p:cNvSpPr/>
              <p:nvPr/>
            </p:nvSpPr>
            <p:spPr>
              <a:xfrm>
                <a:off x="6170709" y="4756058"/>
                <a:ext cx="4820102" cy="10995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24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400" b="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ko-KR" sz="2400" b="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𝛽𝛾𝜎</m:t>
                            </m:r>
                          </m:sub>
                        </m:sSub>
                      </m:e>
                      <m:sup>
                        <m:r>
                          <a:rPr lang="en-US" altLang="ko-KR" sz="24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𝛼</m:t>
                        </m:r>
                      </m:sup>
                    </m:sSup>
                    <m:r>
                      <a:rPr lang="en-US" altLang="ko-KR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=0    </m:t>
                    </m:r>
                    <m:r>
                      <a:rPr lang="en-US" altLang="ko-KR" sz="24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⟺    </m:t>
                    </m:r>
                  </m:oMath>
                </a14:m>
                <a:r>
                  <a:rPr lang="ko-KR" altLang="en-US" sz="2400" b="1" dirty="0"/>
                  <a:t> 편평한 시공간</a:t>
                </a:r>
                <a:endParaRPr lang="en-US" altLang="ko-KR" sz="2400" b="1" dirty="0"/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400" b="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ko-KR" sz="2400" b="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𝛽𝛾𝜎</m:t>
                            </m:r>
                          </m:sub>
                        </m:sSub>
                      </m:e>
                      <m:sup>
                        <m:r>
                          <a:rPr lang="en-US" altLang="ko-KR" sz="24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𝛼</m:t>
                        </m:r>
                      </m:sup>
                    </m:sSup>
                    <m:r>
                      <a:rPr lang="en-US" altLang="ko-KR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en-US" altLang="ko-KR" sz="24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0    </m:t>
                    </m:r>
                    <m:r>
                      <a:rPr lang="en-US" altLang="ko-KR" sz="24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⟺    </m:t>
                    </m:r>
                  </m:oMath>
                </a14:m>
                <a:r>
                  <a:rPr lang="ko-KR" altLang="en-US" sz="2400" b="1" dirty="0"/>
                  <a:t> 휘어진 시공간  </a:t>
                </a:r>
              </a:p>
            </p:txBody>
          </p:sp>
        </mc:Choice>
        <mc:Fallback xmlns="">
          <p:sp>
            <p:nvSpPr>
              <p:cNvPr id="22" name="직사각형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0709" y="4756058"/>
                <a:ext cx="4820102" cy="1099532"/>
              </a:xfrm>
              <a:prstGeom prst="rect">
                <a:avLst/>
              </a:prstGeom>
              <a:blipFill>
                <a:blip r:embed="rId4"/>
                <a:stretch>
                  <a:fillRect l="-253" t="-4972" b="-33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오른쪽 화살표 22"/>
          <p:cNvSpPr/>
          <p:nvPr/>
        </p:nvSpPr>
        <p:spPr>
          <a:xfrm>
            <a:off x="5552717" y="5123009"/>
            <a:ext cx="290146" cy="3245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평행 사변형 16"/>
          <p:cNvSpPr/>
          <p:nvPr/>
        </p:nvSpPr>
        <p:spPr>
          <a:xfrm>
            <a:off x="1576879" y="1801973"/>
            <a:ext cx="3153747" cy="2031144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이등변 삼각형 18"/>
          <p:cNvSpPr/>
          <p:nvPr/>
        </p:nvSpPr>
        <p:spPr>
          <a:xfrm rot="2361851">
            <a:off x="2537866" y="2345286"/>
            <a:ext cx="1165241" cy="1021935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직선 화살표 연결선 20"/>
          <p:cNvCxnSpPr/>
          <p:nvPr/>
        </p:nvCxnSpPr>
        <p:spPr>
          <a:xfrm flipV="1">
            <a:off x="2345965" y="2509831"/>
            <a:ext cx="174784" cy="35924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화살표 연결선 23"/>
          <p:cNvCxnSpPr/>
          <p:nvPr/>
        </p:nvCxnSpPr>
        <p:spPr>
          <a:xfrm flipV="1">
            <a:off x="2655618" y="2393040"/>
            <a:ext cx="174784" cy="35924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화살표 연결선 24"/>
          <p:cNvCxnSpPr/>
          <p:nvPr/>
        </p:nvCxnSpPr>
        <p:spPr>
          <a:xfrm flipV="1">
            <a:off x="3047810" y="2265718"/>
            <a:ext cx="174784" cy="35924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화살표 연결선 25"/>
          <p:cNvCxnSpPr/>
          <p:nvPr/>
        </p:nvCxnSpPr>
        <p:spPr>
          <a:xfrm flipV="1">
            <a:off x="3414622" y="2123947"/>
            <a:ext cx="174784" cy="35924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화살표 연결선 26"/>
          <p:cNvCxnSpPr/>
          <p:nvPr/>
        </p:nvCxnSpPr>
        <p:spPr>
          <a:xfrm flipV="1">
            <a:off x="3360499" y="2497012"/>
            <a:ext cx="174784" cy="35924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화살표 연결선 27"/>
          <p:cNvCxnSpPr/>
          <p:nvPr/>
        </p:nvCxnSpPr>
        <p:spPr>
          <a:xfrm flipV="1">
            <a:off x="3319034" y="2863117"/>
            <a:ext cx="174784" cy="35924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화살표 연결선 28"/>
          <p:cNvCxnSpPr/>
          <p:nvPr/>
        </p:nvCxnSpPr>
        <p:spPr>
          <a:xfrm flipV="1">
            <a:off x="3247707" y="3230209"/>
            <a:ext cx="174784" cy="35924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화살표 연결선 29"/>
          <p:cNvCxnSpPr/>
          <p:nvPr/>
        </p:nvCxnSpPr>
        <p:spPr>
          <a:xfrm flipV="1">
            <a:off x="2982294" y="3041093"/>
            <a:ext cx="174784" cy="35924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화살표 연결선 30"/>
          <p:cNvCxnSpPr/>
          <p:nvPr/>
        </p:nvCxnSpPr>
        <p:spPr>
          <a:xfrm flipV="1">
            <a:off x="2752747" y="2863117"/>
            <a:ext cx="174784" cy="35924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화살표 연결선 31"/>
          <p:cNvCxnSpPr/>
          <p:nvPr/>
        </p:nvCxnSpPr>
        <p:spPr>
          <a:xfrm flipV="1">
            <a:off x="2565263" y="2702151"/>
            <a:ext cx="174784" cy="35924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직사각형 34"/>
              <p:cNvSpPr/>
              <p:nvPr/>
            </p:nvSpPr>
            <p:spPr>
              <a:xfrm>
                <a:off x="3119212" y="4798745"/>
                <a:ext cx="43954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ko-KR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  <a:sym typeface="Wingdings" panose="05000000000000000000" pitchFamily="2" charset="2"/>
                        </a:rPr>
                        <m:t>𝒖</m:t>
                      </m:r>
                    </m:oMath>
                  </m:oMathPara>
                </a14:m>
                <a:endParaRPr kumimoji="0" lang="ko-KR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34" charset="-127"/>
                  <a:cs typeface="+mn-cs"/>
                </a:endParaRPr>
              </a:p>
            </p:txBody>
          </p:sp>
        </mc:Choice>
        <mc:Fallback xmlns="">
          <p:sp>
            <p:nvSpPr>
              <p:cNvPr id="35" name="직사각형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9212" y="4798745"/>
                <a:ext cx="439543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직사각형 35"/>
              <p:cNvSpPr/>
              <p:nvPr/>
            </p:nvSpPr>
            <p:spPr>
              <a:xfrm>
                <a:off x="3647289" y="4374674"/>
                <a:ext cx="42832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ko-KR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  <a:sym typeface="Wingdings" panose="05000000000000000000" pitchFamily="2" charset="2"/>
                        </a:rPr>
                        <m:t>𝒗</m:t>
                      </m:r>
                    </m:oMath>
                  </m:oMathPara>
                </a14:m>
                <a:endParaRPr kumimoji="0" lang="ko-KR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34" charset="-127"/>
                  <a:cs typeface="+mn-cs"/>
                </a:endParaRPr>
              </a:p>
            </p:txBody>
          </p:sp>
        </mc:Choice>
        <mc:Fallback xmlns="">
          <p:sp>
            <p:nvSpPr>
              <p:cNvPr id="36" name="직사각형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7289" y="4374674"/>
                <a:ext cx="428322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타원 36"/>
          <p:cNvSpPr/>
          <p:nvPr/>
        </p:nvSpPr>
        <p:spPr>
          <a:xfrm>
            <a:off x="1577873" y="4126929"/>
            <a:ext cx="2838008" cy="260531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자유형 37"/>
          <p:cNvSpPr/>
          <p:nvPr/>
        </p:nvSpPr>
        <p:spPr>
          <a:xfrm>
            <a:off x="1577873" y="5500201"/>
            <a:ext cx="2819400" cy="548398"/>
          </a:xfrm>
          <a:custGeom>
            <a:avLst/>
            <a:gdLst>
              <a:gd name="connsiteX0" fmla="*/ 0 w 2819400"/>
              <a:gd name="connsiteY0" fmla="*/ 12700 h 548398"/>
              <a:gd name="connsiteX1" fmla="*/ 393700 w 2819400"/>
              <a:gd name="connsiteY1" fmla="*/ 342900 h 548398"/>
              <a:gd name="connsiteX2" fmla="*/ 876300 w 2819400"/>
              <a:gd name="connsiteY2" fmla="*/ 495300 h 548398"/>
              <a:gd name="connsiteX3" fmla="*/ 1612900 w 2819400"/>
              <a:gd name="connsiteY3" fmla="*/ 546100 h 548398"/>
              <a:gd name="connsiteX4" fmla="*/ 2197100 w 2819400"/>
              <a:gd name="connsiteY4" fmla="*/ 431800 h 548398"/>
              <a:gd name="connsiteX5" fmla="*/ 2641600 w 2819400"/>
              <a:gd name="connsiteY5" fmla="*/ 203200 h 548398"/>
              <a:gd name="connsiteX6" fmla="*/ 2819400 w 2819400"/>
              <a:gd name="connsiteY6" fmla="*/ 0 h 548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19400" h="548398">
                <a:moveTo>
                  <a:pt x="0" y="12700"/>
                </a:moveTo>
                <a:cubicBezTo>
                  <a:pt x="123825" y="137583"/>
                  <a:pt x="247650" y="262467"/>
                  <a:pt x="393700" y="342900"/>
                </a:cubicBezTo>
                <a:cubicBezTo>
                  <a:pt x="539750" y="423333"/>
                  <a:pt x="673100" y="461433"/>
                  <a:pt x="876300" y="495300"/>
                </a:cubicBezTo>
                <a:cubicBezTo>
                  <a:pt x="1079500" y="529167"/>
                  <a:pt x="1392767" y="556683"/>
                  <a:pt x="1612900" y="546100"/>
                </a:cubicBezTo>
                <a:cubicBezTo>
                  <a:pt x="1833033" y="535517"/>
                  <a:pt x="2025650" y="488950"/>
                  <a:pt x="2197100" y="431800"/>
                </a:cubicBezTo>
                <a:cubicBezTo>
                  <a:pt x="2368550" y="374650"/>
                  <a:pt x="2537883" y="275167"/>
                  <a:pt x="2641600" y="203200"/>
                </a:cubicBezTo>
                <a:cubicBezTo>
                  <a:pt x="2745317" y="131233"/>
                  <a:pt x="2782358" y="65616"/>
                  <a:pt x="281940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자유형 38"/>
          <p:cNvSpPr/>
          <p:nvPr/>
        </p:nvSpPr>
        <p:spPr>
          <a:xfrm>
            <a:off x="2201228" y="4331947"/>
            <a:ext cx="838200" cy="1790700"/>
          </a:xfrm>
          <a:custGeom>
            <a:avLst/>
            <a:gdLst>
              <a:gd name="connsiteX0" fmla="*/ 0 w 838200"/>
              <a:gd name="connsiteY0" fmla="*/ 1790700 h 1790700"/>
              <a:gd name="connsiteX1" fmla="*/ 0 w 838200"/>
              <a:gd name="connsiteY1" fmla="*/ 1435100 h 1790700"/>
              <a:gd name="connsiteX2" fmla="*/ 0 w 838200"/>
              <a:gd name="connsiteY2" fmla="*/ 1435100 h 1790700"/>
              <a:gd name="connsiteX3" fmla="*/ 50800 w 838200"/>
              <a:gd name="connsiteY3" fmla="*/ 1143000 h 1790700"/>
              <a:gd name="connsiteX4" fmla="*/ 139700 w 838200"/>
              <a:gd name="connsiteY4" fmla="*/ 850900 h 1790700"/>
              <a:gd name="connsiteX5" fmla="*/ 292100 w 838200"/>
              <a:gd name="connsiteY5" fmla="*/ 533400 h 1790700"/>
              <a:gd name="connsiteX6" fmla="*/ 508000 w 838200"/>
              <a:gd name="connsiteY6" fmla="*/ 266700 h 1790700"/>
              <a:gd name="connsiteX7" fmla="*/ 673100 w 838200"/>
              <a:gd name="connsiteY7" fmla="*/ 114300 h 1790700"/>
              <a:gd name="connsiteX8" fmla="*/ 838200 w 838200"/>
              <a:gd name="connsiteY8" fmla="*/ 0 h 179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8200" h="1790700">
                <a:moveTo>
                  <a:pt x="0" y="1790700"/>
                </a:moveTo>
                <a:lnTo>
                  <a:pt x="0" y="1435100"/>
                </a:lnTo>
                <a:lnTo>
                  <a:pt x="0" y="1435100"/>
                </a:lnTo>
                <a:cubicBezTo>
                  <a:pt x="8467" y="1386417"/>
                  <a:pt x="27517" y="1240367"/>
                  <a:pt x="50800" y="1143000"/>
                </a:cubicBezTo>
                <a:cubicBezTo>
                  <a:pt x="74083" y="1045633"/>
                  <a:pt x="99483" y="952500"/>
                  <a:pt x="139700" y="850900"/>
                </a:cubicBezTo>
                <a:cubicBezTo>
                  <a:pt x="179917" y="749300"/>
                  <a:pt x="230717" y="630767"/>
                  <a:pt x="292100" y="533400"/>
                </a:cubicBezTo>
                <a:cubicBezTo>
                  <a:pt x="353483" y="436033"/>
                  <a:pt x="444500" y="336550"/>
                  <a:pt x="508000" y="266700"/>
                </a:cubicBezTo>
                <a:cubicBezTo>
                  <a:pt x="571500" y="196850"/>
                  <a:pt x="618067" y="158750"/>
                  <a:pt x="673100" y="114300"/>
                </a:cubicBezTo>
                <a:cubicBezTo>
                  <a:pt x="728133" y="69850"/>
                  <a:pt x="783166" y="34925"/>
                  <a:pt x="83820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자유형 39"/>
          <p:cNvSpPr/>
          <p:nvPr/>
        </p:nvSpPr>
        <p:spPr>
          <a:xfrm>
            <a:off x="2658428" y="4319247"/>
            <a:ext cx="1066800" cy="1790700"/>
          </a:xfrm>
          <a:custGeom>
            <a:avLst/>
            <a:gdLst>
              <a:gd name="connsiteX0" fmla="*/ 0 w 1066800"/>
              <a:gd name="connsiteY0" fmla="*/ 0 h 1790700"/>
              <a:gd name="connsiteX1" fmla="*/ 406400 w 1066800"/>
              <a:gd name="connsiteY1" fmla="*/ 190500 h 1790700"/>
              <a:gd name="connsiteX2" fmla="*/ 685800 w 1066800"/>
              <a:gd name="connsiteY2" fmla="*/ 431800 h 1790700"/>
              <a:gd name="connsiteX3" fmla="*/ 876300 w 1066800"/>
              <a:gd name="connsiteY3" fmla="*/ 711200 h 1790700"/>
              <a:gd name="connsiteX4" fmla="*/ 990600 w 1066800"/>
              <a:gd name="connsiteY4" fmla="*/ 1104900 h 1790700"/>
              <a:gd name="connsiteX5" fmla="*/ 990600 w 1066800"/>
              <a:gd name="connsiteY5" fmla="*/ 1104900 h 1790700"/>
              <a:gd name="connsiteX6" fmla="*/ 1028700 w 1066800"/>
              <a:gd name="connsiteY6" fmla="*/ 1460500 h 1790700"/>
              <a:gd name="connsiteX7" fmla="*/ 1066800 w 1066800"/>
              <a:gd name="connsiteY7" fmla="*/ 1790700 h 179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6800" h="1790700">
                <a:moveTo>
                  <a:pt x="0" y="0"/>
                </a:moveTo>
                <a:cubicBezTo>
                  <a:pt x="146050" y="59266"/>
                  <a:pt x="292100" y="118533"/>
                  <a:pt x="406400" y="190500"/>
                </a:cubicBezTo>
                <a:cubicBezTo>
                  <a:pt x="520700" y="262467"/>
                  <a:pt x="607483" y="345017"/>
                  <a:pt x="685800" y="431800"/>
                </a:cubicBezTo>
                <a:cubicBezTo>
                  <a:pt x="764117" y="518583"/>
                  <a:pt x="825500" y="599017"/>
                  <a:pt x="876300" y="711200"/>
                </a:cubicBezTo>
                <a:cubicBezTo>
                  <a:pt x="927100" y="823383"/>
                  <a:pt x="990600" y="1104900"/>
                  <a:pt x="990600" y="1104900"/>
                </a:cubicBezTo>
                <a:lnTo>
                  <a:pt x="990600" y="1104900"/>
                </a:lnTo>
                <a:cubicBezTo>
                  <a:pt x="996950" y="1164167"/>
                  <a:pt x="1016000" y="1346200"/>
                  <a:pt x="1028700" y="1460500"/>
                </a:cubicBezTo>
                <a:cubicBezTo>
                  <a:pt x="1041400" y="1574800"/>
                  <a:pt x="1054100" y="1682750"/>
                  <a:pt x="1066800" y="179070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직선 화살표 연결선 40"/>
          <p:cNvCxnSpPr/>
          <p:nvPr/>
        </p:nvCxnSpPr>
        <p:spPr>
          <a:xfrm flipV="1">
            <a:off x="2188528" y="5643729"/>
            <a:ext cx="0" cy="28069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화살표 연결선 41"/>
          <p:cNvCxnSpPr/>
          <p:nvPr/>
        </p:nvCxnSpPr>
        <p:spPr>
          <a:xfrm flipV="1">
            <a:off x="2925128" y="4200978"/>
            <a:ext cx="266700" cy="21215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화살표 연결선 42"/>
          <p:cNvCxnSpPr/>
          <p:nvPr/>
        </p:nvCxnSpPr>
        <p:spPr>
          <a:xfrm flipV="1">
            <a:off x="2594928" y="4433547"/>
            <a:ext cx="292100" cy="28438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직선 화살표 연결선 43"/>
          <p:cNvCxnSpPr/>
          <p:nvPr/>
        </p:nvCxnSpPr>
        <p:spPr>
          <a:xfrm flipV="1">
            <a:off x="2274863" y="4908550"/>
            <a:ext cx="125627" cy="46097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화살표 연결선 44"/>
          <p:cNvCxnSpPr/>
          <p:nvPr/>
        </p:nvCxnSpPr>
        <p:spPr>
          <a:xfrm flipV="1">
            <a:off x="3207938" y="4410495"/>
            <a:ext cx="275990" cy="20443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화살표 연결선 45"/>
          <p:cNvCxnSpPr/>
          <p:nvPr/>
        </p:nvCxnSpPr>
        <p:spPr>
          <a:xfrm>
            <a:off x="2193393" y="5927088"/>
            <a:ext cx="368480" cy="9381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화살표 연결선 46"/>
          <p:cNvCxnSpPr/>
          <p:nvPr/>
        </p:nvCxnSpPr>
        <p:spPr>
          <a:xfrm flipV="1">
            <a:off x="3420428" y="4641513"/>
            <a:ext cx="291669" cy="21644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화살표 연결선 47"/>
          <p:cNvCxnSpPr/>
          <p:nvPr/>
        </p:nvCxnSpPr>
        <p:spPr>
          <a:xfrm flipV="1">
            <a:off x="3545671" y="4921590"/>
            <a:ext cx="274231" cy="15658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직선 화살표 연결선 48"/>
          <p:cNvCxnSpPr/>
          <p:nvPr/>
        </p:nvCxnSpPr>
        <p:spPr>
          <a:xfrm flipV="1">
            <a:off x="3636328" y="5240635"/>
            <a:ext cx="326276" cy="12479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직선 화살표 연결선 49"/>
          <p:cNvCxnSpPr/>
          <p:nvPr/>
        </p:nvCxnSpPr>
        <p:spPr>
          <a:xfrm>
            <a:off x="2762434" y="6026782"/>
            <a:ext cx="441039" cy="681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직선 화살표 연결선 50"/>
          <p:cNvCxnSpPr/>
          <p:nvPr/>
        </p:nvCxnSpPr>
        <p:spPr>
          <a:xfrm flipV="1">
            <a:off x="3678366" y="5553998"/>
            <a:ext cx="304800" cy="10437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화살표 연결선 51"/>
          <p:cNvCxnSpPr/>
          <p:nvPr/>
        </p:nvCxnSpPr>
        <p:spPr>
          <a:xfrm flipV="1">
            <a:off x="3712097" y="5840760"/>
            <a:ext cx="321296" cy="10906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화살표 연결선 52"/>
          <p:cNvCxnSpPr/>
          <p:nvPr/>
        </p:nvCxnSpPr>
        <p:spPr>
          <a:xfrm flipV="1">
            <a:off x="3344228" y="5963442"/>
            <a:ext cx="318555" cy="6475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직사각형 53"/>
              <p:cNvSpPr/>
              <p:nvPr/>
            </p:nvSpPr>
            <p:spPr>
              <a:xfrm>
                <a:off x="2245698" y="5988026"/>
                <a:ext cx="564001" cy="4412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altLang="ko-KR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맑은 고딕" panose="020B0503020000020004" pitchFamily="34" charset="-127"/>
                              <a:cs typeface="+mn-cs"/>
                            </a:rPr>
                          </m:ctrlPr>
                        </m:sSubSupPr>
                        <m:e>
                          <m:r>
                            <a:rPr kumimoji="0" lang="en-US" altLang="ko-KR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맑은 고딕" panose="020B0503020000020004" pitchFamily="34" charset="-127"/>
                              <a:cs typeface="+mn-cs"/>
                            </a:rPr>
                            <m:t>𝒗</m:t>
                          </m:r>
                        </m:e>
                        <m:sub>
                          <m:r>
                            <a:rPr kumimoji="0" lang="en-US" altLang="ko-KR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맑은 고딕" panose="020B0503020000020004" pitchFamily="34" charset="-127"/>
                              <a:cs typeface="+mn-cs"/>
                            </a:rPr>
                            <m:t>𝒇</m:t>
                          </m:r>
                        </m:sub>
                        <m:sup>
                          <m:r>
                            <a:rPr kumimoji="0" lang="en-US" altLang="ko-KR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맑은 고딕" panose="020B0503020000020004" pitchFamily="34" charset="-127"/>
                              <a:cs typeface="+mn-cs"/>
                            </a:rPr>
                            <m:t>𝜶</m:t>
                          </m:r>
                        </m:sup>
                      </m:sSubSup>
                    </m:oMath>
                  </m:oMathPara>
                </a14:m>
                <a:endParaRPr kumimoji="0" lang="ko-KR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34" charset="-127"/>
                  <a:cs typeface="+mn-cs"/>
                </a:endParaRPr>
              </a:p>
            </p:txBody>
          </p:sp>
        </mc:Choice>
        <mc:Fallback xmlns="">
          <p:sp>
            <p:nvSpPr>
              <p:cNvPr id="54" name="직사각형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5698" y="5988026"/>
                <a:ext cx="564001" cy="441275"/>
              </a:xfrm>
              <a:prstGeom prst="rect">
                <a:avLst/>
              </a:prstGeom>
              <a:blipFill>
                <a:blip r:embed="rId7"/>
                <a:stretch>
                  <a:fillRect b="-1095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직사각형 54"/>
              <p:cNvSpPr/>
              <p:nvPr/>
            </p:nvSpPr>
            <p:spPr>
              <a:xfrm>
                <a:off x="1706889" y="5375312"/>
                <a:ext cx="56400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altLang="ko-KR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맑은 고딕" panose="020B0503020000020004" pitchFamily="34" charset="-127"/>
                              <a:cs typeface="+mn-cs"/>
                            </a:rPr>
                          </m:ctrlPr>
                        </m:sSubSupPr>
                        <m:e>
                          <m:r>
                            <a:rPr kumimoji="0" lang="en-US" altLang="ko-KR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맑은 고딕" panose="020B0503020000020004" pitchFamily="34" charset="-127"/>
                              <a:cs typeface="+mn-cs"/>
                            </a:rPr>
                            <m:t>𝒗</m:t>
                          </m:r>
                        </m:e>
                        <m:sub>
                          <m:r>
                            <a:rPr kumimoji="0" lang="en-US" altLang="ko-KR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맑은 고딕" panose="020B0503020000020004" pitchFamily="34" charset="-127"/>
                              <a:cs typeface="+mn-cs"/>
                            </a:rPr>
                            <m:t>𝒊</m:t>
                          </m:r>
                        </m:sub>
                        <m:sup>
                          <m:r>
                            <a:rPr kumimoji="0" lang="en-US" altLang="ko-KR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맑은 고딕" panose="020B0503020000020004" pitchFamily="34" charset="-127"/>
                              <a:cs typeface="+mn-cs"/>
                            </a:rPr>
                            <m:t>𝜶</m:t>
                          </m:r>
                        </m:sup>
                      </m:sSubSup>
                    </m:oMath>
                  </m:oMathPara>
                </a14:m>
                <a:endParaRPr kumimoji="0" lang="ko-KR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34" charset="-127"/>
                  <a:cs typeface="+mn-cs"/>
                </a:endParaRPr>
              </a:p>
            </p:txBody>
          </p:sp>
        </mc:Choice>
        <mc:Fallback xmlns="">
          <p:sp>
            <p:nvSpPr>
              <p:cNvPr id="55" name="직사각형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6889" y="5375312"/>
                <a:ext cx="564001" cy="400110"/>
              </a:xfrm>
              <a:prstGeom prst="rect">
                <a:avLst/>
              </a:prstGeom>
              <a:blipFill>
                <a:blip r:embed="rId8"/>
                <a:stretch>
                  <a:fillRect b="-615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직사각형 55"/>
              <p:cNvSpPr/>
              <p:nvPr/>
            </p:nvSpPr>
            <p:spPr>
              <a:xfrm>
                <a:off x="3030310" y="2420182"/>
                <a:ext cx="43954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ko-KR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  <a:sym typeface="Wingdings" panose="05000000000000000000" pitchFamily="2" charset="2"/>
                        </a:rPr>
                        <m:t>𝒖</m:t>
                      </m:r>
                    </m:oMath>
                  </m:oMathPara>
                </a14:m>
                <a:endParaRPr kumimoji="0" lang="ko-KR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34" charset="-127"/>
                  <a:cs typeface="+mn-cs"/>
                </a:endParaRPr>
              </a:p>
            </p:txBody>
          </p:sp>
        </mc:Choice>
        <mc:Fallback xmlns="">
          <p:sp>
            <p:nvSpPr>
              <p:cNvPr id="56" name="직사각형 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0310" y="2420182"/>
                <a:ext cx="439543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직사각형 56"/>
              <p:cNvSpPr/>
              <p:nvPr/>
            </p:nvSpPr>
            <p:spPr>
              <a:xfrm>
                <a:off x="2893048" y="1968392"/>
                <a:ext cx="42832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ko-KR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  <a:sym typeface="Wingdings" panose="05000000000000000000" pitchFamily="2" charset="2"/>
                        </a:rPr>
                        <m:t>𝒗</m:t>
                      </m:r>
                    </m:oMath>
                  </m:oMathPara>
                </a14:m>
                <a:endParaRPr kumimoji="0" lang="ko-KR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34" charset="-127"/>
                  <a:cs typeface="+mn-cs"/>
                </a:endParaRPr>
              </a:p>
            </p:txBody>
          </p:sp>
        </mc:Choice>
        <mc:Fallback xmlns="">
          <p:sp>
            <p:nvSpPr>
              <p:cNvPr id="57" name="직사각형 5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3048" y="1968392"/>
                <a:ext cx="428322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직선 화살표 연결선 3"/>
          <p:cNvCxnSpPr/>
          <p:nvPr/>
        </p:nvCxnSpPr>
        <p:spPr>
          <a:xfrm flipV="1">
            <a:off x="3049147" y="2503869"/>
            <a:ext cx="285750" cy="115128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직선 화살표 연결선 57"/>
          <p:cNvCxnSpPr/>
          <p:nvPr/>
        </p:nvCxnSpPr>
        <p:spPr>
          <a:xfrm>
            <a:off x="3420428" y="4836330"/>
            <a:ext cx="195499" cy="33602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556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590"/>
    </mc:Choice>
    <mc:Fallback xmlns="">
      <p:transition spd="slow" advTm="11059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직사각형 1"/>
              <p:cNvSpPr/>
              <p:nvPr/>
            </p:nvSpPr>
            <p:spPr>
              <a:xfrm>
                <a:off x="1056502" y="1058132"/>
                <a:ext cx="8056949" cy="7159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ko-KR" sz="32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en-US" altLang="ko-KR" sz="3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3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altLang="ko-KR" sz="32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  <m:r>
                                <a:rPr lang="en-US" altLang="ko-KR" sz="3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𝛽𝛾</m:t>
                              </m:r>
                            </m:sub>
                          </m:sSub>
                        </m:e>
                        <m:sup>
                          <m:r>
                            <a:rPr lang="en-US" altLang="ko-KR" sz="3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sup>
                      </m:sSup>
                      <m:r>
                        <a:rPr lang="en-US" altLang="ko-KR" sz="3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ko-KR" sz="3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ko-KR" altLang="en-US" sz="3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</m:e>
                        <m:sub>
                          <m:r>
                            <a:rPr lang="en-US" altLang="ko-KR" sz="3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𝛽</m:t>
                          </m:r>
                        </m:sub>
                      </m:sSub>
                      <m:sSubSup>
                        <m:sSubSupPr>
                          <m:ctrlPr>
                            <a:rPr lang="en-US" altLang="ko-KR" sz="3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m:rPr>
                              <m:sty m:val="p"/>
                            </m:rPr>
                            <a:rPr lang="en-US" altLang="ko-KR" sz="3200" b="0" i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Γ</m:t>
                          </m:r>
                        </m:e>
                        <m:sub>
                          <m:r>
                            <a:rPr lang="en-US" altLang="ko-KR" sz="3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𝛼𝛾</m:t>
                          </m:r>
                        </m:sub>
                        <m:sup>
                          <m:r>
                            <a:rPr lang="en-US" altLang="ko-KR" sz="3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sup>
                      </m:sSubSup>
                      <m:r>
                        <a:rPr lang="en-US" altLang="ko-KR" sz="3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altLang="ko-KR" sz="3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ko-KR" altLang="en-US" sz="3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</m:e>
                        <m:sub>
                          <m:r>
                            <a:rPr lang="en-US" altLang="ko-KR" sz="3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sub>
                      </m:sSub>
                      <m:sSubSup>
                        <m:sSubSupPr>
                          <m:ctrlPr>
                            <a:rPr lang="en-US" altLang="ko-KR" sz="3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m:rPr>
                              <m:sty m:val="p"/>
                            </m:rPr>
                            <a:rPr lang="en-US" altLang="ko-KR" sz="32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Γ</m:t>
                          </m:r>
                        </m:e>
                        <m:sub>
                          <m:r>
                            <a:rPr lang="en-US" altLang="ko-KR" sz="3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𝛽𝛾</m:t>
                          </m:r>
                          <m:r>
                            <a:rPr lang="en-US" altLang="ko-KR" sz="3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  <m:sup>
                          <m:r>
                            <a:rPr lang="en-US" altLang="ko-KR" sz="3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sup>
                      </m:sSubSup>
                      <m:r>
                        <a:rPr lang="en-US" altLang="ko-KR" sz="3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en-US" altLang="ko-KR" sz="3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m:rPr>
                              <m:sty m:val="p"/>
                            </m:rPr>
                            <a:rPr lang="en-US" altLang="ko-KR" sz="32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Γ</m:t>
                          </m:r>
                        </m:e>
                        <m:sub>
                          <m:r>
                            <a:rPr lang="en-US" altLang="ko-KR" sz="3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𝛾</m:t>
                          </m:r>
                          <m:r>
                            <a:rPr lang="en-US" altLang="ko-KR" sz="3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en-US" altLang="ko-KR" sz="3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  <m:sup>
                          <m:r>
                            <a:rPr lang="en-US" altLang="ko-KR" sz="3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</m:sup>
                      </m:sSubSup>
                      <m:sSubSup>
                        <m:sSubSupPr>
                          <m:ctrlPr>
                            <a:rPr lang="en-US" altLang="ko-KR" sz="3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m:rPr>
                              <m:sty m:val="p"/>
                            </m:rPr>
                            <a:rPr lang="en-US" altLang="ko-KR" sz="32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Γ</m:t>
                          </m:r>
                        </m:e>
                        <m:sub>
                          <m:r>
                            <a:rPr lang="en-US" altLang="ko-KR" sz="3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𝛽</m:t>
                          </m:r>
                          <m:r>
                            <a:rPr lang="en-US" altLang="ko-KR" sz="3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  <m:r>
                            <a:rPr lang="en-US" altLang="ko-KR" sz="3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  <m:sup>
                          <m:r>
                            <a:rPr lang="en-US" altLang="ko-KR" sz="3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sup>
                      </m:sSubSup>
                      <m:r>
                        <a:rPr lang="en-US" altLang="ko-KR" sz="3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Sup>
                        <m:sSubSupPr>
                          <m:ctrlPr>
                            <a:rPr lang="en-US" altLang="ko-KR" sz="3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m:rPr>
                              <m:sty m:val="p"/>
                            </m:rPr>
                            <a:rPr lang="en-US" altLang="ko-KR" sz="32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Γ</m:t>
                          </m:r>
                        </m:e>
                        <m:sub>
                          <m:r>
                            <a:rPr lang="en-US" altLang="ko-KR" sz="3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𝛾</m:t>
                          </m:r>
                          <m:r>
                            <a:rPr lang="en-US" altLang="ko-KR" sz="3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𝛽</m:t>
                          </m:r>
                          <m:r>
                            <a:rPr lang="en-US" altLang="ko-KR" sz="3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  <m:sup>
                          <m:r>
                            <a:rPr lang="en-US" altLang="ko-KR" sz="3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</m:sup>
                      </m:sSubSup>
                      <m:sSubSup>
                        <m:sSubSupPr>
                          <m:ctrlPr>
                            <a:rPr lang="en-US" altLang="ko-KR" sz="3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m:rPr>
                              <m:sty m:val="p"/>
                            </m:rPr>
                            <a:rPr lang="en-US" altLang="ko-KR" sz="32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Γ</m:t>
                          </m:r>
                        </m:e>
                        <m:sub>
                          <m:r>
                            <a:rPr lang="en-US" altLang="ko-KR" sz="3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𝛼𝜎</m:t>
                          </m:r>
                          <m:r>
                            <a:rPr lang="en-US" altLang="ko-KR" sz="3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  <m:sup>
                          <m:r>
                            <a:rPr lang="en-US" altLang="ko-KR" sz="3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sup>
                      </m:sSubSup>
                    </m:oMath>
                  </m:oMathPara>
                </a14:m>
                <a:endParaRPr lang="ko-KR" altLang="en-US" sz="3200" dirty="0"/>
              </a:p>
            </p:txBody>
          </p:sp>
        </mc:Choice>
        <mc:Fallback xmlns="">
          <p:sp>
            <p:nvSpPr>
              <p:cNvPr id="2" name="직사각형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502" y="1058132"/>
                <a:ext cx="8056949" cy="7159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직사각형 2"/>
              <p:cNvSpPr/>
              <p:nvPr/>
            </p:nvSpPr>
            <p:spPr>
              <a:xfrm>
                <a:off x="1056502" y="2393226"/>
                <a:ext cx="10153357" cy="7007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sz="2800" dirty="0">
                    <a:solidFill>
                      <a:prstClr val="black"/>
                    </a:solidFill>
                  </a:rPr>
                  <a:t>여기서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28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ko-KR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Γ</m:t>
                        </m:r>
                      </m:e>
                      <m:sub>
                        <m: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a:rPr lang="en-US" altLang="ko-KR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𝛽</m:t>
                        </m:r>
                        <m:r>
                          <a:rPr lang="en-US" altLang="ko-KR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  <m:sup>
                        <m:r>
                          <a:rPr lang="en-US" altLang="ko-KR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𝛿</m:t>
                        </m:r>
                      </m:sup>
                    </m:sSubSup>
                    <m:r>
                      <a:rPr lang="en-US" altLang="ko-KR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p>
                        <m: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𝛿𝛾</m:t>
                        </m:r>
                      </m:sup>
                    </m:sSup>
                    <m:d>
                      <m:dPr>
                        <m:ctrlP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2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ko-KR" altLang="en-US" sz="2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𝜕</m:t>
                            </m:r>
                          </m:e>
                          <m:sub>
                            <m:r>
                              <a:rPr lang="en-US" altLang="ko-KR" sz="2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𝛼</m:t>
                            </m:r>
                          </m:sub>
                        </m:sSub>
                        <m:sSub>
                          <m:sSubPr>
                            <m:ctrlPr>
                              <a:rPr lang="en-US" altLang="ko-KR" sz="2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  <m:sub>
                            <m:r>
                              <a:rPr lang="en-US" altLang="ko-KR" sz="2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𝛽𝛾</m:t>
                            </m:r>
                          </m:sub>
                        </m:sSub>
                        <m: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ko-KR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ko-KR" altLang="en-US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𝜕</m:t>
                            </m:r>
                          </m:e>
                          <m:sub>
                            <m:r>
                              <a:rPr lang="en-US" altLang="ko-KR" sz="2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𝛽</m:t>
                            </m:r>
                          </m:sub>
                        </m:sSub>
                        <m:sSub>
                          <m:sSubPr>
                            <m:ctrlPr>
                              <a:rPr lang="en-US" altLang="ko-KR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  <m:sub>
                            <m:r>
                              <a:rPr lang="en-US" altLang="ko-KR" sz="2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altLang="ko-KR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𝛾</m:t>
                            </m:r>
                          </m:sub>
                        </m:sSub>
                        <m: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ko-KR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ko-KR" altLang="en-US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𝜕</m:t>
                            </m:r>
                          </m:e>
                          <m:sub>
                            <m:r>
                              <a:rPr lang="en-US" altLang="ko-KR" sz="2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𝛾</m:t>
                            </m:r>
                          </m:sub>
                        </m:sSub>
                        <m:sSub>
                          <m:sSubPr>
                            <m:ctrlPr>
                              <a:rPr lang="en-US" altLang="ko-KR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  <m:sub>
                            <m:r>
                              <a:rPr lang="en-US" altLang="ko-KR" sz="2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altLang="ko-KR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𝛽</m:t>
                            </m:r>
                          </m:sub>
                        </m:sSub>
                      </m:e>
                    </m:d>
                  </m:oMath>
                </a14:m>
                <a:r>
                  <a:rPr lang="ko-KR" altLang="en-US" sz="2800" dirty="0"/>
                  <a:t> </a:t>
                </a:r>
                <a:r>
                  <a:rPr lang="en-US" altLang="ko-KR" sz="2800" dirty="0"/>
                  <a:t>: </a:t>
                </a:r>
                <a:r>
                  <a:rPr lang="en-US" altLang="ko-KR" sz="2800" dirty="0" err="1"/>
                  <a:t>Christoffel</a:t>
                </a:r>
                <a:r>
                  <a:rPr lang="en-US" altLang="ko-KR" sz="2800" dirty="0"/>
                  <a:t> </a:t>
                </a:r>
                <a:r>
                  <a:rPr lang="ko-KR" altLang="en-US" sz="2800" dirty="0"/>
                  <a:t>심볼</a:t>
                </a:r>
              </a:p>
            </p:txBody>
          </p:sp>
        </mc:Choice>
        <mc:Fallback xmlns="">
          <p:sp>
            <p:nvSpPr>
              <p:cNvPr id="3" name="직사각형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502" y="2393226"/>
                <a:ext cx="10153357" cy="700705"/>
              </a:xfrm>
              <a:prstGeom prst="rect">
                <a:avLst/>
              </a:prstGeom>
              <a:blipFill>
                <a:blip r:embed="rId5"/>
                <a:stretch>
                  <a:fillRect l="-1200" r="-180" b="-956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직사각형 4"/>
              <p:cNvSpPr/>
              <p:nvPr/>
            </p:nvSpPr>
            <p:spPr>
              <a:xfrm>
                <a:off x="1056502" y="3573360"/>
                <a:ext cx="9886296" cy="28363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  <a:buFontTx/>
                  <a:buChar char="-"/>
                </a:pPr>
                <a:r>
                  <a:rPr lang="ko-KR" altLang="en-US" sz="2400" dirty="0">
                    <a:solidFill>
                      <a:prstClr val="black"/>
                    </a:solidFill>
                  </a:rPr>
                  <a:t>리치</a:t>
                </a:r>
                <a:r>
                  <a:rPr lang="en-US" altLang="ko-KR" sz="2400" dirty="0">
                    <a:solidFill>
                      <a:prstClr val="black"/>
                    </a:solidFill>
                  </a:rPr>
                  <a:t>(Ricci) </a:t>
                </a:r>
                <a:r>
                  <a:rPr lang="ko-KR" altLang="en-US" sz="2400" dirty="0" err="1">
                    <a:solidFill>
                      <a:prstClr val="black"/>
                    </a:solidFill>
                  </a:rPr>
                  <a:t>텐서</a:t>
                </a:r>
                <a:r>
                  <a:rPr lang="en-US" altLang="ko-KR" sz="2400" dirty="0">
                    <a:solidFill>
                      <a:prstClr val="black"/>
                    </a:solidFill>
                  </a:rPr>
                  <a:t>: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𝛼𝛽</m:t>
                        </m:r>
                      </m:sub>
                    </m:sSub>
                    <m:r>
                      <a:rPr lang="en-US" altLang="ko-KR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≡</m:t>
                    </m:r>
                    <m:sSup>
                      <m:sSup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altLang="ko-KR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𝛿</m:t>
                            </m:r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𝛽</m:t>
                            </m:r>
                          </m:sub>
                        </m:sSub>
                      </m:e>
                      <m:sup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𝛿</m:t>
                        </m:r>
                      </m:sup>
                    </m:sSup>
                    <m:r>
                      <a:rPr lang="en-US" altLang="ko-KR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altLang="ko-KR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𝛽</m:t>
                            </m:r>
                          </m:sub>
                        </m:sSub>
                      </m:e>
                      <m:sup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altLang="ko-KR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altLang="ko-KR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𝛽</m:t>
                            </m:r>
                          </m:sub>
                        </m:sSub>
                      </m:e>
                      <m:sup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en-US" altLang="ko-KR" sz="2400" dirty="0"/>
                  <a:t>+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altLang="ko-KR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𝛽</m:t>
                            </m:r>
                          </m:sub>
                        </m:sSub>
                      </m:e>
                      <m:sup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ko-KR" sz="2400" dirty="0"/>
                  <a:t>+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altLang="ko-KR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𝛽</m:t>
                            </m:r>
                          </m:sub>
                        </m:sSub>
                      </m:e>
                      <m:sup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altLang="ko-KR" sz="2400" dirty="0"/>
              </a:p>
              <a:p>
                <a:pPr marL="342900" indent="-342900">
                  <a:lnSpc>
                    <a:spcPct val="150000"/>
                  </a:lnSpc>
                  <a:buFontTx/>
                  <a:buChar char="-"/>
                </a:pPr>
                <a:r>
                  <a:rPr lang="ko-KR" altLang="en-US" sz="2400" dirty="0"/>
                  <a:t>리치 스칼라</a:t>
                </a:r>
                <a:r>
                  <a:rPr lang="en-US" altLang="ko-KR" sz="2400" dirty="0"/>
                  <a:t>: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≡</m:t>
                        </m:r>
                        <m:sSup>
                          <m:sSupPr>
                            <m:ctrlPr>
                              <a:rPr lang="en-US" altLang="ko-KR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𝑔</m:t>
                            </m:r>
                          </m:e>
                          <m:sup>
                            <m:r>
                              <a:rPr lang="en-US" altLang="ko-KR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𝛼𝛽</m:t>
                            </m:r>
                          </m:sup>
                        </m:sSup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𝛼𝛽</m:t>
                        </m:r>
                      </m:sub>
                    </m:sSub>
                    <m:r>
                      <a:rPr lang="en-US" altLang="ko-KR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p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00</m:t>
                        </m:r>
                      </m:sup>
                    </m:sSup>
                    <m:sSub>
                      <m:sSubPr>
                        <m:ctrlP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00</m:t>
                        </m:r>
                      </m:sub>
                    </m:sSub>
                    <m:r>
                      <a:rPr lang="en-US" altLang="ko-KR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p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01</m:t>
                        </m:r>
                      </m:sup>
                    </m:sSup>
                    <m:sSub>
                      <m:sSubPr>
                        <m:ctrlP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01</m:t>
                        </m:r>
                      </m:sub>
                    </m:sSub>
                    <m:r>
                      <a:rPr lang="en-US" altLang="ko-KR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ko-KR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⋯ </m:t>
                    </m:r>
                  </m:oMath>
                </a14:m>
                <a:endParaRPr lang="en-US" altLang="ko-KR" sz="2400" b="0" dirty="0">
                  <a:solidFill>
                    <a:prstClr val="black"/>
                  </a:solidFill>
                  <a:ea typeface="Cambria Math" panose="02040503050406030204" pitchFamily="18" charset="0"/>
                </a:endParaRPr>
              </a:p>
              <a:p>
                <a:pPr marL="342900" indent="-342900">
                  <a:lnSpc>
                    <a:spcPct val="150000"/>
                  </a:lnSpc>
                  <a:buFontTx/>
                  <a:buChar char="-"/>
                </a:pPr>
                <a:r>
                  <a:rPr lang="ko-KR" altLang="en-US" sz="2400" dirty="0"/>
                  <a:t>아인슈타인 </a:t>
                </a:r>
                <a:r>
                  <a:rPr lang="ko-KR" altLang="en-US" sz="2400" dirty="0" err="1"/>
                  <a:t>텐서</a:t>
                </a:r>
                <a:r>
                  <a:rPr lang="en-US" altLang="ko-KR" sz="2400" dirty="0"/>
                  <a:t>: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𝛼𝛽</m:t>
                        </m:r>
                      </m:sub>
                    </m:sSub>
                    <m:r>
                      <a:rPr lang="en-US" altLang="ko-KR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≡</m:t>
                    </m:r>
                    <m:sSub>
                      <m:sSub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𝛼𝛽</m:t>
                        </m:r>
                      </m:sub>
                    </m:sSub>
                    <m:r>
                      <a:rPr lang="en-US" altLang="ko-KR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𝛼𝛽</m:t>
                        </m:r>
                      </m:sub>
                    </m:sSub>
                    <m:r>
                      <a:rPr lang="en-US" altLang="ko-KR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en-US" altLang="ko-KR" sz="2400" dirty="0"/>
                  <a:t> :  </a:t>
                </a:r>
                <a14:m>
                  <m:oMath xmlns:m="http://schemas.openxmlformats.org/officeDocument/2006/math">
                    <m:r>
                      <a:rPr lang="en-US" altLang="ko-KR" sz="24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𝛼𝛽</m:t>
                        </m:r>
                      </m:sub>
                    </m:sSub>
                    <m:r>
                      <a:rPr lang="en-US" altLang="ko-KR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ko-KR" alt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𝜕</m:t>
                    </m:r>
                    <m:sSub>
                      <m:sSub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𝛼𝛽</m:t>
                        </m:r>
                      </m:sub>
                    </m:sSub>
                    <m:r>
                      <a:rPr lang="en-US" altLang="ko-KR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, </m:t>
                    </m:r>
                    <m:sSup>
                      <m:sSupPr>
                        <m:ctrlP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ko-KR" alt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𝜕</m:t>
                        </m:r>
                      </m:e>
                      <m:sup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sSub>
                      <m:sSub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𝛼𝛽</m:t>
                        </m:r>
                      </m:sub>
                    </m:sSub>
                    <m:r>
                      <a:rPr lang="en-US" altLang="ko-KR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ko-KR" sz="2400" dirty="0"/>
                  <a:t> </a:t>
                </a:r>
                <a:r>
                  <a:rPr lang="ko-KR" altLang="en-US" sz="2400" dirty="0"/>
                  <a:t>의 함수</a:t>
                </a:r>
                <a:endParaRPr lang="en-US" altLang="ko-KR" sz="2400" dirty="0"/>
              </a:p>
              <a:p>
                <a:pPr>
                  <a:lnSpc>
                    <a:spcPct val="150000"/>
                  </a:lnSpc>
                </a:pPr>
                <a:r>
                  <a:rPr lang="en-US" altLang="ko-KR" sz="2400" dirty="0"/>
                  <a:t>    Note: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𝛻</m:t>
                        </m:r>
                      </m:e>
                      <m:sup>
                        <m:r>
                          <a:rPr lang="en-US" altLang="ko-KR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sup>
                    </m:sSup>
                    <m:sSub>
                      <m:sSubPr>
                        <m:ctrlPr>
                          <a:rPr lang="en-US" altLang="ko-KR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altLang="ko-KR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𝛽𝛿</m:t>
                        </m:r>
                      </m:sub>
                    </m:sSub>
                    <m:r>
                      <a:rPr lang="en-US" altLang="ko-KR" sz="2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</m:t>
                    </m:r>
                  </m:oMath>
                </a14:m>
                <a:endParaRPr lang="en-US" altLang="ko-KR" sz="2400" dirty="0"/>
              </a:p>
            </p:txBody>
          </p:sp>
        </mc:Choice>
        <mc:Fallback xmlns="">
          <p:sp>
            <p:nvSpPr>
              <p:cNvPr id="5" name="직사각형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502" y="3573360"/>
                <a:ext cx="9886296" cy="2836354"/>
              </a:xfrm>
              <a:prstGeom prst="rect">
                <a:avLst/>
              </a:prstGeom>
              <a:blipFill>
                <a:blip r:embed="rId6"/>
                <a:stretch>
                  <a:fillRect l="-1110" b="-64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40297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093"/>
    </mc:Choice>
    <mc:Fallback xmlns="">
      <p:transition spd="slow" advTm="103093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3122" y="515847"/>
            <a:ext cx="82779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중력 방정식의 추정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kumimoji="0" lang="ko-KR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조석력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(Tidal force)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6207115" y="4116569"/>
                <a:ext cx="5416569" cy="1288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marR="0" lvl="0" indent="-342900" algn="l" defTabSz="9144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-"/>
                  <a:tabLst/>
                  <a:defRPr/>
                </a:pPr>
                <a:r>
                  <a:rPr lang="ko-KR" altLang="en-US" sz="2400" dirty="0">
                    <a:solidFill>
                      <a:srgbClr val="000000"/>
                    </a:solidFill>
                    <a:latin typeface="굴림"/>
                    <a:ea typeface="굴림"/>
                  </a:rPr>
                  <a:t>휘어진 시공간 관점</a:t>
                </a:r>
                <a:r>
                  <a:rPr lang="en-US" altLang="ko-KR" sz="2400" dirty="0">
                    <a:solidFill>
                      <a:srgbClr val="000000"/>
                    </a:solidFill>
                    <a:latin typeface="굴림"/>
                    <a:ea typeface="굴림"/>
                  </a:rPr>
                  <a:t>:</a:t>
                </a:r>
                <a:endParaRPr kumimoji="0" lang="en-US" altLang="ko-KR" sz="2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굴림"/>
                  <a:cs typeface="+mn-cs"/>
                </a:endParaRPr>
              </a:p>
              <a:p>
                <a:pPr lvl="0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굴림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굴림"/>
                              <a:cs typeface="+mn-cs"/>
                            </a:rPr>
                            <m:t>𝑎</m:t>
                          </m:r>
                        </m:e>
                        <m:sup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굴림"/>
                              <a:cs typeface="+mn-cs"/>
                            </a:rPr>
                            <m:t>𝛼</m:t>
                          </m:r>
                        </m:sup>
                      </m:sSup>
                      <m:r>
                        <a:rPr kumimoji="0" lang="en-US" altLang="ko-KR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굴림"/>
                          <a:cs typeface="+mn-cs"/>
                        </a:rPr>
                        <m:t>=</m:t>
                      </m:r>
                      <m:r>
                        <a:rPr kumimoji="0" lang="en-US" altLang="ko-KR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굴림"/>
                          <a:cs typeface="+mn-cs"/>
                        </a:rPr>
                        <m:t>𝑢</m:t>
                      </m:r>
                      <m:r>
                        <a:rPr kumimoji="0" lang="en-US" altLang="ko-KR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kumimoji="0" lang="en-US" altLang="ko-KR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𝛻</m:t>
                      </m:r>
                      <m:d>
                        <m:dPr>
                          <m:ctrlP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𝛻</m:t>
                          </m:r>
                          <m:sSup>
                            <m:sSupPr>
                              <m:ctrlPr>
                                <a:rPr kumimoji="0" lang="en-US" altLang="ko-KR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kumimoji="0" lang="en-US" altLang="ko-KR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𝜒</m:t>
                              </m:r>
                            </m:e>
                            <m:sup>
                              <m:r>
                                <a:rPr kumimoji="0" lang="en-US" altLang="ko-KR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𝛼</m:t>
                              </m:r>
                            </m:sup>
                          </m:sSup>
                        </m:e>
                      </m:d>
                      <m:r>
                        <a:rPr kumimoji="0" lang="en-US" altLang="ko-KR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</m:t>
                      </m:r>
                      <m:sSup>
                        <m:sSupPr>
                          <m:ctrlP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kumimoji="0" lang="en-US" altLang="ko-KR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0" lang="en-US" altLang="ko-KR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kumimoji="0" lang="en-US" altLang="ko-KR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𝛽𝛾𝛿</m:t>
                              </m:r>
                            </m:sub>
                          </m:sSub>
                        </m:e>
                        <m:sup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  <m:sSup>
                        <m:sSupPr>
                          <m:ctrlP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p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sup>
                      </m:sSup>
                      <m:sSup>
                        <m:sSupPr>
                          <m:ctrlP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p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𝛿</m:t>
                          </m:r>
                        </m:sup>
                      </m:sSup>
                      <m:sSup>
                        <m:sSupPr>
                          <m:ctrlPr>
                            <a:rPr lang="en-US" altLang="ko-KR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ko-KR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𝜒</m:t>
                          </m:r>
                        </m:e>
                        <m:sup>
                          <m:r>
                            <a:rPr lang="en-US" altLang="ko-KR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𝛾</m:t>
                          </m:r>
                        </m:sup>
                      </m:sSup>
                    </m:oMath>
                  </m:oMathPara>
                </a14:m>
                <a:endParaRPr kumimoji="0" lang="ko-KR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7115" y="4116569"/>
                <a:ext cx="5416569" cy="1288943"/>
              </a:xfrm>
              <a:prstGeom prst="rect">
                <a:avLst/>
              </a:prstGeom>
              <a:blipFill>
                <a:blip r:embed="rId2"/>
                <a:stretch>
                  <a:fillRect l="-112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타원 2"/>
          <p:cNvSpPr/>
          <p:nvPr/>
        </p:nvSpPr>
        <p:spPr bwMode="auto">
          <a:xfrm>
            <a:off x="7557467" y="2715106"/>
            <a:ext cx="2057400" cy="330200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lg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4" name="타원 3"/>
          <p:cNvSpPr/>
          <p:nvPr/>
        </p:nvSpPr>
        <p:spPr bwMode="auto">
          <a:xfrm>
            <a:off x="8242300" y="3007206"/>
            <a:ext cx="63500" cy="6297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27" name="타원 26"/>
          <p:cNvSpPr/>
          <p:nvPr/>
        </p:nvSpPr>
        <p:spPr bwMode="auto">
          <a:xfrm>
            <a:off x="8521700" y="3019906"/>
            <a:ext cx="63500" cy="6297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28" name="타원 27"/>
          <p:cNvSpPr/>
          <p:nvPr/>
        </p:nvSpPr>
        <p:spPr bwMode="auto">
          <a:xfrm>
            <a:off x="8915400" y="3007206"/>
            <a:ext cx="63500" cy="6297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29" name="타원 28"/>
          <p:cNvSpPr/>
          <p:nvPr/>
        </p:nvSpPr>
        <p:spPr bwMode="auto">
          <a:xfrm>
            <a:off x="9309100" y="2969106"/>
            <a:ext cx="63500" cy="6297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30" name="타원 29"/>
          <p:cNvSpPr/>
          <p:nvPr/>
        </p:nvSpPr>
        <p:spPr bwMode="auto">
          <a:xfrm>
            <a:off x="9601200" y="2842106"/>
            <a:ext cx="63500" cy="6297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31" name="타원 30"/>
          <p:cNvSpPr/>
          <p:nvPr/>
        </p:nvSpPr>
        <p:spPr bwMode="auto">
          <a:xfrm>
            <a:off x="7848600" y="2969106"/>
            <a:ext cx="63500" cy="6297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32" name="타원 31"/>
          <p:cNvSpPr/>
          <p:nvPr/>
        </p:nvSpPr>
        <p:spPr bwMode="auto">
          <a:xfrm>
            <a:off x="7658100" y="2778606"/>
            <a:ext cx="63500" cy="6297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5" name="자유형 4"/>
          <p:cNvSpPr/>
          <p:nvPr/>
        </p:nvSpPr>
        <p:spPr bwMode="auto">
          <a:xfrm>
            <a:off x="8271846" y="1755332"/>
            <a:ext cx="199054" cy="1282700"/>
          </a:xfrm>
          <a:custGeom>
            <a:avLst/>
            <a:gdLst>
              <a:gd name="connsiteX0" fmla="*/ 8554 w 199054"/>
              <a:gd name="connsiteY0" fmla="*/ 1282700 h 1282700"/>
              <a:gd name="connsiteX1" fmla="*/ 8554 w 199054"/>
              <a:gd name="connsiteY1" fmla="*/ 812800 h 1282700"/>
              <a:gd name="connsiteX2" fmla="*/ 97454 w 199054"/>
              <a:gd name="connsiteY2" fmla="*/ 304800 h 1282700"/>
              <a:gd name="connsiteX3" fmla="*/ 199054 w 199054"/>
              <a:gd name="connsiteY3" fmla="*/ 0 h 128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054" h="1282700">
                <a:moveTo>
                  <a:pt x="8554" y="1282700"/>
                </a:moveTo>
                <a:cubicBezTo>
                  <a:pt x="1145" y="1129241"/>
                  <a:pt x="-6263" y="975783"/>
                  <a:pt x="8554" y="812800"/>
                </a:cubicBezTo>
                <a:cubicBezTo>
                  <a:pt x="23371" y="649817"/>
                  <a:pt x="65704" y="440267"/>
                  <a:pt x="97454" y="304800"/>
                </a:cubicBezTo>
                <a:cubicBezTo>
                  <a:pt x="129204" y="169333"/>
                  <a:pt x="164129" y="84666"/>
                  <a:pt x="199054" y="0"/>
                </a:cubicBez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11" name="자유형 10"/>
          <p:cNvSpPr/>
          <p:nvPr/>
        </p:nvSpPr>
        <p:spPr bwMode="auto">
          <a:xfrm>
            <a:off x="8519108" y="1907732"/>
            <a:ext cx="104191" cy="1155700"/>
          </a:xfrm>
          <a:custGeom>
            <a:avLst/>
            <a:gdLst>
              <a:gd name="connsiteX0" fmla="*/ 0 w 76200"/>
              <a:gd name="connsiteY0" fmla="*/ 1155700 h 1155700"/>
              <a:gd name="connsiteX1" fmla="*/ 12700 w 76200"/>
              <a:gd name="connsiteY1" fmla="*/ 571500 h 1155700"/>
              <a:gd name="connsiteX2" fmla="*/ 76200 w 76200"/>
              <a:gd name="connsiteY2" fmla="*/ 0 h 1155700"/>
              <a:gd name="connsiteX0" fmla="*/ 64927 w 141127"/>
              <a:gd name="connsiteY0" fmla="*/ 1155700 h 1155700"/>
              <a:gd name="connsiteX1" fmla="*/ 1427 w 141127"/>
              <a:gd name="connsiteY1" fmla="*/ 622300 h 1155700"/>
              <a:gd name="connsiteX2" fmla="*/ 141127 w 141127"/>
              <a:gd name="connsiteY2" fmla="*/ 0 h 1155700"/>
              <a:gd name="connsiteX0" fmla="*/ 5645 w 81845"/>
              <a:gd name="connsiteY0" fmla="*/ 1155700 h 1155700"/>
              <a:gd name="connsiteX1" fmla="*/ 5645 w 81845"/>
              <a:gd name="connsiteY1" fmla="*/ 622300 h 1155700"/>
              <a:gd name="connsiteX2" fmla="*/ 81845 w 81845"/>
              <a:gd name="connsiteY2" fmla="*/ 0 h 1155700"/>
              <a:gd name="connsiteX0" fmla="*/ 27991 w 104191"/>
              <a:gd name="connsiteY0" fmla="*/ 1155700 h 1155700"/>
              <a:gd name="connsiteX1" fmla="*/ 2591 w 104191"/>
              <a:gd name="connsiteY1" fmla="*/ 635000 h 1155700"/>
              <a:gd name="connsiteX2" fmla="*/ 104191 w 104191"/>
              <a:gd name="connsiteY2" fmla="*/ 0 h 115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191" h="1155700">
                <a:moveTo>
                  <a:pt x="27991" y="1155700"/>
                </a:moveTo>
                <a:cubicBezTo>
                  <a:pt x="27991" y="959908"/>
                  <a:pt x="-10109" y="827617"/>
                  <a:pt x="2591" y="635000"/>
                </a:cubicBezTo>
                <a:cubicBezTo>
                  <a:pt x="15291" y="442383"/>
                  <a:pt x="78791" y="189441"/>
                  <a:pt x="104191" y="0"/>
                </a:cubicBez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33" name="자유형 32"/>
          <p:cNvSpPr/>
          <p:nvPr/>
        </p:nvSpPr>
        <p:spPr bwMode="auto">
          <a:xfrm>
            <a:off x="8953500" y="1590232"/>
            <a:ext cx="673100" cy="1282700"/>
          </a:xfrm>
          <a:custGeom>
            <a:avLst/>
            <a:gdLst>
              <a:gd name="connsiteX0" fmla="*/ 673100 w 673100"/>
              <a:gd name="connsiteY0" fmla="*/ 1282700 h 1282700"/>
              <a:gd name="connsiteX1" fmla="*/ 596900 w 673100"/>
              <a:gd name="connsiteY1" fmla="*/ 762000 h 1282700"/>
              <a:gd name="connsiteX2" fmla="*/ 304800 w 673100"/>
              <a:gd name="connsiteY2" fmla="*/ 279400 h 1282700"/>
              <a:gd name="connsiteX3" fmla="*/ 0 w 673100"/>
              <a:gd name="connsiteY3" fmla="*/ 0 h 128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3100" h="1282700">
                <a:moveTo>
                  <a:pt x="673100" y="1282700"/>
                </a:moveTo>
                <a:cubicBezTo>
                  <a:pt x="665691" y="1105958"/>
                  <a:pt x="658283" y="929217"/>
                  <a:pt x="596900" y="762000"/>
                </a:cubicBezTo>
                <a:cubicBezTo>
                  <a:pt x="535517" y="594783"/>
                  <a:pt x="404283" y="406400"/>
                  <a:pt x="304800" y="279400"/>
                </a:cubicBezTo>
                <a:cubicBezTo>
                  <a:pt x="205317" y="152400"/>
                  <a:pt x="102658" y="76200"/>
                  <a:pt x="0" y="0"/>
                </a:cubicBez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34" name="자유형 33"/>
          <p:cNvSpPr/>
          <p:nvPr/>
        </p:nvSpPr>
        <p:spPr bwMode="auto">
          <a:xfrm>
            <a:off x="8801100" y="1831532"/>
            <a:ext cx="152400" cy="1219200"/>
          </a:xfrm>
          <a:custGeom>
            <a:avLst/>
            <a:gdLst>
              <a:gd name="connsiteX0" fmla="*/ 152400 w 152400"/>
              <a:gd name="connsiteY0" fmla="*/ 1219200 h 1219200"/>
              <a:gd name="connsiteX1" fmla="*/ 127000 w 152400"/>
              <a:gd name="connsiteY1" fmla="*/ 584200 h 1219200"/>
              <a:gd name="connsiteX2" fmla="*/ 0 w 152400"/>
              <a:gd name="connsiteY2" fmla="*/ 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400" h="1219200">
                <a:moveTo>
                  <a:pt x="152400" y="1219200"/>
                </a:moveTo>
                <a:cubicBezTo>
                  <a:pt x="152400" y="1003300"/>
                  <a:pt x="152400" y="787400"/>
                  <a:pt x="127000" y="584200"/>
                </a:cubicBezTo>
                <a:cubicBezTo>
                  <a:pt x="101600" y="381000"/>
                  <a:pt x="50800" y="190500"/>
                  <a:pt x="0" y="0"/>
                </a:cubicBez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35" name="자유형 34"/>
          <p:cNvSpPr/>
          <p:nvPr/>
        </p:nvSpPr>
        <p:spPr bwMode="auto">
          <a:xfrm>
            <a:off x="8928100" y="1768032"/>
            <a:ext cx="420739" cy="1244600"/>
          </a:xfrm>
          <a:custGeom>
            <a:avLst/>
            <a:gdLst>
              <a:gd name="connsiteX0" fmla="*/ 419100 w 420739"/>
              <a:gd name="connsiteY0" fmla="*/ 1244600 h 1244600"/>
              <a:gd name="connsiteX1" fmla="*/ 381000 w 420739"/>
              <a:gd name="connsiteY1" fmla="*/ 787400 h 1244600"/>
              <a:gd name="connsiteX2" fmla="*/ 152400 w 420739"/>
              <a:gd name="connsiteY2" fmla="*/ 190500 h 1244600"/>
              <a:gd name="connsiteX3" fmla="*/ 0 w 420739"/>
              <a:gd name="connsiteY3" fmla="*/ 0 h 12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739" h="1244600">
                <a:moveTo>
                  <a:pt x="419100" y="1244600"/>
                </a:moveTo>
                <a:cubicBezTo>
                  <a:pt x="422275" y="1103841"/>
                  <a:pt x="425450" y="963083"/>
                  <a:pt x="381000" y="787400"/>
                </a:cubicBezTo>
                <a:cubicBezTo>
                  <a:pt x="336550" y="611717"/>
                  <a:pt x="215900" y="321733"/>
                  <a:pt x="152400" y="190500"/>
                </a:cubicBezTo>
                <a:cubicBezTo>
                  <a:pt x="88900" y="59267"/>
                  <a:pt x="44450" y="29633"/>
                  <a:pt x="0" y="0"/>
                </a:cubicBez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37" name="자유형 36"/>
          <p:cNvSpPr/>
          <p:nvPr/>
        </p:nvSpPr>
        <p:spPr bwMode="auto">
          <a:xfrm>
            <a:off x="7696200" y="1717232"/>
            <a:ext cx="596900" cy="1066800"/>
          </a:xfrm>
          <a:custGeom>
            <a:avLst/>
            <a:gdLst>
              <a:gd name="connsiteX0" fmla="*/ 0 w 596900"/>
              <a:gd name="connsiteY0" fmla="*/ 1066800 h 1066800"/>
              <a:gd name="connsiteX1" fmla="*/ 215900 w 596900"/>
              <a:gd name="connsiteY1" fmla="*/ 419100 h 1066800"/>
              <a:gd name="connsiteX2" fmla="*/ 596900 w 596900"/>
              <a:gd name="connsiteY2" fmla="*/ 0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6900" h="1066800">
                <a:moveTo>
                  <a:pt x="0" y="1066800"/>
                </a:moveTo>
                <a:cubicBezTo>
                  <a:pt x="58208" y="831850"/>
                  <a:pt x="116417" y="596900"/>
                  <a:pt x="215900" y="419100"/>
                </a:cubicBezTo>
                <a:cubicBezTo>
                  <a:pt x="315383" y="241300"/>
                  <a:pt x="456141" y="120650"/>
                  <a:pt x="596900" y="0"/>
                </a:cubicBez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38" name="자유형 37"/>
          <p:cNvSpPr/>
          <p:nvPr/>
        </p:nvSpPr>
        <p:spPr bwMode="auto">
          <a:xfrm>
            <a:off x="7882871" y="1882332"/>
            <a:ext cx="384829" cy="1130300"/>
          </a:xfrm>
          <a:custGeom>
            <a:avLst/>
            <a:gdLst>
              <a:gd name="connsiteX0" fmla="*/ 3829 w 384829"/>
              <a:gd name="connsiteY0" fmla="*/ 1130300 h 1130300"/>
              <a:gd name="connsiteX1" fmla="*/ 54629 w 384829"/>
              <a:gd name="connsiteY1" fmla="*/ 673100 h 1130300"/>
              <a:gd name="connsiteX2" fmla="*/ 384829 w 384829"/>
              <a:gd name="connsiteY2" fmla="*/ 0 h 113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4829" h="1130300">
                <a:moveTo>
                  <a:pt x="3829" y="1130300"/>
                </a:moveTo>
                <a:cubicBezTo>
                  <a:pt x="-2521" y="995891"/>
                  <a:pt x="-8871" y="861483"/>
                  <a:pt x="54629" y="673100"/>
                </a:cubicBezTo>
                <a:cubicBezTo>
                  <a:pt x="118129" y="484717"/>
                  <a:pt x="251479" y="242358"/>
                  <a:pt x="384829" y="0"/>
                </a:cubicBez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cxnSp>
        <p:nvCxnSpPr>
          <p:cNvPr id="45" name="직선 화살표 연결선 44"/>
          <p:cNvCxnSpPr/>
          <p:nvPr/>
        </p:nvCxnSpPr>
        <p:spPr bwMode="auto">
          <a:xfrm>
            <a:off x="8267700" y="3038032"/>
            <a:ext cx="317500" cy="0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cxnSp>
        <p:nvCxnSpPr>
          <p:cNvPr id="47" name="직선 화살표 연결선 46"/>
          <p:cNvCxnSpPr/>
          <p:nvPr/>
        </p:nvCxnSpPr>
        <p:spPr bwMode="auto">
          <a:xfrm flipV="1">
            <a:off x="10392360" y="1526732"/>
            <a:ext cx="0" cy="1314846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/>
              <p:cNvSpPr txBox="1"/>
              <p:nvPr/>
            </p:nvSpPr>
            <p:spPr>
              <a:xfrm>
                <a:off x="10093400" y="1153448"/>
                <a:ext cx="597920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ko-KR" alt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시</m:t>
                      </m:r>
                      <m:r>
                        <a:rPr lang="ko-KR" alt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간</m:t>
                      </m:r>
                    </m:oMath>
                  </m:oMathPara>
                </a14:m>
                <a:endParaRPr kumimoji="0" lang="ko-KR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/>
                  <a:ea typeface="굴림"/>
                </a:endParaRPr>
              </a:p>
            </p:txBody>
          </p:sp>
        </mc:Choice>
        <mc:Fallback xmlns=""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93400" y="1153448"/>
                <a:ext cx="597920" cy="307777"/>
              </a:xfrm>
              <a:prstGeom prst="rect">
                <a:avLst/>
              </a:prstGeom>
              <a:blipFill>
                <a:blip r:embed="rId3"/>
                <a:stretch>
                  <a:fillRect l="-11224" r="-10204" b="-19608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8274050" y="3146906"/>
                <a:ext cx="34798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kumimoji="0" lang="en-US" altLang="ko-KR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ko-KR" alt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𝜒</m:t>
                          </m:r>
                        </m:e>
                        <m:sup>
                          <m:r>
                            <a:rPr kumimoji="0" lang="ko-KR" alt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𝛼</m:t>
                          </m:r>
                        </m:sup>
                      </m:sSup>
                    </m:oMath>
                  </m:oMathPara>
                </a14:m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4050" y="3146906"/>
                <a:ext cx="347980" cy="276999"/>
              </a:xfrm>
              <a:prstGeom prst="rect">
                <a:avLst/>
              </a:prstGeom>
              <a:blipFill>
                <a:blip r:embed="rId4"/>
                <a:stretch>
                  <a:fillRect l="-10526" b="-26087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/>
              <p:cNvSpPr txBox="1"/>
              <p:nvPr/>
            </p:nvSpPr>
            <p:spPr>
              <a:xfrm>
                <a:off x="7903957" y="2677534"/>
                <a:ext cx="34265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kumimoji="0" lang="en-US" altLang="ko-KR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altLang="ko-KR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𝑢</m:t>
                          </m:r>
                        </m:e>
                        <m:sup>
                          <m:r>
                            <a:rPr kumimoji="0" lang="ko-KR" alt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𝛼</m:t>
                          </m:r>
                        </m:sup>
                      </m:sSup>
                    </m:oMath>
                  </m:oMathPara>
                </a14:m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</mc:Choice>
        <mc:Fallback xmlns=""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3957" y="2677534"/>
                <a:ext cx="342658" cy="276999"/>
              </a:xfrm>
              <a:prstGeom prst="rect">
                <a:avLst/>
              </a:prstGeom>
              <a:blipFill>
                <a:blip r:embed="rId5"/>
                <a:stretch>
                  <a:fillRect l="-7143" b="-217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3" name="직선 화살표 연결선 62"/>
          <p:cNvCxnSpPr/>
          <p:nvPr/>
        </p:nvCxnSpPr>
        <p:spPr bwMode="auto">
          <a:xfrm flipH="1" flipV="1">
            <a:off x="8255000" y="2638906"/>
            <a:ext cx="25400" cy="259426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102" name="그룹 101"/>
          <p:cNvGrpSpPr/>
          <p:nvPr/>
        </p:nvGrpSpPr>
        <p:grpSpPr>
          <a:xfrm>
            <a:off x="548522" y="4116376"/>
            <a:ext cx="4201278" cy="2375779"/>
            <a:chOff x="491372" y="3621160"/>
            <a:chExt cx="4201278" cy="237577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직사각형 16"/>
                <p:cNvSpPr/>
                <p:nvPr/>
              </p:nvSpPr>
              <p:spPr>
                <a:xfrm>
                  <a:off x="491372" y="3621160"/>
                  <a:ext cx="4201278" cy="237577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342900" indent="-342900">
                    <a:lnSpc>
                      <a:spcPct val="150000"/>
                    </a:lnSpc>
                    <a:buFontTx/>
                    <a:buChar char="-"/>
                  </a:pPr>
                  <a:r>
                    <a:rPr lang="ko-KR" altLang="en-US" sz="2400" dirty="0">
                      <a:solidFill>
                        <a:srgbClr val="000000"/>
                      </a:solidFill>
                    </a:rPr>
                    <a:t>중력 관점</a:t>
                  </a:r>
                  <a:r>
                    <a:rPr lang="en-US" altLang="ko-KR" sz="2400" dirty="0">
                      <a:solidFill>
                        <a:srgbClr val="000000"/>
                      </a:solidFill>
                    </a:rPr>
                    <a:t>:</a:t>
                  </a:r>
                </a:p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ko-KR" sz="240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ko-KR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p>
                        </m:sSup>
                        <m:r>
                          <a:rPr lang="en-US" altLang="ko-KR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altLang="ko-KR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ko-KR" sz="2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p>
                                <m:r>
                                  <a:rPr lang="en-US" altLang="ko-KR" sz="2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lang="en-US" altLang="ko-KR" sz="2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𝜒</m:t>
                                </m:r>
                              </m:e>
                              <m:sup>
                                <m:r>
                                  <a:rPr lang="en-US" altLang="ko-KR" sz="2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ko-KR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  <m:sSup>
                              <m:sSupPr>
                                <m:ctrlPr>
                                  <a:rPr lang="en-US" altLang="ko-KR" sz="2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p>
                                <m:r>
                                  <a:rPr lang="en-US" altLang="ko-KR" sz="2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en-US" altLang="ko-KR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=−</m:t>
                        </m:r>
                        <m:sSup>
                          <m:sSupPr>
                            <m:ctrlPr>
                              <a:rPr lang="en-US" altLang="ko-KR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ko-KR" altLang="en-US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𝜕</m:t>
                            </m:r>
                          </m:e>
                          <m:sup>
                            <m:r>
                              <a:rPr lang="en-US" altLang="ko-KR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p>
                        </m:sSup>
                        <m:sSub>
                          <m:sSubPr>
                            <m:ctrlPr>
                              <a:rPr lang="en-US" altLang="ko-KR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ko-KR" altLang="en-US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𝜕</m:t>
                            </m:r>
                          </m:e>
                          <m:sub>
                            <m:r>
                              <a:rPr lang="en-US" altLang="ko-KR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  <m:r>
                          <a:rPr lang="en-US" altLang="ko-KR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𝜙</m:t>
                        </m:r>
                        <m:r>
                          <a:rPr lang="en-US" altLang="ko-KR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altLang="ko-KR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𝜒</m:t>
                            </m:r>
                          </m:e>
                          <m:sup>
                            <m:r>
                              <a:rPr lang="en-US" altLang="ko-KR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p>
                        </m:sSup>
                      </m:oMath>
                    </m:oMathPara>
                  </a14:m>
                  <a:endParaRPr lang="en-US" altLang="ko-KR" sz="2400" b="0" i="1" dirty="0">
                    <a:solidFill>
                      <a:srgbClr val="000000"/>
                    </a:solidFill>
                    <a:latin typeface="Cambria Math" panose="02040503050406030204" pitchFamily="18" charset="0"/>
                  </a:endParaRPr>
                </a:p>
                <a:p>
                  <a:pPr>
                    <a:lnSpc>
                      <a:spcPct val="150000"/>
                    </a:lnSpc>
                  </a:pPr>
                  <a14:m>
                    <m:oMath xmlns:m="http://schemas.openxmlformats.org/officeDocument/2006/math">
                      <m:r>
                        <a:rPr lang="en-US" altLang="ko-KR" sz="2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⟹  </m:t>
                      </m:r>
                      <m:sSup>
                        <m:sSupPr>
                          <m:ctrlPr>
                            <a:rPr lang="en-US" altLang="ko-KR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ko-KR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altLang="ko-KR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  <m:r>
                        <a:rPr lang="en-US" altLang="ko-KR" sz="2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≅</m:t>
                      </m:r>
                      <m:r>
                        <a:rPr lang="en-US" altLang="ko-KR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altLang="ko-KR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ko-KR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</m:e>
                        <m:sup>
                          <m:r>
                            <a:rPr lang="en-US" altLang="ko-KR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  <m:sSub>
                        <m:sSubPr>
                          <m:ctrlPr>
                            <a:rPr lang="en-US" altLang="ko-KR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ko-KR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</m:e>
                        <m:sub>
                          <m:r>
                            <a:rPr lang="en-US" altLang="ko-KR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𝛾</m:t>
                          </m:r>
                        </m:sub>
                      </m:sSub>
                      <m:r>
                        <a:rPr lang="en-US" altLang="ko-KR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𝜙</m:t>
                      </m:r>
                      <m:r>
                        <a:rPr lang="en-US" altLang="ko-KR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en-US" altLang="ko-KR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ko-KR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𝜒</m:t>
                          </m:r>
                        </m:e>
                        <m:sup>
                          <m:r>
                            <a:rPr lang="en-US" altLang="ko-KR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𝛾</m:t>
                          </m:r>
                        </m:sup>
                      </m:sSup>
                    </m:oMath>
                  </a14:m>
                  <a:r>
                    <a:rPr lang="ko-KR" altLang="en-US" sz="2400" dirty="0"/>
                    <a:t> </a:t>
                  </a:r>
                </a:p>
              </p:txBody>
            </p:sp>
          </mc:Choice>
          <mc:Fallback xmlns="">
            <p:sp>
              <p:nvSpPr>
                <p:cNvPr id="17" name="직사각형 1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1372" y="3621160"/>
                  <a:ext cx="4201278" cy="2375779"/>
                </a:xfrm>
                <a:prstGeom prst="rect">
                  <a:avLst/>
                </a:prstGeom>
                <a:blipFill>
                  <a:blip r:embed="rId6"/>
                  <a:stretch>
                    <a:fillRect l="-1597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0" name="직선 연결선 9"/>
            <p:cNvCxnSpPr/>
            <p:nvPr/>
          </p:nvCxnSpPr>
          <p:spPr bwMode="auto">
            <a:xfrm>
              <a:off x="2102310" y="5840928"/>
              <a:ext cx="863559" cy="0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14" name="직선 연결선 13"/>
          <p:cNvCxnSpPr/>
          <p:nvPr/>
        </p:nvCxnSpPr>
        <p:spPr bwMode="auto">
          <a:xfrm flipV="1">
            <a:off x="9583420" y="5331118"/>
            <a:ext cx="1292469" cy="26377"/>
          </a:xfrm>
          <a:prstGeom prst="lin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1" name="타원 40"/>
          <p:cNvSpPr/>
          <p:nvPr/>
        </p:nvSpPr>
        <p:spPr bwMode="auto">
          <a:xfrm>
            <a:off x="7774752" y="2247654"/>
            <a:ext cx="1780003" cy="253906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lg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42" name="타원 41"/>
          <p:cNvSpPr/>
          <p:nvPr/>
        </p:nvSpPr>
        <p:spPr bwMode="auto">
          <a:xfrm>
            <a:off x="1627035" y="1648163"/>
            <a:ext cx="1141565" cy="159580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lg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46" name="타원 45"/>
          <p:cNvSpPr/>
          <p:nvPr/>
        </p:nvSpPr>
        <p:spPr bwMode="auto">
          <a:xfrm>
            <a:off x="1609420" y="1692360"/>
            <a:ext cx="63500" cy="6297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48" name="타원 47"/>
          <p:cNvSpPr/>
          <p:nvPr/>
        </p:nvSpPr>
        <p:spPr bwMode="auto">
          <a:xfrm>
            <a:off x="2691509" y="1692360"/>
            <a:ext cx="63500" cy="6297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50" name="타원 49"/>
          <p:cNvSpPr/>
          <p:nvPr/>
        </p:nvSpPr>
        <p:spPr bwMode="auto">
          <a:xfrm>
            <a:off x="1842300" y="1755332"/>
            <a:ext cx="63500" cy="6297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56" name="타원 55"/>
          <p:cNvSpPr/>
          <p:nvPr/>
        </p:nvSpPr>
        <p:spPr bwMode="auto">
          <a:xfrm>
            <a:off x="2140750" y="1782198"/>
            <a:ext cx="63500" cy="6297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57" name="타원 56"/>
          <p:cNvSpPr/>
          <p:nvPr/>
        </p:nvSpPr>
        <p:spPr bwMode="auto">
          <a:xfrm>
            <a:off x="2439200" y="1769498"/>
            <a:ext cx="63500" cy="6297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58" name="타원 57"/>
          <p:cNvSpPr/>
          <p:nvPr/>
        </p:nvSpPr>
        <p:spPr bwMode="auto">
          <a:xfrm>
            <a:off x="2551809" y="1629388"/>
            <a:ext cx="63500" cy="6297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59" name="타원 58"/>
          <p:cNvSpPr/>
          <p:nvPr/>
        </p:nvSpPr>
        <p:spPr bwMode="auto">
          <a:xfrm>
            <a:off x="2220718" y="1617507"/>
            <a:ext cx="63500" cy="6297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60" name="타원 59"/>
          <p:cNvSpPr/>
          <p:nvPr/>
        </p:nvSpPr>
        <p:spPr bwMode="auto">
          <a:xfrm>
            <a:off x="1968455" y="1617507"/>
            <a:ext cx="63500" cy="6297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7" name="타원 6"/>
          <p:cNvSpPr/>
          <p:nvPr/>
        </p:nvSpPr>
        <p:spPr bwMode="auto">
          <a:xfrm>
            <a:off x="1845326" y="3203865"/>
            <a:ext cx="692448" cy="70427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cxnSp>
        <p:nvCxnSpPr>
          <p:cNvPr id="16" name="직선 화살표 연결선 15"/>
          <p:cNvCxnSpPr/>
          <p:nvPr/>
        </p:nvCxnSpPr>
        <p:spPr bwMode="auto">
          <a:xfrm flipH="1">
            <a:off x="2657682" y="1757421"/>
            <a:ext cx="81946" cy="323121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9" name="직선 화살표 연결선 68"/>
          <p:cNvCxnSpPr/>
          <p:nvPr/>
        </p:nvCxnSpPr>
        <p:spPr bwMode="auto">
          <a:xfrm>
            <a:off x="1621459" y="1710895"/>
            <a:ext cx="120748" cy="369647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3" name="직선 화살표 연결선 72"/>
          <p:cNvCxnSpPr/>
          <p:nvPr/>
        </p:nvCxnSpPr>
        <p:spPr bwMode="auto">
          <a:xfrm>
            <a:off x="1896501" y="1789954"/>
            <a:ext cx="56573" cy="30890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6" name="직선 화살표 연결선 75"/>
          <p:cNvCxnSpPr>
            <a:stCxn id="56" idx="4"/>
          </p:cNvCxnSpPr>
          <p:nvPr/>
        </p:nvCxnSpPr>
        <p:spPr bwMode="auto">
          <a:xfrm>
            <a:off x="2172500" y="1845170"/>
            <a:ext cx="1609" cy="253684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2" name="직선 화살표 연결선 81"/>
          <p:cNvCxnSpPr/>
          <p:nvPr/>
        </p:nvCxnSpPr>
        <p:spPr bwMode="auto">
          <a:xfrm flipH="1">
            <a:off x="2507066" y="1698869"/>
            <a:ext cx="72716" cy="275459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0" name="직선 화살표 연결선 89"/>
          <p:cNvCxnSpPr/>
          <p:nvPr/>
        </p:nvCxnSpPr>
        <p:spPr bwMode="auto">
          <a:xfrm flipH="1">
            <a:off x="2417512" y="1769498"/>
            <a:ext cx="78838" cy="356273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2" name="직선 화살표 연결선 91"/>
          <p:cNvCxnSpPr>
            <a:stCxn id="59" idx="7"/>
          </p:cNvCxnSpPr>
          <p:nvPr/>
        </p:nvCxnSpPr>
        <p:spPr bwMode="auto">
          <a:xfrm flipH="1">
            <a:off x="2250310" y="1626729"/>
            <a:ext cx="24609" cy="300834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5" name="직선 화살표 연결선 94"/>
          <p:cNvCxnSpPr>
            <a:stCxn id="60" idx="7"/>
          </p:cNvCxnSpPr>
          <p:nvPr/>
        </p:nvCxnSpPr>
        <p:spPr bwMode="auto">
          <a:xfrm>
            <a:off x="2022656" y="1626729"/>
            <a:ext cx="9299" cy="322199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00" name="직선 화살표 연결선 99"/>
          <p:cNvCxnSpPr/>
          <p:nvPr/>
        </p:nvCxnSpPr>
        <p:spPr bwMode="auto">
          <a:xfrm>
            <a:off x="2172500" y="1800984"/>
            <a:ext cx="317500" cy="0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1" name="TextBox 100"/>
              <p:cNvSpPr txBox="1"/>
              <p:nvPr/>
            </p:nvSpPr>
            <p:spPr>
              <a:xfrm>
                <a:off x="3023019" y="1664335"/>
                <a:ext cx="2121158" cy="4228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ko-KR" altLang="en-US" sz="2400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ko-KR" altLang="en-US" sz="2400" b="1" i="1" smtClean="0">
                              <a:latin typeface="Cambria Math" panose="02040503050406030204" pitchFamily="18" charset="0"/>
                            </a:rPr>
                            <m:t>𝝌</m:t>
                          </m:r>
                        </m:e>
                      </m:acc>
                      <m:r>
                        <a:rPr lang="en-US" altLang="ko-KR" sz="2400" b="1" i="1" smtClean="0">
                          <a:latin typeface="Cambria Math" panose="02040503050406030204" pitchFamily="18" charset="0"/>
                        </a:rPr>
                        <m:t> :   </m:t>
                      </m:r>
                      <m:sSub>
                        <m:sSubPr>
                          <m:ctrlPr>
                            <a:rPr lang="en-US" altLang="ko-KR" sz="24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altLang="ko-KR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ko-KR" sz="2400" b="1" i="1" smtClean="0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e>
                          </m:acc>
                        </m:e>
                        <m:sub>
                          <m:r>
                            <a:rPr lang="en-US" altLang="ko-KR" sz="2400" b="1" i="1" smtClean="0">
                              <a:latin typeface="Cambria Math" panose="02040503050406030204" pitchFamily="18" charset="0"/>
                            </a:rPr>
                            <m:t>𝒕𝒊𝒅𝒂𝒍</m:t>
                          </m:r>
                        </m:sub>
                      </m:sSub>
                      <m:r>
                        <a:rPr lang="en-US" altLang="ko-KR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̈"/>
                          <m:ctrlPr>
                            <a:rPr lang="en-US" altLang="ko-KR" sz="2400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acc>
                            <m:accPr>
                              <m:chr m:val="⃗"/>
                              <m:ctrlPr>
                                <a:rPr lang="en-US" altLang="ko-KR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ko-KR" altLang="en-US" sz="2400" b="1" i="1" smtClean="0">
                                  <a:latin typeface="Cambria Math" panose="02040503050406030204" pitchFamily="18" charset="0"/>
                                </a:rPr>
                                <m:t>𝝌</m:t>
                              </m:r>
                            </m:e>
                          </m:acc>
                        </m:e>
                      </m:acc>
                    </m:oMath>
                  </m:oMathPara>
                </a14:m>
                <a:endParaRPr lang="ko-KR" altLang="en-US" sz="2400" b="1" dirty="0"/>
              </a:p>
            </p:txBody>
          </p:sp>
        </mc:Choice>
        <mc:Fallback xmlns="">
          <p:sp>
            <p:nvSpPr>
              <p:cNvPr id="101" name="TextBox 1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3019" y="1664335"/>
                <a:ext cx="2121158" cy="42280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" name="직사각형 102"/>
              <p:cNvSpPr/>
              <p:nvPr/>
            </p:nvSpPr>
            <p:spPr>
              <a:xfrm>
                <a:off x="5323295" y="5903416"/>
                <a:ext cx="3123612" cy="7307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ko-KR" sz="2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ko-KR" altLang="en-US" sz="2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𝝏</m:t>
                          </m:r>
                        </m:e>
                        <m:sup>
                          <m:r>
                            <a:rPr lang="en-US" altLang="ko-KR" sz="2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𝜶</m:t>
                          </m:r>
                        </m:sup>
                      </m:sSup>
                      <m:sSub>
                        <m:sSubPr>
                          <m:ctrlPr>
                            <a:rPr lang="en-US" altLang="ko-KR" sz="2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ko-KR" altLang="en-US" sz="2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𝝏</m:t>
                          </m:r>
                        </m:e>
                        <m:sub>
                          <m:r>
                            <a:rPr lang="en-US" altLang="ko-KR" sz="2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𝜸</m:t>
                          </m:r>
                        </m:sub>
                      </m:sSub>
                      <m:r>
                        <a:rPr lang="en-US" altLang="ko-KR" sz="24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𝝓</m:t>
                      </m:r>
                      <m:r>
                        <a:rPr lang="en-US" altLang="ko-KR" sz="24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≅</m:t>
                      </m:r>
                      <m:sSup>
                        <m:sSupPr>
                          <m:ctrlPr>
                            <a:rPr lang="en-US" altLang="ko-KR" sz="2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en-US" altLang="ko-KR" sz="24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24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b>
                              <m:r>
                                <a:rPr lang="en-US" altLang="ko-KR" sz="24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𝜷𝜸𝜹</m:t>
                              </m:r>
                            </m:sub>
                          </m:sSub>
                        </m:e>
                        <m:sup>
                          <m:r>
                            <a:rPr lang="en-US" altLang="ko-KR" sz="2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𝜶</m:t>
                          </m:r>
                        </m:sup>
                      </m:sSup>
                      <m:sSup>
                        <m:sSupPr>
                          <m:ctrlPr>
                            <a:rPr lang="en-US" altLang="ko-KR" sz="2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ko-KR" sz="2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𝒖</m:t>
                          </m:r>
                        </m:e>
                        <m:sup>
                          <m:r>
                            <a:rPr lang="en-US" altLang="ko-KR" sz="2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𝜷</m:t>
                          </m:r>
                        </m:sup>
                      </m:sSup>
                      <m:sSup>
                        <m:sSupPr>
                          <m:ctrlPr>
                            <a:rPr lang="en-US" altLang="ko-KR" sz="2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ko-KR" sz="2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𝒖</m:t>
                          </m:r>
                        </m:e>
                        <m:sup>
                          <m:r>
                            <a:rPr lang="en-US" altLang="ko-KR" sz="24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𝜹</m:t>
                          </m:r>
                        </m:sup>
                      </m:sSup>
                    </m:oMath>
                  </m:oMathPara>
                </a14:m>
                <a:endParaRPr lang="en-US" altLang="ko-KR" sz="2400" b="1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03" name="직사각형 10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3295" y="5903416"/>
                <a:ext cx="3123612" cy="73071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" name="직사각형 103"/>
          <p:cNvSpPr/>
          <p:nvPr/>
        </p:nvSpPr>
        <p:spPr bwMode="auto">
          <a:xfrm>
            <a:off x="5144177" y="5903416"/>
            <a:ext cx="3374931" cy="734945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05" name="오른쪽 화살표 104"/>
          <p:cNvSpPr/>
          <p:nvPr/>
        </p:nvSpPr>
        <p:spPr bwMode="auto">
          <a:xfrm rot="332142">
            <a:off x="3813139" y="6114633"/>
            <a:ext cx="795440" cy="226124"/>
          </a:xfrm>
          <a:prstGeom prst="rightArrow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06" name="오른쪽 화살표 105"/>
          <p:cNvSpPr/>
          <p:nvPr/>
        </p:nvSpPr>
        <p:spPr bwMode="auto">
          <a:xfrm rot="8602008">
            <a:off x="8773583" y="5688279"/>
            <a:ext cx="1113856" cy="233923"/>
          </a:xfrm>
          <a:prstGeom prst="rightArrow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566467" y="1755007"/>
            <a:ext cx="129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/>
              <a:t>“</a:t>
            </a:r>
            <a:r>
              <a:rPr lang="ko-KR" altLang="en-US" sz="2000" dirty="0" err="1"/>
              <a:t>측지선</a:t>
            </a:r>
            <a:r>
              <a:rPr lang="en-US" altLang="ko-KR" sz="2000" dirty="0"/>
              <a:t>”</a:t>
            </a:r>
            <a:endParaRPr lang="ko-KR" altLang="en-US" sz="2000" dirty="0"/>
          </a:p>
        </p:txBody>
      </p:sp>
      <p:sp>
        <p:nvSpPr>
          <p:cNvPr id="109" name="TextBox 108"/>
          <p:cNvSpPr txBox="1"/>
          <p:nvPr/>
        </p:nvSpPr>
        <p:spPr>
          <a:xfrm>
            <a:off x="-12466" y="1707677"/>
            <a:ext cx="13982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/>
              <a:t>“</a:t>
            </a:r>
            <a:r>
              <a:rPr lang="ko-KR" altLang="en-US" sz="2000" dirty="0"/>
              <a:t>자유낙하</a:t>
            </a:r>
            <a:r>
              <a:rPr lang="en-US" altLang="ko-KR" sz="2000" dirty="0"/>
              <a:t>”</a:t>
            </a:r>
            <a:endParaRPr lang="ko-KR" altLang="en-US" sz="2000" dirty="0"/>
          </a:p>
        </p:txBody>
      </p:sp>
      <p:cxnSp>
        <p:nvCxnSpPr>
          <p:cNvPr id="8" name="직선 연결선 7"/>
          <p:cNvCxnSpPr/>
          <p:nvPr/>
        </p:nvCxnSpPr>
        <p:spPr bwMode="auto">
          <a:xfrm>
            <a:off x="5629278" y="1271588"/>
            <a:ext cx="85725" cy="405953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691340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3649"/>
    </mc:Choice>
    <mc:Fallback xmlns="">
      <p:transition spd="slow" advTm="29364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397000" y="2400300"/>
            <a:ext cx="9144000" cy="158750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ko-KR" sz="8000" b="1" dirty="0"/>
              <a:t>II. </a:t>
            </a:r>
            <a:r>
              <a:rPr lang="ko-KR" altLang="en-US" sz="8000" b="1" dirty="0" err="1"/>
              <a:t>일반상대론</a:t>
            </a:r>
            <a:endParaRPr lang="ko-KR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3637775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그룹 8"/>
          <p:cNvGrpSpPr/>
          <p:nvPr/>
        </p:nvGrpSpPr>
        <p:grpSpPr>
          <a:xfrm>
            <a:off x="1131062" y="1312678"/>
            <a:ext cx="10389222" cy="3954031"/>
            <a:chOff x="1131062" y="1312678"/>
            <a:chExt cx="10389222" cy="39540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직사각형 21"/>
                <p:cNvSpPr/>
                <p:nvPr/>
              </p:nvSpPr>
              <p:spPr>
                <a:xfrm>
                  <a:off x="1131062" y="1312678"/>
                  <a:ext cx="10389222" cy="395403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R="0" lvl="0" algn="l" defTabSz="914400" rtl="0" eaLnBrk="1" fontAlgn="auto" latin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tabLst/>
                    <a:defRPr/>
                  </a:pPr>
                  <a14:m>
                    <m:oMath xmlns:m="http://schemas.openxmlformats.org/officeDocument/2006/math">
                      <m:sSup>
                        <m:sSupPr>
                          <m:ctrlP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kumimoji="0" lang="en-US" altLang="ko-KR" sz="2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altLang="ko-KR" sz="2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𝑅</m:t>
                              </m:r>
                            </m:e>
                            <m:sub>
                              <m:r>
                                <a:rPr kumimoji="0" lang="en-US" altLang="ko-KR" sz="2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𝛽</m:t>
                              </m:r>
                              <m:r>
                                <a:rPr kumimoji="0" lang="en-US" altLang="ko-KR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𝛾</m:t>
                              </m:r>
                              <m:r>
                                <a:rPr kumimoji="0" lang="en-US" altLang="ko-KR" sz="2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𝛿</m:t>
                              </m:r>
                            </m:sub>
                          </m:sSub>
                        </m:e>
                        <m:sup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𝛼</m:t>
                          </m:r>
                        </m:sup>
                      </m:sSup>
                      <m:sSup>
                        <m:sSupPr>
                          <m:ctrlP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𝑢</m:t>
                          </m:r>
                        </m:e>
                        <m:sup>
                          <m: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𝛽</m:t>
                          </m:r>
                        </m:sup>
                      </m:sSup>
                      <m:sSup>
                        <m:sSupPr>
                          <m:ctrlP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𝑢</m:t>
                          </m:r>
                        </m:e>
                        <m:sup>
                          <m: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𝛿</m:t>
                          </m:r>
                        </m:sup>
                      </m:sSup>
                      <m:r>
                        <a:rPr kumimoji="0" lang="en-US" altLang="ko-KR" sz="24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≅</m:t>
                      </m:r>
                      <m:sSup>
                        <m:sSupPr>
                          <m:ctrlP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ko-KR" altLang="en-US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𝜕</m:t>
                          </m:r>
                        </m:e>
                        <m:sup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𝛼</m:t>
                          </m:r>
                        </m:sup>
                      </m:sSup>
                      <m:sSub>
                        <m:sSubPr>
                          <m:ctrlP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ko-KR" altLang="en-US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𝜕</m:t>
                          </m:r>
                        </m:e>
                        <m:sub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𝛾</m:t>
                          </m:r>
                        </m:sub>
                      </m:sSub>
                      <m:r>
                        <a:rPr kumimoji="0" lang="en-US" altLang="ko-KR" sz="24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𝜙</m:t>
                      </m:r>
                    </m:oMath>
                  </a14:m>
                  <a:r>
                    <a:rPr kumimoji="0" lang="ko-KR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굴림"/>
                      <a:ea typeface="굴림"/>
                      <a:cs typeface="+mn-cs"/>
                    </a:rPr>
                    <a:t> </a:t>
                  </a:r>
                  <a:endParaRPr kumimoji="0" lang="en-US" altLang="ko-K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  <a:p>
                  <a:pPr marL="285750" marR="0" lvl="0" indent="-285750" algn="l" defTabSz="914400" rtl="0" eaLnBrk="1" fontAlgn="auto" latin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Wingdings" panose="05000000000000000000" pitchFamily="2" charset="2"/>
                    <a:buChar char="è"/>
                    <a:tabLst/>
                    <a:defRPr/>
                  </a:pPr>
                  <a:r>
                    <a:rPr kumimoji="0" lang="en-US" altLang="ko-KR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굴림"/>
                      <a:ea typeface="Cambria Math" panose="02040503050406030204" pitchFamily="18" charset="0"/>
                      <a:cs typeface="+mn-cs"/>
                    </a:rPr>
                    <a:t>  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kumimoji="0" lang="en-US" altLang="ko-KR" sz="2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altLang="ko-KR" sz="2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𝑅</m:t>
                              </m:r>
                            </m:e>
                            <m:sub>
                              <m:r>
                                <a:rPr kumimoji="0" lang="en-US" altLang="ko-KR" sz="2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𝛽</m:t>
                              </m:r>
                              <m:r>
                                <a:rPr kumimoji="0" lang="en-US" altLang="ko-KR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𝛼</m:t>
                              </m:r>
                              <m:r>
                                <a:rPr kumimoji="0" lang="en-US" altLang="ko-KR" sz="2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𝛿</m:t>
                              </m:r>
                            </m:sub>
                          </m:sSub>
                        </m:e>
                        <m:sup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𝛼</m:t>
                          </m:r>
                        </m:sup>
                      </m:sSup>
                      <m:sSup>
                        <m:sSupPr>
                          <m:ctrlP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𝑢</m:t>
                          </m:r>
                        </m:e>
                        <m:sup>
                          <m: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𝛽</m:t>
                          </m:r>
                        </m:sup>
                      </m:sSup>
                      <m:sSup>
                        <m:sSupPr>
                          <m:ctrlP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𝑢</m:t>
                          </m:r>
                        </m:e>
                        <m:sup>
                          <m: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𝛿</m:t>
                          </m:r>
                        </m:sup>
                      </m:sSup>
                      <m:r>
                        <a:rPr kumimoji="0" lang="en-US" altLang="ko-KR" sz="24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≅</m:t>
                      </m:r>
                      <m:sSup>
                        <m:sSupPr>
                          <m:ctrlP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ko-KR" altLang="en-US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𝜕</m:t>
                          </m:r>
                        </m:e>
                        <m:sup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𝛼</m:t>
                          </m:r>
                        </m:sup>
                      </m:sSup>
                      <m:sSub>
                        <m:sSubPr>
                          <m:ctrlP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ko-KR" altLang="en-US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𝜕</m:t>
                          </m:r>
                        </m:e>
                        <m:sub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𝛼</m:t>
                          </m:r>
                        </m:sub>
                      </m:sSub>
                      <m:r>
                        <a:rPr kumimoji="0" lang="en-US" altLang="ko-KR" sz="24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𝜙</m:t>
                      </m:r>
                      <m:r>
                        <a:rPr kumimoji="0" lang="en-US" altLang="ko-KR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≅</m:t>
                      </m:r>
                      <m:sSup>
                        <m:sSupPr>
                          <m:ctrlP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acc>
                            <m:accPr>
                              <m:chr m:val="⃗"/>
                              <m:ctrlPr>
                                <a:rPr kumimoji="0" lang="en-US" altLang="ko-KR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accPr>
                            <m:e>
                              <m:r>
                                <a:rPr kumimoji="0" lang="en-US" altLang="ko-KR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𝛻</m:t>
                              </m:r>
                            </m:e>
                          </m:acc>
                        </m:e>
                        <m:sup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2</m:t>
                          </m:r>
                        </m:sup>
                      </m:sSup>
                      <m:r>
                        <a:rPr kumimoji="0" lang="en-US" altLang="ko-KR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𝜙</m:t>
                      </m:r>
                      <m:r>
                        <a:rPr kumimoji="0" lang="en-US" altLang="ko-KR" sz="24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=4</m:t>
                      </m:r>
                      <m:r>
                        <a:rPr kumimoji="0" lang="en-US" altLang="ko-KR" sz="24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𝜋</m:t>
                      </m:r>
                      <m:r>
                        <a:rPr kumimoji="0" lang="en-US" altLang="ko-KR" sz="24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𝐺</m:t>
                      </m:r>
                      <m:r>
                        <a:rPr kumimoji="0" lang="en-US" altLang="ko-KR" sz="24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𝜌</m:t>
                      </m:r>
                      <m:r>
                        <a:rPr kumimoji="0" lang="en-US" altLang="ko-KR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0" lang="en-US" altLang="ko-KR" sz="24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4</m:t>
                      </m:r>
                      <m:r>
                        <a:rPr kumimoji="0" lang="en-US" altLang="ko-KR" sz="24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𝜋</m:t>
                      </m:r>
                      <m:r>
                        <a:rPr kumimoji="0" lang="en-US" altLang="ko-KR" sz="24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𝐺</m:t>
                      </m:r>
                      <m:sSub>
                        <m:sSubPr>
                          <m:ctrlP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𝑇</m:t>
                          </m:r>
                        </m:e>
                        <m:sub>
                          <m: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00</m:t>
                          </m:r>
                        </m:sub>
                      </m:sSub>
                      <m:r>
                        <a:rPr kumimoji="0" lang="en-US" altLang="ko-KR" sz="24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=4</m:t>
                      </m:r>
                      <m:r>
                        <a:rPr kumimoji="0" lang="en-US" altLang="ko-KR" sz="24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𝜋</m:t>
                      </m:r>
                      <m:r>
                        <a:rPr kumimoji="0" lang="en-US" altLang="ko-KR" sz="24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𝐺</m:t>
                      </m:r>
                      <m:r>
                        <a:rPr kumimoji="0" lang="en-US" altLang="ko-KR" sz="24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  <m:sSub>
                        <m:sSubPr>
                          <m:ctrlP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𝑇</m:t>
                          </m:r>
                        </m:e>
                        <m:sub>
                          <m: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𝛽𝛿</m:t>
                          </m:r>
                        </m:sub>
                      </m:sSub>
                      <m:sSup>
                        <m:sSupPr>
                          <m:ctrlP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𝑢</m:t>
                          </m:r>
                        </m:e>
                        <m:sup>
                          <m: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𝛽</m:t>
                          </m:r>
                        </m:sup>
                      </m:sSup>
                      <m:sSup>
                        <m:sSupPr>
                          <m:ctrlP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𝑢</m:t>
                          </m:r>
                        </m:e>
                        <m:sup>
                          <m: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𝛿</m:t>
                          </m:r>
                        </m:sup>
                      </m:sSup>
                    </m:oMath>
                  </a14:m>
                  <a:endParaRPr kumimoji="0" lang="en-US" altLang="ko-KR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endParaRPr>
                </a:p>
                <a:p>
                  <a:pPr marL="0" marR="0" lvl="0" indent="0" algn="l" defTabSz="914400" rtl="0" eaLnBrk="1" fontAlgn="auto" latin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ko-KR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endParaRPr>
                </a:p>
                <a:p>
                  <a:pPr marL="0" marR="0" lvl="0" indent="0" algn="l" defTabSz="914400" rtl="0" eaLnBrk="1" fontAlgn="auto" latin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 xmlns:m="http://schemas.openxmlformats.org/officeDocument/2006/math">
                      <m:r>
                        <a:rPr kumimoji="0" lang="en-US" altLang="ko-KR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∴ </m:t>
                      </m:r>
                      <m:r>
                        <a:rPr kumimoji="0" lang="ko-KR" altLang="en-US" sz="24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추</m:t>
                      </m:r>
                      <m:r>
                        <a:rPr kumimoji="0" lang="ko-KR" alt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정</m:t>
                      </m:r>
                      <m:r>
                        <a:rPr kumimoji="0" lang="en-US" altLang="ko-KR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: </m:t>
                      </m:r>
                      <m:sSub>
                        <m:sSubPr>
                          <m:ctrlP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𝑅</m:t>
                          </m:r>
                        </m:e>
                        <m:sub>
                          <m: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𝛽𝛿</m:t>
                          </m:r>
                        </m:sub>
                      </m:sSub>
                      <m:r>
                        <a:rPr kumimoji="0" lang="en-US" altLang="ko-KR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=4</m:t>
                      </m:r>
                      <m:r>
                        <a:rPr kumimoji="0" lang="en-US" altLang="ko-KR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𝜋</m:t>
                      </m:r>
                      <m:r>
                        <a:rPr kumimoji="0" lang="en-US" altLang="ko-KR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𝐺</m:t>
                      </m:r>
                      <m:sSub>
                        <m:sSubPr>
                          <m:ctrlP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𝑇</m:t>
                          </m:r>
                        </m:e>
                        <m:sub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𝛽𝛿</m:t>
                          </m:r>
                        </m:sub>
                      </m:sSub>
                    </m:oMath>
                  </a14:m>
                  <a:r>
                    <a:rPr kumimoji="0" lang="ko-KR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굴림"/>
                      <a:ea typeface="굴림"/>
                      <a:cs typeface="+mn-cs"/>
                    </a:rPr>
                    <a:t> </a:t>
                  </a:r>
                  <a:r>
                    <a:rPr kumimoji="0" lang="en-US" altLang="ko-KR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굴림"/>
                      <a:ea typeface="굴림"/>
                      <a:cs typeface="+mn-cs"/>
                    </a:rPr>
                    <a:t>(?) : </a:t>
                  </a:r>
                  <a:r>
                    <a:rPr kumimoji="0" lang="ko-KR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굴림"/>
                      <a:ea typeface="굴림"/>
                      <a:cs typeface="+mn-cs"/>
                    </a:rPr>
                    <a:t>모순 </a:t>
                  </a:r>
                  <a14:m>
                    <m:oMath xmlns:m="http://schemas.openxmlformats.org/officeDocument/2006/math">
                      <m:r>
                        <a:rPr kumimoji="0" lang="en-US" altLang="ko-KR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∵ </m:t>
                      </m:r>
                      <m:sSup>
                        <m:sSupPr>
                          <m:ctrlP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𝛻</m:t>
                          </m:r>
                        </m:e>
                        <m:sup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𝛽</m:t>
                          </m:r>
                        </m:sup>
                      </m:sSup>
                      <m:sSub>
                        <m:sSubPr>
                          <m:ctrlP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𝑇</m:t>
                          </m:r>
                        </m:e>
                        <m:sub>
                          <m: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𝛽𝛿</m:t>
                          </m:r>
                        </m:sub>
                      </m:sSub>
                      <m:r>
                        <a:rPr kumimoji="0" lang="en-US" altLang="ko-KR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=0</m:t>
                      </m:r>
                    </m:oMath>
                  </a14:m>
                  <a:r>
                    <a:rPr kumimoji="0" lang="ko-KR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굴림"/>
                      <a:ea typeface="굴림"/>
                      <a:cs typeface="+mn-cs"/>
                    </a:rPr>
                    <a:t> 이지만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𝛻</m:t>
                          </m:r>
                        </m:e>
                        <m:sup>
                          <m: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𝛽</m:t>
                          </m:r>
                        </m:sup>
                      </m:sSup>
                      <m:sSub>
                        <m:sSubPr>
                          <m:ctrlP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𝑅</m:t>
                          </m:r>
                        </m:e>
                        <m:sub>
                          <m: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𝛽𝛿</m:t>
                          </m:r>
                        </m:sub>
                      </m:sSub>
                      <m:r>
                        <a:rPr kumimoji="0" lang="en-US" altLang="ko-KR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≠0</m:t>
                      </m:r>
                    </m:oMath>
                  </a14:m>
                  <a:r>
                    <a:rPr kumimoji="0" lang="en-US" altLang="ko-KR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굴림"/>
                      <a:ea typeface="굴림"/>
                      <a:cs typeface="+mn-cs"/>
                    </a:rPr>
                    <a:t>  ?</a:t>
                  </a:r>
                </a:p>
                <a:p>
                  <a:pPr marL="0" marR="0" lvl="0" indent="0" algn="l" defTabSz="914400" rtl="0" eaLnBrk="1" fontAlgn="auto" latin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ko-K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굴림"/>
                    <a:ea typeface="Cambria Math" panose="02040503050406030204" pitchFamily="18" charset="0"/>
                    <a:cs typeface="+mn-cs"/>
                    <a:sym typeface="Wingdings" panose="05000000000000000000" pitchFamily="2" charset="2"/>
                  </a:endParaRPr>
                </a:p>
                <a:p>
                  <a:pPr marL="0" marR="0" lvl="0" indent="0" algn="l" defTabSz="914400" rtl="0" eaLnBrk="1" fontAlgn="auto" latin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굴림"/>
                      <a:ea typeface="Cambria Math" panose="02040503050406030204" pitchFamily="18" charset="0"/>
                      <a:cs typeface="+mn-cs"/>
                      <a:sym typeface="Wingdings" panose="05000000000000000000" pitchFamily="2" charset="2"/>
                    </a:rPr>
                    <a:t> 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𝑅</m:t>
                          </m:r>
                        </m:e>
                        <m:sub>
                          <m: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𝛽𝛿</m:t>
                          </m:r>
                        </m:sub>
                      </m:sSub>
                      <m:r>
                        <a:rPr kumimoji="0" lang="en-US" altLang="ko-KR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−</m:t>
                      </m:r>
                      <m:f>
                        <m:fPr>
                          <m:ctrlP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2</m:t>
                          </m:r>
                        </m:den>
                      </m:f>
                      <m:sSub>
                        <m:sSubPr>
                          <m:ctrlP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𝑔</m:t>
                          </m:r>
                        </m:e>
                        <m:sub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𝛽𝛿</m:t>
                          </m:r>
                        </m:sub>
                      </m:sSub>
                      <m:r>
                        <a:rPr kumimoji="0" lang="en-US" altLang="ko-KR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𝑅</m:t>
                      </m:r>
                      <m:r>
                        <a:rPr kumimoji="0" lang="en-US" altLang="ko-KR" sz="24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0" lang="en-US" altLang="ko-KR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𝜆</m:t>
                      </m:r>
                      <m:sSub>
                        <m:sSubPr>
                          <m:ctrlP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𝑇</m:t>
                          </m:r>
                        </m:e>
                        <m:sub>
                          <m:r>
                            <a:rPr kumimoji="0" lang="en-US" altLang="ko-KR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𝛽𝛿</m:t>
                          </m:r>
                        </m:sub>
                      </m:sSub>
                    </m:oMath>
                  </a14:m>
                  <a:r>
                    <a:rPr kumimoji="0" lang="en-US" altLang="ko-KR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굴림"/>
                      <a:ea typeface="굴림"/>
                      <a:cs typeface="+mn-cs"/>
                    </a:rPr>
                    <a:t>. </a:t>
                  </a:r>
                  <a:r>
                    <a:rPr kumimoji="0" lang="ko-KR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굴림"/>
                      <a:ea typeface="굴림"/>
                      <a:cs typeface="+mn-cs"/>
                    </a:rPr>
                    <a:t>그리고 </a:t>
                  </a:r>
                  <a:r>
                    <a:rPr kumimoji="0" lang="ko-KR" altLang="en-US" sz="24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굴림"/>
                      <a:ea typeface="굴림"/>
                      <a:cs typeface="+mn-cs"/>
                    </a:rPr>
                    <a:t>뉴튼</a:t>
                  </a:r>
                  <a:r>
                    <a:rPr kumimoji="0" lang="ko-KR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굴림"/>
                      <a:ea typeface="굴림"/>
                      <a:cs typeface="+mn-cs"/>
                    </a:rPr>
                    <a:t> 근사 이용해 </a:t>
                  </a:r>
                  <a14:m>
                    <m:oMath xmlns:m="http://schemas.openxmlformats.org/officeDocument/2006/math">
                      <m:r>
                        <a:rPr kumimoji="0" lang="en-US" altLang="ko-KR" sz="24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𝜆</m:t>
                      </m:r>
                      <m:r>
                        <a:rPr kumimoji="0" lang="en-US" altLang="ko-KR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=8</m:t>
                      </m:r>
                      <m:r>
                        <a:rPr kumimoji="0" lang="en-US" altLang="ko-KR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𝜋</m:t>
                      </m:r>
                      <m:r>
                        <a:rPr kumimoji="0" lang="en-US" altLang="ko-KR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𝐺</m:t>
                      </m:r>
                      <m:r>
                        <a:rPr kumimoji="0" lang="en-US" altLang="ko-KR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/</m:t>
                      </m:r>
                      <m:sSup>
                        <m:sSupPr>
                          <m:ctrlP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𝑐</m:t>
                          </m:r>
                        </m:e>
                        <m:sup>
                          <m:r>
                            <a:rPr kumimoji="0" lang="en-US" altLang="ko-KR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4</m:t>
                          </m:r>
                        </m:sup>
                      </m:sSup>
                    </m:oMath>
                  </a14:m>
                  <a:r>
                    <a:rPr kumimoji="0" lang="ko-KR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굴림"/>
                      <a:ea typeface="굴림"/>
                      <a:cs typeface="+mn-cs"/>
                    </a:rPr>
                    <a:t> 결정</a:t>
                  </a:r>
                  <a:r>
                    <a:rPr kumimoji="0" lang="en-US" altLang="ko-KR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굴림"/>
                      <a:ea typeface="굴림"/>
                      <a:cs typeface="+mn-cs"/>
                    </a:rPr>
                    <a:t>.</a:t>
                  </a:r>
                  <a:endParaRPr kumimoji="0" lang="ko-KR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2" name="직사각형 2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31062" y="1312678"/>
                  <a:ext cx="10389222" cy="3954031"/>
                </a:xfrm>
                <a:prstGeom prst="rect">
                  <a:avLst/>
                </a:prstGeom>
                <a:blipFill>
                  <a:blip r:embed="rId2"/>
                  <a:stretch>
                    <a:fillRect l="-939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9" name="직선 연결선 38"/>
            <p:cNvCxnSpPr/>
            <p:nvPr/>
          </p:nvCxnSpPr>
          <p:spPr bwMode="auto">
            <a:xfrm flipV="1">
              <a:off x="1824817" y="2580442"/>
              <a:ext cx="740583" cy="2030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0" name="직선 연결선 39"/>
            <p:cNvCxnSpPr/>
            <p:nvPr/>
          </p:nvCxnSpPr>
          <p:spPr bwMode="auto">
            <a:xfrm>
              <a:off x="8458200" y="2580442"/>
              <a:ext cx="1016000" cy="0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98872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3649"/>
    </mc:Choice>
    <mc:Fallback xmlns="">
      <p:transition spd="slow" advTm="293649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그룹 31"/>
          <p:cNvGrpSpPr/>
          <p:nvPr/>
        </p:nvGrpSpPr>
        <p:grpSpPr>
          <a:xfrm>
            <a:off x="7752198" y="395249"/>
            <a:ext cx="2749513" cy="2261717"/>
            <a:chOff x="6876256" y="104551"/>
            <a:chExt cx="2014674" cy="1506037"/>
          </a:xfrm>
        </p:grpSpPr>
        <p:pic>
          <p:nvPicPr>
            <p:cNvPr id="24" name="그림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6256" y="104551"/>
              <a:ext cx="2014674" cy="1342083"/>
            </a:xfrm>
            <a:prstGeom prst="rect">
              <a:avLst/>
            </a:prstGeom>
          </p:spPr>
        </p:pic>
        <p:sp>
          <p:nvSpPr>
            <p:cNvPr id="25" name="직사각형 24"/>
            <p:cNvSpPr/>
            <p:nvPr/>
          </p:nvSpPr>
          <p:spPr>
            <a:xfrm>
              <a:off x="7236281" y="1446634"/>
              <a:ext cx="1294624" cy="1639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Credit: </a:t>
              </a:r>
              <a:r>
                <a:rPr kumimoji="0" lang="en-US" altLang="ko-KR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Roen</a:t>
              </a: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 Kelly/Discover</a:t>
              </a:r>
              <a:endParaRPr kumimoji="0" lang="ko-KR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3423733" y="4167320"/>
            <a:ext cx="3075695" cy="2550478"/>
            <a:chOff x="1691680" y="4051780"/>
            <a:chExt cx="3075695" cy="2550477"/>
          </a:xfrm>
        </p:grpSpPr>
        <p:pic>
          <p:nvPicPr>
            <p:cNvPr id="26" name="그림 2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1680" y="4051780"/>
              <a:ext cx="3075695" cy="2306771"/>
            </a:xfrm>
            <a:prstGeom prst="rect">
              <a:avLst/>
            </a:prstGeom>
          </p:spPr>
        </p:pic>
        <p:sp>
          <p:nvSpPr>
            <p:cNvPr id="27" name="직사각형 26"/>
            <p:cNvSpPr/>
            <p:nvPr/>
          </p:nvSpPr>
          <p:spPr>
            <a:xfrm>
              <a:off x="1763688" y="6356036"/>
              <a:ext cx="294149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Andromeda M31 (~67 </a:t>
              </a:r>
              <a:r>
                <a:rPr kumimoji="0" lang="en-US" altLang="ko-KR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kpc</a:t>
              </a: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, NASA/JPL-Caltech)</a:t>
              </a:r>
              <a:endParaRPr kumimoji="0" lang="ko-KR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37" name="그룹 36"/>
          <p:cNvGrpSpPr/>
          <p:nvPr/>
        </p:nvGrpSpPr>
        <p:grpSpPr>
          <a:xfrm>
            <a:off x="4546442" y="375701"/>
            <a:ext cx="2853410" cy="2290850"/>
            <a:chOff x="293745" y="280116"/>
            <a:chExt cx="2773952" cy="1859170"/>
          </a:xfrm>
        </p:grpSpPr>
        <p:sp>
          <p:nvSpPr>
            <p:cNvPr id="35" name="직사각형 34"/>
            <p:cNvSpPr/>
            <p:nvPr/>
          </p:nvSpPr>
          <p:spPr>
            <a:xfrm>
              <a:off x="315532" y="1939462"/>
              <a:ext cx="2626156" cy="1998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Credit: Harman Smith and Laura </a:t>
              </a:r>
              <a:r>
                <a:rPr kumimoji="0" lang="en-US" altLang="ko-KR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Generosa</a:t>
              </a: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 </a:t>
              </a:r>
              <a:endParaRPr kumimoji="0" lang="ko-KR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pic>
          <p:nvPicPr>
            <p:cNvPr id="36" name="그림 3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745" y="280116"/>
              <a:ext cx="2773952" cy="1659346"/>
            </a:xfrm>
            <a:prstGeom prst="rect">
              <a:avLst/>
            </a:prstGeom>
          </p:spPr>
        </p:pic>
      </p:grpSp>
      <p:grpSp>
        <p:nvGrpSpPr>
          <p:cNvPr id="40" name="그룹 39"/>
          <p:cNvGrpSpPr/>
          <p:nvPr/>
        </p:nvGrpSpPr>
        <p:grpSpPr>
          <a:xfrm>
            <a:off x="6712383" y="3013841"/>
            <a:ext cx="3830000" cy="3691719"/>
            <a:chOff x="4856109" y="3212976"/>
            <a:chExt cx="3512585" cy="3493231"/>
          </a:xfrm>
        </p:grpSpPr>
        <p:pic>
          <p:nvPicPr>
            <p:cNvPr id="38" name="그림 3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60032" y="3212976"/>
              <a:ext cx="3508662" cy="3289371"/>
            </a:xfrm>
            <a:prstGeom prst="rect">
              <a:avLst/>
            </a:prstGeom>
          </p:spPr>
        </p:pic>
        <p:sp>
          <p:nvSpPr>
            <p:cNvPr id="39" name="직사각형 38"/>
            <p:cNvSpPr/>
            <p:nvPr/>
          </p:nvSpPr>
          <p:spPr>
            <a:xfrm>
              <a:off x="4856109" y="6502347"/>
              <a:ext cx="3508782" cy="2038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Visible Universe (~8.6 </a:t>
              </a:r>
              <a:r>
                <a:rPr kumimoji="0" lang="en-US" altLang="ko-K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Gpc</a:t>
              </a:r>
              <a:r>
                <a:rPr kumimoji="0" lang="en-US" altLang="ko-K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, http://www.atlasoftheuniverse.com/universe.html)</a:t>
              </a:r>
              <a:endParaRPr kumimoji="0" lang="ko-KR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43" name="그룹 42"/>
          <p:cNvGrpSpPr/>
          <p:nvPr/>
        </p:nvGrpSpPr>
        <p:grpSpPr>
          <a:xfrm>
            <a:off x="1668680" y="375707"/>
            <a:ext cx="2790056" cy="2222175"/>
            <a:chOff x="144680" y="375694"/>
            <a:chExt cx="2790056" cy="2222174"/>
          </a:xfrm>
        </p:grpSpPr>
        <p:pic>
          <p:nvPicPr>
            <p:cNvPr id="41" name="그림 4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375694"/>
              <a:ext cx="2520280" cy="2019231"/>
            </a:xfrm>
            <a:prstGeom prst="rect">
              <a:avLst/>
            </a:prstGeom>
          </p:spPr>
        </p:pic>
        <p:sp>
          <p:nvSpPr>
            <p:cNvPr id="42" name="직사각형 41"/>
            <p:cNvSpPr/>
            <p:nvPr/>
          </p:nvSpPr>
          <p:spPr>
            <a:xfrm>
              <a:off x="144680" y="2382424"/>
              <a:ext cx="2790056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http://www.navcen.uscg.gov/ftp/gps/ggeninfo/gps-iif.tif</a:t>
              </a:r>
              <a:endParaRPr kumimoji="0" lang="ko-KR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</p:grpSp>
      <p:pic>
        <p:nvPicPr>
          <p:cNvPr id="47" name="중력파-블랙홀-ChirpMass.mp4"/>
          <p:cNvPicPr>
            <a:picLocks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703522" y="2879492"/>
            <a:ext cx="1994911" cy="2088232"/>
          </a:xfrm>
          <a:prstGeom prst="rect">
            <a:avLst/>
          </a:prstGeom>
        </p:spPr>
      </p:pic>
      <p:sp>
        <p:nvSpPr>
          <p:cNvPr id="55" name="TextBox 54"/>
          <p:cNvSpPr txBox="1"/>
          <p:nvPr/>
        </p:nvSpPr>
        <p:spPr>
          <a:xfrm>
            <a:off x="1915851" y="4966465"/>
            <a:ext cx="13681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Credit: M. </a:t>
            </a:r>
            <a:r>
              <a:rPr kumimoji="0" lang="en-US" altLang="ko-KR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Koppitz</a:t>
            </a:r>
            <a:endParaRPr kumimoji="0" lang="ko-KR" alt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3503721" y="1700809"/>
            <a:ext cx="5642162" cy="3809770"/>
            <a:chOff x="3503721" y="1700809"/>
            <a:chExt cx="5642162" cy="3809770"/>
          </a:xfrm>
        </p:grpSpPr>
        <p:grpSp>
          <p:nvGrpSpPr>
            <p:cNvPr id="69" name="그룹 68"/>
            <p:cNvGrpSpPr/>
            <p:nvPr/>
          </p:nvGrpSpPr>
          <p:grpSpPr>
            <a:xfrm>
              <a:off x="3503721" y="1700809"/>
              <a:ext cx="5642162" cy="3809770"/>
              <a:chOff x="1547664" y="1556792"/>
              <a:chExt cx="5642161" cy="3809770"/>
            </a:xfrm>
          </p:grpSpPr>
          <p:grpSp>
            <p:nvGrpSpPr>
              <p:cNvPr id="70" name="그룹 69"/>
              <p:cNvGrpSpPr/>
              <p:nvPr/>
            </p:nvGrpSpPr>
            <p:grpSpPr>
              <a:xfrm>
                <a:off x="1547664" y="1556792"/>
                <a:ext cx="5642161" cy="3809770"/>
                <a:chOff x="4475896" y="260648"/>
                <a:chExt cx="4603228" cy="2790663"/>
              </a:xfrm>
            </p:grpSpPr>
            <p:pic>
              <p:nvPicPr>
                <p:cNvPr id="72" name="그림 71"/>
                <p:cNvPicPr>
                  <a:picLocks noChangeAspect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75896" y="260648"/>
                  <a:ext cx="4603228" cy="2587761"/>
                </a:xfrm>
                <a:prstGeom prst="rect">
                  <a:avLst/>
                </a:prstGeom>
              </p:spPr>
            </p:pic>
            <p:sp>
              <p:nvSpPr>
                <p:cNvPr id="73" name="직사각형 72"/>
                <p:cNvSpPr/>
                <p:nvPr/>
              </p:nvSpPr>
              <p:spPr>
                <a:xfrm>
                  <a:off x="7419261" y="2848409"/>
                  <a:ext cx="1462782" cy="20290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맑은 고딕"/>
                      <a:ea typeface="맑은 고딕" panose="020B0503020000020004" pitchFamily="50" charset="-127"/>
                      <a:cs typeface="+mn-cs"/>
                    </a:rPr>
                    <a:t>(Credit: ESA–</a:t>
                  </a:r>
                  <a:r>
                    <a:rPr kumimoji="0" lang="en-US" altLang="ko-KR" sz="12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맑은 고딕"/>
                      <a:ea typeface="맑은 고딕" panose="020B0503020000020004" pitchFamily="50" charset="-127"/>
                      <a:cs typeface="+mn-cs"/>
                    </a:rPr>
                    <a:t>C.Carreau</a:t>
                  </a:r>
                  <a:r>
                    <a:rPr kumimoji="0" lang="en-US" altLang="ko-KR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맑은 고딕"/>
                      <a:ea typeface="맑은 고딕" panose="020B0503020000020004" pitchFamily="50" charset="-127"/>
                      <a:cs typeface="+mn-cs"/>
                    </a:rPr>
                    <a:t>)</a:t>
                  </a:r>
                  <a:endParaRPr kumimoji="0" lang="ko-KR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endParaRP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1" name="직사각형 70"/>
                  <p:cNvSpPr/>
                  <p:nvPr/>
                </p:nvSpPr>
                <p:spPr>
                  <a:xfrm>
                    <a:off x="2887072" y="1556792"/>
                    <a:ext cx="3146373" cy="670505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l" defTabSz="9144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US" altLang="ko-KR" sz="20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altLang="ko-KR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𝑹</m:t>
                              </m:r>
                            </m:e>
                            <m:sub>
                              <m:r>
                                <a:rPr kumimoji="0" lang="ko-KR" alt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𝜶𝜷</m:t>
                              </m:r>
                            </m:sub>
                          </m:sSub>
                          <m:r>
                            <a:rPr kumimoji="0" lang="en-US" altLang="ko-KR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f>
                            <m:fPr>
                              <m:ctrlPr>
                                <a:rPr kumimoji="0" lang="en-US" altLang="ko-KR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fPr>
                            <m:num>
                              <m:r>
                                <a:rPr kumimoji="0" lang="en-US" altLang="ko-KR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𝟏</m:t>
                              </m:r>
                            </m:num>
                            <m:den>
                              <m:r>
                                <a:rPr kumimoji="0" lang="en-US" altLang="ko-KR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𝟐</m:t>
                              </m:r>
                            </m:den>
                          </m:f>
                          <m:sSub>
                            <m:sSubPr>
                              <m:ctrlPr>
                                <a:rPr kumimoji="0" lang="en-US" altLang="ko-KR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altLang="ko-KR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𝒈</m:t>
                              </m:r>
                            </m:e>
                            <m:sub>
                              <m:r>
                                <a:rPr kumimoji="0" lang="ko-KR" alt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𝜶𝜷</m:t>
                              </m:r>
                            </m:sub>
                          </m:sSub>
                          <m:r>
                            <a:rPr kumimoji="0" lang="en-US" altLang="ko-KR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𝑹</m:t>
                          </m:r>
                          <m:r>
                            <a:rPr kumimoji="0" lang="en-US" altLang="ko-KR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=</m:t>
                          </m:r>
                          <m:f>
                            <m:fPr>
                              <m:ctrlPr>
                                <a:rPr kumimoji="0" lang="en-US" altLang="ko-KR" sz="20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fPr>
                            <m:num>
                              <m:r>
                                <a:rPr kumimoji="0" lang="en-US" altLang="ko-KR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𝟖</m:t>
                              </m:r>
                              <m:r>
                                <a:rPr kumimoji="0" lang="ko-KR" alt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𝝅</m:t>
                              </m:r>
                              <m:r>
                                <a:rPr kumimoji="0" lang="en-US" altLang="ko-KR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𝑮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kumimoji="0" lang="en-US" altLang="ko-KR" sz="20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white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kumimoji="0" lang="en-US" altLang="ko-KR" sz="20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white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𝒄</m:t>
                                  </m:r>
                                </m:e>
                                <m:sup>
                                  <m:r>
                                    <a:rPr kumimoji="0" lang="en-US" altLang="ko-KR" sz="20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white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𝟒</m:t>
                                  </m:r>
                                </m:sup>
                              </m:sSup>
                            </m:den>
                          </m:f>
                          <m:sSub>
                            <m:sSubPr>
                              <m:ctrlPr>
                                <a:rPr kumimoji="0" lang="en-US" altLang="ko-KR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altLang="ko-KR" sz="20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 </m:t>
                              </m:r>
                              <m:r>
                                <a:rPr kumimoji="0" lang="en-US" altLang="ko-KR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𝑻</m:t>
                              </m:r>
                            </m:e>
                            <m:sub>
                              <m:r>
                                <a:rPr kumimoji="0" lang="ko-KR" alt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𝜶𝜷</m:t>
                              </m:r>
                            </m:sub>
                          </m:sSub>
                        </m:oMath>
                      </m:oMathPara>
                    </a14:m>
                    <a:endParaRPr kumimoji="0" lang="ko-KR" altLang="en-US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맑은 고딕"/>
                      <a:ea typeface="맑은 고딕" panose="020B0503020000020004" pitchFamily="50" charset="-127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71" name="직사각형 70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887072" y="1556792"/>
                    <a:ext cx="3146373" cy="670505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29" name="모서리가 둥근 직사각형 28"/>
            <p:cNvSpPr/>
            <p:nvPr/>
          </p:nvSpPr>
          <p:spPr bwMode="auto">
            <a:xfrm>
              <a:off x="4754966" y="1726436"/>
              <a:ext cx="3376980" cy="668503"/>
            </a:xfrm>
            <a:prstGeom prst="round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3857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264"/>
    </mc:Choice>
    <mc:Fallback xmlns="">
      <p:transition spd="slow" advTm="472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920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3" fill="hold" display="0">
                  <p:stCondLst>
                    <p:cond delay="indefinite"/>
                  </p:stCondLst>
                </p:cTn>
                <p:tgtEl>
                  <p:spTgt spid="47"/>
                </p:tgtEl>
              </p:cMediaNode>
            </p:video>
          </p:childTnLst>
        </p:cTn>
      </p:par>
    </p:tnLst>
  </p:timing>
  <p:extLst>
    <p:ext uri="{E180D4A7-C9FB-4DFB-919C-405C955672EB}">
      <p14:showEvtLst xmlns:p14="http://schemas.microsoft.com/office/powerpoint/2010/main">
        <p14:playEvt time="61" objId="47"/>
        <p14:stopEvt time="46128" objId="47"/>
      </p14:showEvt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387254" y="1776422"/>
            <a:ext cx="6787342" cy="4856300"/>
            <a:chOff x="4475896" y="260648"/>
            <a:chExt cx="4639756" cy="2587761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5896" y="260648"/>
              <a:ext cx="4603228" cy="2587761"/>
            </a:xfrm>
            <a:prstGeom prst="rect">
              <a:avLst/>
            </a:prstGeom>
          </p:spPr>
        </p:pic>
        <p:sp>
          <p:nvSpPr>
            <p:cNvPr id="6" name="직사각형 5"/>
            <p:cNvSpPr/>
            <p:nvPr/>
          </p:nvSpPr>
          <p:spPr>
            <a:xfrm>
              <a:off x="7896625" y="2695160"/>
              <a:ext cx="1219027" cy="1476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(Credit: ESA–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C.Carreau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)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87254" y="675397"/>
            <a:ext cx="11188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 물체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/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물질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중력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)</a:t>
            </a:r>
            <a:r>
              <a:rPr lang="ko-KR" altLang="en-US" sz="3600" b="1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과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 상호작용하는 시공간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7092619" y="1911527"/>
                <a:ext cx="4997719" cy="4247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marR="0" lvl="0" indent="-285750" algn="just" defTabSz="9144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-"/>
                  <a:tabLst/>
                  <a:defRPr/>
                </a:pPr>
                <a:r>
                  <a:rPr kumimoji="0" lang="ko-KR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</a:rPr>
                  <a:t>그렇다면 이 휘어진 공간에 놓여 있는 물체의 움직임은</a:t>
                </a:r>
                <a:r>
                  <a:rPr kumimoji="0" lang="en-US" altLang="ko-K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</a:rPr>
                  <a:t>?</a:t>
                </a:r>
              </a:p>
              <a:p>
                <a:pPr algn="just">
                  <a:lnSpc>
                    <a:spcPct val="150000"/>
                  </a:lnSpc>
                  <a:defRPr/>
                </a:pP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   </a:t>
                </a:r>
                <a:r>
                  <a:rPr lang="ko-KR" altLang="en-US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이 휘어진 공간에서의 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“</a:t>
                </a:r>
                <a:r>
                  <a:rPr lang="ko-KR" altLang="en-US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자연스러운 </a:t>
                </a:r>
                <a:endParaRPr lang="en-US" altLang="ko-KR" sz="20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  <a:sym typeface="Wingdings" panose="05000000000000000000" pitchFamily="2" charset="2"/>
                </a:endParaRPr>
              </a:p>
              <a:p>
                <a:pPr algn="just">
                  <a:lnSpc>
                    <a:spcPct val="150000"/>
                  </a:lnSpc>
                  <a:defRPr/>
                </a:pP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      </a:t>
                </a:r>
                <a:r>
                  <a:rPr lang="ko-KR" altLang="en-US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운동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”(</a:t>
                </a:r>
                <a:r>
                  <a:rPr lang="ko-KR" altLang="en-US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관성 운동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, </a:t>
                </a:r>
                <a:r>
                  <a:rPr lang="ko-KR" altLang="en-US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자유 낙하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)</a:t>
                </a:r>
              </a:p>
              <a:p>
                <a:pPr marR="0" lvl="0" algn="just" defTabSz="9144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altLang="ko-K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</a:rPr>
                  <a:t>  </a:t>
                </a:r>
                <a:r>
                  <a:rPr kumimoji="0" lang="en-US" altLang="ko-K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 </a:t>
                </a:r>
                <a:r>
                  <a:rPr kumimoji="0" lang="ko-KR" alt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측지선</a:t>
                </a:r>
                <a:r>
                  <a:rPr kumimoji="0" lang="en-US" altLang="ko-K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(Geodesic) </a:t>
                </a:r>
                <a:r>
                  <a:rPr kumimoji="0" lang="ko-KR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운동</a:t>
                </a:r>
                <a:r>
                  <a:rPr kumimoji="0" lang="en-US" altLang="ko-K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:  </a:t>
                </a:r>
                <a14:m>
                  <m:oMath xmlns:m="http://schemas.openxmlformats.org/officeDocument/2006/math">
                    <m:r>
                      <a:rPr kumimoji="0" lang="en-US" altLang="ko-KR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𝒖</m:t>
                    </m:r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∙</m:t>
                    </m:r>
                    <m:r>
                      <a:rPr kumimoji="0" lang="en-US" altLang="ko-KR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𝜵</m:t>
                    </m:r>
                    <m:r>
                      <a:rPr kumimoji="0" lang="en-US" altLang="ko-KR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𝒖</m:t>
                    </m:r>
                    <m:r>
                      <a:rPr kumimoji="0" lang="en-US" altLang="ko-KR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=</m:t>
                    </m:r>
                    <m:r>
                      <a:rPr kumimoji="0" lang="en-US" altLang="ko-KR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𝟎</m:t>
                    </m:r>
                  </m:oMath>
                </a14:m>
                <a:r>
                  <a:rPr kumimoji="0" lang="en-US" altLang="ko-K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</a:rPr>
                  <a:t> </a:t>
                </a:r>
              </a:p>
              <a:p>
                <a:pPr marL="0" marR="0" lvl="0" indent="0" algn="just" defTabSz="9144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맑은 고딕"/>
                    <a:ea typeface="Cambria Math" panose="02040503050406030204" pitchFamily="18" charset="0"/>
                    <a:sym typeface="Wingdings" panose="05000000000000000000" pitchFamily="2" charset="2"/>
                  </a:rPr>
                  <a:t>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ko-KR" sz="20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Ex</m:t>
                    </m:r>
                    <m:r>
                      <a:rPr kumimoji="0" lang="en-US" altLang="ko-KR" sz="20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) </m:t>
                    </m:r>
                    <m:acc>
                      <m:accPr>
                        <m:chr m:val="̈"/>
                        <m:ctrlP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accPr>
                      <m:e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  <m:t>𝑟</m:t>
                        </m:r>
                      </m:e>
                    </m:acc>
                    <m:d>
                      <m:dPr>
                        <m:ctrlP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dPr>
                      <m:e>
                        <m: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  <m:t>𝜏</m:t>
                        </m:r>
                      </m:e>
                    </m:d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~</m:t>
                    </m:r>
                    <m:sSub>
                      <m:sSubPr>
                        <m:ctrlP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r>
                          <a:rPr kumimoji="0" lang="ko-KR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  <m:t>𝜕</m:t>
                        </m:r>
                      </m:e>
                      <m:sub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  <m:t>𝑟</m:t>
                        </m:r>
                      </m:sub>
                    </m:sSub>
                    <m:sSub>
                      <m:sSubPr>
                        <m:ctrlP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  <m:t>𝑔</m:t>
                        </m:r>
                      </m:e>
                      <m:sub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  <m:t>𝑡𝑡</m:t>
                        </m:r>
                      </m:sub>
                    </m:sSub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(</m:t>
                    </m:r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𝑟</m:t>
                    </m:r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)≠0</m:t>
                    </m:r>
                  </m:oMath>
                </a14:m>
                <a:r>
                  <a:rPr kumimoji="0" lang="en-US" altLang="ko-K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</a:rPr>
                  <a:t>:</a:t>
                </a:r>
                <a:r>
                  <a:rPr kumimoji="0" lang="en-US" altLang="ko-KR" sz="20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</a:rPr>
                  <a:t> </a:t>
                </a:r>
              </a:p>
              <a:p>
                <a:pPr marL="0" marR="0" lvl="0" indent="0" algn="just" defTabSz="9144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2000" b="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</a:endParaRPr>
              </a:p>
              <a:p>
                <a:pPr marL="342900" marR="0" lvl="0" indent="-342900" algn="just" defTabSz="9144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-"/>
                  <a:tabLst/>
                  <a:defRPr/>
                </a:pPr>
                <a:r>
                  <a:rPr lang="ko-KR" altLang="en-US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정지해 있던 물체는 곡률이 큰 쪽으로 운동 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 “</a:t>
                </a:r>
                <a:r>
                  <a:rPr lang="ko-KR" altLang="en-US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중력 혹은 인력 작용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”</a:t>
                </a:r>
                <a:endParaRPr kumimoji="0" lang="en-US" altLang="ko-K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2619" y="1911527"/>
                <a:ext cx="4997719" cy="4247317"/>
              </a:xfrm>
              <a:prstGeom prst="rect">
                <a:avLst/>
              </a:prstGeom>
              <a:blipFill>
                <a:blip r:embed="rId4"/>
                <a:stretch>
                  <a:fillRect l="-1585" r="-1341" b="-43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타원 21"/>
          <p:cNvSpPr/>
          <p:nvPr/>
        </p:nvSpPr>
        <p:spPr>
          <a:xfrm>
            <a:off x="2976106" y="2127944"/>
            <a:ext cx="101600" cy="762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3949700" y="3022758"/>
            <a:ext cx="101600" cy="762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직사각형 1"/>
              <p:cNvSpPr/>
              <p:nvPr/>
            </p:nvSpPr>
            <p:spPr>
              <a:xfrm>
                <a:off x="676086" y="5731035"/>
                <a:ext cx="2551724" cy="4278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sz="2000" b="1" dirty="0">
                    <a:solidFill>
                      <a:prstClr val="white"/>
                    </a:solidFill>
                  </a:rPr>
                  <a:t>휘어진 시공간</a:t>
                </a:r>
                <a:r>
                  <a:rPr lang="en-US" altLang="ko-KR" sz="2000" b="1" dirty="0">
                    <a:solidFill>
                      <a:prstClr val="white"/>
                    </a:solidFill>
                  </a:rPr>
                  <a:t>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b="1" i="1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b="1" i="1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  <m:t>𝒈</m:t>
                        </m:r>
                      </m:e>
                      <m:sub>
                        <m:r>
                          <a:rPr lang="ko-KR" altLang="en-US" sz="2000" b="1" i="1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  <m:t>𝜶𝜷</m:t>
                        </m:r>
                      </m:sub>
                    </m:sSub>
                    <m:r>
                      <a:rPr lang="en-US" altLang="ko-KR" sz="2000" b="1" i="1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2" name="직사각형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086" y="5731035"/>
                <a:ext cx="2551724" cy="427809"/>
              </a:xfrm>
              <a:prstGeom prst="rect">
                <a:avLst/>
              </a:prstGeom>
              <a:blipFill>
                <a:blip r:embed="rId5"/>
                <a:stretch>
                  <a:fillRect l="-2632" t="-8571" b="-1714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타원 6"/>
          <p:cNvSpPr/>
          <p:nvPr/>
        </p:nvSpPr>
        <p:spPr>
          <a:xfrm>
            <a:off x="4025900" y="3778550"/>
            <a:ext cx="685800" cy="48167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/>
        </p:nvSpPr>
        <p:spPr>
          <a:xfrm>
            <a:off x="2299947" y="3510874"/>
            <a:ext cx="429211" cy="52431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/>
        </p:nvSpPr>
        <p:spPr>
          <a:xfrm>
            <a:off x="4682261" y="5250259"/>
            <a:ext cx="293456" cy="24726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757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0158"/>
    </mc:Choice>
    <mc:Fallback xmlns="">
      <p:transition spd="slow" advTm="4601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0.01993 0.0909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" y="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387254" y="1776422"/>
            <a:ext cx="6787342" cy="4856300"/>
            <a:chOff x="4475896" y="260648"/>
            <a:chExt cx="4639756" cy="2587761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5896" y="260648"/>
              <a:ext cx="4603228" cy="2587761"/>
            </a:xfrm>
            <a:prstGeom prst="rect">
              <a:avLst/>
            </a:prstGeom>
          </p:spPr>
        </p:pic>
        <p:sp>
          <p:nvSpPr>
            <p:cNvPr id="6" name="직사각형 5"/>
            <p:cNvSpPr/>
            <p:nvPr/>
          </p:nvSpPr>
          <p:spPr>
            <a:xfrm>
              <a:off x="7896625" y="2695160"/>
              <a:ext cx="1219027" cy="1476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(Credit: ESA–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C.Carreau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)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159606" y="1776422"/>
            <a:ext cx="455753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just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여기에 두 질량 사이의 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“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중력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＂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은 여전히 추가적으로 작용하고 있을 것인가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?</a:t>
            </a:r>
          </a:p>
          <a:p>
            <a:pPr marL="285750" marR="0" lvl="0" indent="-285750" algn="just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아니면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… 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그런 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“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중력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＂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은 더 이상 없고 휘어진 공간에 의한 움직임만이 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…????</a:t>
            </a:r>
          </a:p>
          <a:p>
            <a:pPr marR="0" lvl="0" algn="just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000" dirty="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  <a:p>
            <a:pPr marL="342900" marR="0" lvl="0" indent="-342900" algn="just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J. Wheeler: “Matter tells how to curve, and </a:t>
            </a:r>
            <a:r>
              <a:rPr kumimoji="0" lang="en-US" altLang="ko-KR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Spacetime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 tells how to move.”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4648200" y="3510874"/>
            <a:ext cx="349250" cy="369332"/>
            <a:chOff x="10490200" y="385326"/>
            <a:chExt cx="349250" cy="369332"/>
          </a:xfrm>
        </p:grpSpPr>
        <p:sp>
          <p:nvSpPr>
            <p:cNvPr id="12" name="직사각형 11"/>
            <p:cNvSpPr/>
            <p:nvPr/>
          </p:nvSpPr>
          <p:spPr>
            <a:xfrm>
              <a:off x="10490200" y="431800"/>
              <a:ext cx="349250" cy="32285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/>
                <p:cNvSpPr txBox="1"/>
                <p:nvPr/>
              </p:nvSpPr>
              <p:spPr>
                <a:xfrm>
                  <a:off x="10496550" y="385326"/>
                  <a:ext cx="3429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altLang="ko-KR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𝑀</m:t>
                        </m:r>
                      </m:oMath>
                    </m:oMathPara>
                  </a14:m>
                  <a:endParaRPr kumimoji="0" lang="ko-KR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3" name="TextBox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496550" y="385326"/>
                  <a:ext cx="342900" cy="369332"/>
                </a:xfrm>
                <a:prstGeom prst="rect">
                  <a:avLst/>
                </a:prstGeom>
                <a:blipFill>
                  <a:blip r:embed="rId7" cstate="print"/>
                  <a:stretch>
                    <a:fillRect r="-7143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5" name="그룹 14"/>
          <p:cNvGrpSpPr/>
          <p:nvPr/>
        </p:nvGrpSpPr>
        <p:grpSpPr>
          <a:xfrm>
            <a:off x="5146675" y="5001948"/>
            <a:ext cx="349250" cy="369332"/>
            <a:chOff x="10490200" y="385326"/>
            <a:chExt cx="349250" cy="369332"/>
          </a:xfrm>
        </p:grpSpPr>
        <p:sp>
          <p:nvSpPr>
            <p:cNvPr id="16" name="직사각형 15"/>
            <p:cNvSpPr/>
            <p:nvPr/>
          </p:nvSpPr>
          <p:spPr>
            <a:xfrm>
              <a:off x="10490200" y="431800"/>
              <a:ext cx="349250" cy="32285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/>
                <p:cNvSpPr txBox="1"/>
                <p:nvPr/>
              </p:nvSpPr>
              <p:spPr>
                <a:xfrm>
                  <a:off x="10496550" y="385326"/>
                  <a:ext cx="3429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altLang="ko-KR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𝑚</m:t>
                        </m:r>
                      </m:oMath>
                    </m:oMathPara>
                  </a14:m>
                  <a:endParaRPr kumimoji="0" lang="ko-KR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7" name="TextBox 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496550" y="385326"/>
                  <a:ext cx="342900" cy="369332"/>
                </a:xfrm>
                <a:prstGeom prst="rect">
                  <a:avLst/>
                </a:prstGeom>
                <a:blipFill>
                  <a:blip r:embed="rId8" cstate="print"/>
                  <a:stretch>
                    <a:fillRect r="-1786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19" name="직선 화살표 연결선 18"/>
          <p:cNvCxnSpPr/>
          <p:nvPr/>
        </p:nvCxnSpPr>
        <p:spPr>
          <a:xfrm>
            <a:off x="4381500" y="4035186"/>
            <a:ext cx="159827" cy="463352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화살표 연결선 20"/>
          <p:cNvCxnSpPr/>
          <p:nvPr/>
        </p:nvCxnSpPr>
        <p:spPr>
          <a:xfrm>
            <a:off x="4674956" y="4898681"/>
            <a:ext cx="159827" cy="463352"/>
          </a:xfrm>
          <a:prstGeom prst="straightConnector1">
            <a:avLst/>
          </a:prstGeom>
          <a:ln w="28575">
            <a:solidFill>
              <a:schemeClr val="bg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461413" y="4464575"/>
            <a:ext cx="453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?</a:t>
            </a:r>
            <a:endParaRPr kumimoji="0" lang="ko-KR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직사각형 17"/>
              <p:cNvSpPr/>
              <p:nvPr/>
            </p:nvSpPr>
            <p:spPr>
              <a:xfrm>
                <a:off x="463022" y="6043120"/>
                <a:ext cx="2226315" cy="4278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물질의 분포</a:t>
                </a:r>
                <a:r>
                  <a:rPr kumimoji="0" lang="en-US" altLang="ko-KR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ko-KR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altLang="ko-KR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𝑻</m:t>
                        </m:r>
                      </m:e>
                      <m:sub>
                        <m:r>
                          <a:rPr kumimoji="0" lang="ko-KR" alt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𝜶𝜷</m:t>
                        </m:r>
                      </m:sub>
                    </m:sSub>
                  </m:oMath>
                </a14:m>
                <a:endParaRPr kumimoji="0" lang="ko-KR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mc:Choice>
        <mc:Fallback xmlns="">
          <p:sp>
            <p:nvSpPr>
              <p:cNvPr id="18" name="직사각형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022" y="6043120"/>
                <a:ext cx="2226315" cy="427809"/>
              </a:xfrm>
              <a:prstGeom prst="rect">
                <a:avLst/>
              </a:prstGeom>
              <a:blipFill>
                <a:blip r:embed="rId9"/>
                <a:stretch>
                  <a:fillRect l="-3014" t="-8451" b="-1549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직사각형 1"/>
              <p:cNvSpPr/>
              <p:nvPr/>
            </p:nvSpPr>
            <p:spPr>
              <a:xfrm>
                <a:off x="463022" y="5506399"/>
                <a:ext cx="1692515" cy="4278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시공간</a:t>
                </a:r>
                <a:r>
                  <a:rPr kumimoji="0" lang="en-US" altLang="ko-KR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ko-KR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altLang="ko-KR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𝒈</m:t>
                        </m:r>
                      </m:e>
                      <m:sub>
                        <m:r>
                          <a:rPr kumimoji="0" lang="ko-KR" alt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𝜶𝜷</m:t>
                        </m:r>
                      </m:sub>
                    </m:sSub>
                    <m:r>
                      <a:rPr kumimoji="0" lang="en-US" altLang="ko-KR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</m:oMath>
                </a14:m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mc:Choice>
        <mc:Fallback xmlns="">
          <p:sp>
            <p:nvSpPr>
              <p:cNvPr id="2" name="직사각형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022" y="5506399"/>
                <a:ext cx="1692515" cy="427809"/>
              </a:xfrm>
              <a:prstGeom prst="rect">
                <a:avLst/>
              </a:prstGeom>
              <a:blipFill>
                <a:blip r:embed="rId10"/>
                <a:stretch>
                  <a:fillRect l="-3957" t="-8571" b="-1714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96165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0158"/>
    </mc:Choice>
    <mc:Fallback xmlns="">
      <p:transition spd="slow" advTm="4601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24275"/>
          </a:xfrm>
        </p:spPr>
        <p:txBody>
          <a:bodyPr>
            <a:normAutofit/>
          </a:bodyPr>
          <a:lstStyle/>
          <a:p>
            <a:pPr marL="514350" indent="-514350">
              <a:lnSpc>
                <a:spcPct val="250000"/>
              </a:lnSpc>
              <a:buAutoNum type="arabicPeriod"/>
            </a:pPr>
            <a:r>
              <a:rPr lang="en-US" altLang="ko-KR" sz="3200" b="1" dirty="0"/>
              <a:t>Spacetime and General Relativity (continued)</a:t>
            </a:r>
            <a:endParaRPr lang="en-US" altLang="ko-KR" sz="3200" dirty="0"/>
          </a:p>
          <a:p>
            <a:pPr lvl="1">
              <a:lnSpc>
                <a:spcPct val="100000"/>
              </a:lnSpc>
              <a:buFontTx/>
              <a:buChar char="-"/>
            </a:pPr>
            <a:r>
              <a:rPr lang="ko-KR" altLang="en-US" sz="2800" dirty="0" err="1"/>
              <a:t>뉴튼</a:t>
            </a:r>
            <a:r>
              <a:rPr lang="ko-KR" altLang="en-US" sz="2800" dirty="0"/>
              <a:t> 중력 이론 수정하기</a:t>
            </a:r>
            <a:endParaRPr lang="en-US" altLang="ko-KR" sz="2800" dirty="0"/>
          </a:p>
          <a:p>
            <a:pPr lvl="1">
              <a:lnSpc>
                <a:spcPct val="100000"/>
              </a:lnSpc>
              <a:buFontTx/>
              <a:buChar char="-"/>
            </a:pPr>
            <a:r>
              <a:rPr lang="ko-KR" altLang="en-US" sz="3200" dirty="0"/>
              <a:t>등가 원리</a:t>
            </a:r>
            <a:endParaRPr lang="en-US" altLang="ko-KR" sz="3200" dirty="0"/>
          </a:p>
          <a:p>
            <a:pPr lvl="1">
              <a:lnSpc>
                <a:spcPct val="100000"/>
              </a:lnSpc>
              <a:buFontTx/>
              <a:buChar char="-"/>
            </a:pPr>
            <a:r>
              <a:rPr lang="ko-KR" altLang="en-US" sz="3200" dirty="0"/>
              <a:t>중력 방정식</a:t>
            </a:r>
            <a:endParaRPr lang="en-US" altLang="ko-KR" sz="32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015B-9DB2-457B-A9EB-597EA931DA56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0680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825"/>
    </mc:Choice>
    <mc:Fallback xmlns="">
      <p:transition spd="slow" advTm="25825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표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01731"/>
              </p:ext>
            </p:extLst>
          </p:nvPr>
        </p:nvGraphicFramePr>
        <p:xfrm>
          <a:off x="901700" y="332657"/>
          <a:ext cx="10642600" cy="6423743"/>
        </p:xfrm>
        <a:graphic>
          <a:graphicData uri="http://schemas.openxmlformats.org/drawingml/2006/table">
            <a:tbl>
              <a:tblPr/>
              <a:tblGrid>
                <a:gridCol w="49372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53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6501">
                <a:tc gridSpan="2">
                  <a:txBody>
                    <a:bodyPr/>
                    <a:lstStyle/>
                    <a:p>
                      <a:pPr indent="2311400" algn="l" latinLnBrk="1">
                        <a:spcAft>
                          <a:spcPts val="0"/>
                        </a:spcAft>
                      </a:pPr>
                      <a:r>
                        <a:rPr lang="en-US" altLang="ko-KR" sz="2400" b="1" kern="100" dirty="0">
                          <a:latin typeface="바탕"/>
                          <a:cs typeface="Times New Roman"/>
                        </a:rPr>
                        <a:t>                  </a:t>
                      </a:r>
                      <a:r>
                        <a:rPr lang="ko-KR" altLang="en-US" sz="2400" b="1" kern="100" dirty="0">
                          <a:latin typeface="바탕"/>
                          <a:cs typeface="Times New Roman"/>
                        </a:rPr>
                        <a:t>시공간</a:t>
                      </a:r>
                      <a:endParaRPr lang="ko-KR" sz="2400" b="1" kern="100" dirty="0">
                        <a:latin typeface="바탕"/>
                        <a:cs typeface="Times New Roman"/>
                      </a:endParaRPr>
                    </a:p>
                  </a:txBody>
                  <a:tcPr marL="56342" marR="56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3675">
                <a:tc>
                  <a:txBody>
                    <a:bodyPr/>
                    <a:lstStyle/>
                    <a:p>
                      <a:pPr indent="914400" algn="ctr" latinLnBrk="1">
                        <a:spcAft>
                          <a:spcPts val="0"/>
                        </a:spcAft>
                      </a:pPr>
                      <a:r>
                        <a:rPr lang="en-US" altLang="ko-KR" sz="1800" kern="100" dirty="0">
                          <a:latin typeface="바탕"/>
                          <a:cs typeface="Times New Roman"/>
                        </a:rPr>
                        <a:t>    </a:t>
                      </a:r>
                      <a:r>
                        <a:rPr lang="ko-KR" altLang="en-US" sz="1800" kern="100" dirty="0" err="1">
                          <a:latin typeface="바탕"/>
                          <a:cs typeface="Times New Roman"/>
                        </a:rPr>
                        <a:t>뉴튼</a:t>
                      </a:r>
                      <a:r>
                        <a:rPr lang="en-US" altLang="ko-KR" sz="1800" kern="100" dirty="0">
                          <a:latin typeface="바탕"/>
                          <a:cs typeface="Times New Roman"/>
                        </a:rPr>
                        <a:t>(1687)</a:t>
                      </a:r>
                      <a:endParaRPr lang="ko-KR" sz="1800" kern="100" dirty="0">
                        <a:latin typeface="바탕"/>
                        <a:cs typeface="Times New Roman"/>
                      </a:endParaRPr>
                    </a:p>
                  </a:txBody>
                  <a:tcPr marL="56342" marR="56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 latinLnBrk="1">
                        <a:spcAft>
                          <a:spcPts val="0"/>
                        </a:spcAft>
                      </a:pPr>
                      <a:r>
                        <a:rPr lang="ko-KR" altLang="en-US" sz="1800" kern="100" dirty="0">
                          <a:latin typeface="바탕"/>
                          <a:cs typeface="Times New Roman"/>
                        </a:rPr>
                        <a:t>아인슈타인</a:t>
                      </a:r>
                      <a:r>
                        <a:rPr lang="en-US" sz="1800" kern="100" dirty="0">
                          <a:latin typeface="바탕"/>
                          <a:cs typeface="Times New Roman"/>
                        </a:rPr>
                        <a:t>(</a:t>
                      </a:r>
                      <a:r>
                        <a:rPr lang="ko-KR" altLang="en-US" sz="1800" kern="100" dirty="0" err="1">
                          <a:latin typeface="바탕"/>
                          <a:cs typeface="Times New Roman"/>
                        </a:rPr>
                        <a:t>특수상대론</a:t>
                      </a:r>
                      <a:r>
                        <a:rPr lang="en-US" altLang="ko-KR" sz="1800" kern="100" dirty="0">
                          <a:latin typeface="바탕"/>
                          <a:cs typeface="Times New Roman"/>
                        </a:rPr>
                        <a:t>1905</a:t>
                      </a:r>
                      <a:r>
                        <a:rPr lang="en-US" sz="1800" kern="100" dirty="0">
                          <a:latin typeface="바탕"/>
                          <a:cs typeface="Times New Roman"/>
                        </a:rPr>
                        <a:t>)</a:t>
                      </a:r>
                      <a:endParaRPr lang="ko-KR" sz="1800" kern="100" dirty="0">
                        <a:latin typeface="바탕"/>
                        <a:cs typeface="Times New Roman"/>
                      </a:endParaRPr>
                    </a:p>
                  </a:txBody>
                  <a:tcPr marL="56342" marR="56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78268">
                <a:tc gridSpan="2">
                  <a:txBody>
                    <a:bodyPr/>
                    <a:lstStyle/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Wingdings"/>
                        <a:buChar char=""/>
                        <a:tabLst>
                          <a:tab pos="508000" algn="l"/>
                        </a:tabLst>
                      </a:pPr>
                      <a:r>
                        <a:rPr lang="ko-KR" altLang="en-US" sz="1800" kern="100" dirty="0">
                          <a:latin typeface="바탕"/>
                          <a:cs typeface="Times New Roman"/>
                        </a:rPr>
                        <a:t>사건으로 이루어진 </a:t>
                      </a:r>
                      <a:r>
                        <a:rPr lang="en-US" altLang="ko-KR" sz="1800" kern="100" dirty="0">
                          <a:latin typeface="바탕"/>
                          <a:cs typeface="Times New Roman"/>
                        </a:rPr>
                        <a:t>4</a:t>
                      </a:r>
                      <a:r>
                        <a:rPr lang="ko-KR" altLang="en-US" sz="1800" kern="100" dirty="0">
                          <a:latin typeface="바탕"/>
                          <a:cs typeface="Times New Roman"/>
                        </a:rPr>
                        <a:t>차원 연속체</a:t>
                      </a:r>
                      <a:endParaRPr lang="ko-KR" sz="1800" kern="100" dirty="0">
                        <a:latin typeface="바탕"/>
                        <a:cs typeface="Times New Roman"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Wingdings"/>
                        <a:buChar char=""/>
                        <a:tabLst>
                          <a:tab pos="508000" algn="l"/>
                        </a:tabLst>
                      </a:pPr>
                      <a:r>
                        <a:rPr lang="ko-KR" altLang="en-US" sz="1800" kern="100" dirty="0">
                          <a:latin typeface="바탕"/>
                          <a:cs typeface="Times New Roman"/>
                        </a:rPr>
                        <a:t>균일하고 경계가 없으며 무한 </a:t>
                      </a:r>
                      <a:r>
                        <a:rPr lang="en-US" altLang="ko-KR" sz="1800" kern="100" dirty="0">
                          <a:latin typeface="바탕"/>
                          <a:cs typeface="Times New Roman"/>
                        </a:rPr>
                        <a:t>…</a:t>
                      </a: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Wingdings"/>
                        <a:buChar char=""/>
                        <a:tabLst>
                          <a:tab pos="508000" algn="l"/>
                        </a:tabLst>
                      </a:pPr>
                      <a:r>
                        <a:rPr lang="ko-KR" altLang="en-US" sz="1800" b="1" kern="100" dirty="0">
                          <a:solidFill>
                            <a:srgbClr val="FF0000"/>
                          </a:solidFill>
                          <a:latin typeface="바탕"/>
                          <a:cs typeface="Times New Roman"/>
                        </a:rPr>
                        <a:t>물체의 존재와 무관하며 영향을 받지 않는다</a:t>
                      </a:r>
                      <a:endParaRPr lang="ko-KR" sz="1800" b="1" kern="100" dirty="0">
                        <a:solidFill>
                          <a:srgbClr val="FF0000"/>
                        </a:solidFill>
                        <a:latin typeface="바탕"/>
                        <a:cs typeface="Times New Roman"/>
                      </a:endParaRPr>
                    </a:p>
                  </a:txBody>
                  <a:tcPr marL="56342" marR="56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5299">
                <a:tc>
                  <a:txBody>
                    <a:bodyPr/>
                    <a:lstStyle/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508000" algn="l"/>
                        </a:tabLst>
                      </a:pPr>
                      <a:r>
                        <a:rPr lang="ko-KR" altLang="en-US" sz="1800" kern="100" dirty="0">
                          <a:latin typeface="바탕"/>
                          <a:cs typeface="Times New Roman"/>
                        </a:rPr>
                        <a:t>시간과 공간은 분리되어 있음</a:t>
                      </a:r>
                      <a:endParaRPr lang="ko-KR" sz="1800" kern="100" dirty="0">
                        <a:latin typeface="바탕"/>
                        <a:cs typeface="Times New Roman"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508000" algn="l"/>
                        </a:tabLst>
                      </a:pPr>
                      <a:r>
                        <a:rPr lang="ko-KR" altLang="en-US" sz="1800" kern="100" dirty="0">
                          <a:latin typeface="바탕"/>
                          <a:cs typeface="Times New Roman"/>
                        </a:rPr>
                        <a:t>인과율</a:t>
                      </a:r>
                      <a:r>
                        <a:rPr lang="en-US" altLang="ko-KR" sz="1800" kern="100" dirty="0">
                          <a:latin typeface="바탕"/>
                          <a:cs typeface="Times New Roman"/>
                        </a:rPr>
                        <a:t>:</a:t>
                      </a:r>
                      <a:endParaRPr lang="en-US" sz="1800" kern="100" dirty="0">
                        <a:latin typeface="바탕"/>
                        <a:cs typeface="Times New Roman"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508000" algn="l"/>
                        </a:tabLst>
                      </a:pPr>
                      <a:endParaRPr lang="en-US" altLang="ko-KR" sz="1800" kern="100" dirty="0">
                        <a:latin typeface="바탕"/>
                        <a:cs typeface="Times New Roman"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508000" algn="l"/>
                        </a:tabLst>
                      </a:pPr>
                      <a:endParaRPr lang="en-US" altLang="ko-KR" sz="1800" kern="100" dirty="0">
                        <a:latin typeface="바탕"/>
                        <a:cs typeface="Times New Roman"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508000" algn="l"/>
                        </a:tabLst>
                      </a:pPr>
                      <a:endParaRPr lang="en-US" altLang="ko-KR" sz="1800" kern="100" dirty="0">
                        <a:latin typeface="바탕"/>
                        <a:cs typeface="Times New Roman"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508000" algn="l"/>
                        </a:tabLst>
                      </a:pPr>
                      <a:endParaRPr lang="en-US" altLang="ko-KR" sz="1800" kern="100" dirty="0">
                        <a:latin typeface="바탕"/>
                        <a:cs typeface="Times New Roman"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508000" algn="l"/>
                        </a:tabLst>
                      </a:pPr>
                      <a:endParaRPr lang="en-US" altLang="ko-KR" sz="1800" kern="100" dirty="0">
                        <a:latin typeface="바탕"/>
                        <a:cs typeface="Times New Roman"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508000" algn="l"/>
                        </a:tabLst>
                      </a:pPr>
                      <a:endParaRPr lang="en-US" altLang="ko-KR" sz="1800" kern="100" dirty="0">
                        <a:latin typeface="바탕"/>
                        <a:cs typeface="Times New Roman"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508000" algn="l"/>
                        </a:tabLst>
                      </a:pPr>
                      <a:endParaRPr lang="en-US" altLang="ko-KR" sz="1800" kern="100" dirty="0">
                        <a:latin typeface="바탕"/>
                        <a:cs typeface="Times New Roman"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508000" algn="l"/>
                        </a:tabLst>
                      </a:pPr>
                      <a:endParaRPr lang="ko-KR" sz="1800" kern="100" dirty="0">
                        <a:latin typeface="바탕"/>
                        <a:cs typeface="Times New Roman"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508000" algn="l"/>
                        </a:tabLst>
                      </a:pPr>
                      <a:r>
                        <a:rPr lang="ko-KR" altLang="en-US" sz="1800" kern="100" dirty="0" err="1">
                          <a:latin typeface="바탕"/>
                          <a:cs typeface="Times New Roman"/>
                        </a:rPr>
                        <a:t>메트릭</a:t>
                      </a:r>
                      <a:r>
                        <a:rPr lang="ko-KR" altLang="en-US" sz="1800" kern="100" dirty="0">
                          <a:latin typeface="바탕"/>
                          <a:cs typeface="Times New Roman"/>
                        </a:rPr>
                        <a:t> 구조</a:t>
                      </a:r>
                      <a:r>
                        <a:rPr lang="en-US" sz="1800" kern="100" dirty="0">
                          <a:latin typeface="바탕"/>
                          <a:cs typeface="Times New Roman"/>
                        </a:rPr>
                        <a:t>:</a:t>
                      </a: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508000" algn="l"/>
                        </a:tabLst>
                      </a:pPr>
                      <a:endParaRPr lang="ko-KR" sz="1800" kern="100" dirty="0">
                        <a:latin typeface="바탕"/>
                        <a:cs typeface="Times New Roman"/>
                      </a:endParaRPr>
                    </a:p>
                    <a:p>
                      <a:pPr indent="304800" algn="just" latinLnBrk="1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바탕"/>
                          <a:cs typeface="Times New Roman"/>
                        </a:rPr>
                        <a:t>(∆l)² = (∆x)² +(∆y)² +(∆z)²,   (∆t)²</a:t>
                      </a:r>
                      <a:endParaRPr lang="en-US" altLang="ko-KR" sz="1800" kern="100" dirty="0">
                        <a:latin typeface="바탕"/>
                        <a:cs typeface="Times New Roman"/>
                      </a:endParaRPr>
                    </a:p>
                    <a:p>
                      <a:pPr indent="304800" algn="l" latinLnBrk="1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en-US" altLang="ko-KR" sz="1800" b="1" kern="100" dirty="0">
                          <a:solidFill>
                            <a:srgbClr val="0000FF"/>
                          </a:solidFill>
                          <a:latin typeface="+mn-lt"/>
                          <a:cs typeface="Times New Roman"/>
                        </a:rPr>
                        <a:t>     ∆l = ∆</a:t>
                      </a:r>
                      <a:r>
                        <a:rPr lang="en-US" altLang="ko-KR" sz="1800" b="1" kern="1200" dirty="0">
                          <a:solidFill>
                            <a:srgbClr val="0000FF"/>
                          </a:solidFill>
                          <a:latin typeface="+mn-lt"/>
                          <a:cs typeface="+mn-cs"/>
                        </a:rPr>
                        <a:t>l</a:t>
                      </a:r>
                      <a:r>
                        <a:rPr lang="en-US" altLang="ko-KR" sz="1800" b="1" dirty="0">
                          <a:solidFill>
                            <a:srgbClr val="0000FF"/>
                          </a:solidFill>
                          <a:latin typeface="+mn-lt"/>
                        </a:rPr>
                        <a:t>’ ,</a:t>
                      </a:r>
                      <a:r>
                        <a:rPr lang="en-US" altLang="ko-KR" sz="1800" b="1" baseline="0" dirty="0">
                          <a:solidFill>
                            <a:srgbClr val="0000FF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1800" b="1" kern="100" dirty="0">
                          <a:solidFill>
                            <a:srgbClr val="0000FF"/>
                          </a:solidFill>
                          <a:latin typeface="+mn-lt"/>
                          <a:cs typeface="Times New Roman"/>
                        </a:rPr>
                        <a:t>∆t = ∆</a:t>
                      </a:r>
                      <a:r>
                        <a:rPr lang="en-US" altLang="ko-KR" sz="1800" b="1" kern="1200" dirty="0">
                          <a:solidFill>
                            <a:srgbClr val="0000FF"/>
                          </a:solidFill>
                          <a:latin typeface="+mn-lt"/>
                          <a:cs typeface="+mn-cs"/>
                        </a:rPr>
                        <a:t>t</a:t>
                      </a:r>
                      <a:r>
                        <a:rPr lang="en-US" altLang="ko-KR" sz="1800" b="1" dirty="0">
                          <a:solidFill>
                            <a:srgbClr val="0000FF"/>
                          </a:solidFill>
                          <a:latin typeface="+mn-lt"/>
                        </a:rPr>
                        <a:t>’ </a:t>
                      </a:r>
                      <a:endParaRPr lang="ko-KR" sz="1800" b="1" kern="100" dirty="0">
                        <a:solidFill>
                          <a:srgbClr val="0000FF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56342" marR="56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508000" algn="l"/>
                        </a:tabLst>
                      </a:pPr>
                      <a:r>
                        <a:rPr lang="ko-KR" altLang="en-US" sz="1800" kern="100" dirty="0">
                          <a:latin typeface="바탕"/>
                          <a:cs typeface="Times New Roman"/>
                        </a:rPr>
                        <a:t>시공간 복합체</a:t>
                      </a:r>
                      <a:endParaRPr lang="ko-KR" sz="1800" kern="100" dirty="0">
                        <a:latin typeface="바탕"/>
                        <a:cs typeface="Times New Roman"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508000" algn="l"/>
                        </a:tabLst>
                      </a:pPr>
                      <a:r>
                        <a:rPr lang="ko-KR" altLang="en-US" sz="1800" kern="100" dirty="0">
                          <a:latin typeface="바탕"/>
                          <a:cs typeface="Times New Roman"/>
                        </a:rPr>
                        <a:t>인과율</a:t>
                      </a:r>
                      <a:r>
                        <a:rPr lang="en-US" sz="1800" kern="100" dirty="0">
                          <a:latin typeface="바탕"/>
                          <a:cs typeface="Times New Roman"/>
                        </a:rPr>
                        <a:t>: </a:t>
                      </a:r>
                      <a:r>
                        <a:rPr lang="ko-KR" altLang="en-US" sz="1800" kern="100" dirty="0" err="1">
                          <a:latin typeface="바탕"/>
                          <a:cs typeface="Times New Roman"/>
                        </a:rPr>
                        <a:t>광뿔에</a:t>
                      </a:r>
                      <a:r>
                        <a:rPr lang="ko-KR" altLang="en-US" sz="1800" kern="100" dirty="0">
                          <a:latin typeface="바탕"/>
                          <a:cs typeface="Times New Roman"/>
                        </a:rPr>
                        <a:t> 의해 결정</a:t>
                      </a:r>
                      <a:r>
                        <a:rPr lang="en-US" sz="1800" kern="100" dirty="0">
                          <a:latin typeface="바탕"/>
                          <a:cs typeface="Times New Roman"/>
                        </a:rPr>
                        <a:t>, </a:t>
                      </a:r>
                      <a:r>
                        <a:rPr lang="ko-KR" altLang="en-US" sz="1800" kern="100" dirty="0">
                          <a:latin typeface="바탕"/>
                          <a:cs typeface="Times New Roman"/>
                        </a:rPr>
                        <a:t>동시 사건은 관측자에 따라 다름</a:t>
                      </a:r>
                      <a:endParaRPr lang="en-US" altLang="ko-KR" sz="1800" kern="100" dirty="0">
                        <a:latin typeface="바탕"/>
                        <a:cs typeface="Times New Roman"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508000" algn="l"/>
                        </a:tabLst>
                      </a:pPr>
                      <a:endParaRPr lang="en-US" altLang="ko-KR" sz="1800" kern="100" dirty="0">
                        <a:latin typeface="바탕"/>
                        <a:cs typeface="Times New Roman"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508000" algn="l"/>
                        </a:tabLst>
                      </a:pPr>
                      <a:endParaRPr lang="en-US" altLang="ko-KR" sz="1800" kern="100" dirty="0">
                        <a:latin typeface="바탕"/>
                        <a:cs typeface="Times New Roman"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508000" algn="l"/>
                        </a:tabLst>
                      </a:pPr>
                      <a:endParaRPr lang="en-US" altLang="ko-KR" sz="1800" kern="100" dirty="0">
                        <a:latin typeface="바탕"/>
                        <a:cs typeface="Times New Roman"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508000" algn="l"/>
                        </a:tabLst>
                      </a:pPr>
                      <a:endParaRPr lang="en-US" altLang="ko-KR" sz="1800" kern="100" dirty="0">
                        <a:latin typeface="바탕"/>
                        <a:cs typeface="Times New Roman"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508000" algn="l"/>
                        </a:tabLst>
                      </a:pPr>
                      <a:endParaRPr lang="en-US" altLang="ko-KR" sz="1800" kern="100" dirty="0">
                        <a:latin typeface="바탕"/>
                        <a:cs typeface="Times New Roman"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508000" algn="l"/>
                        </a:tabLst>
                      </a:pPr>
                      <a:endParaRPr lang="en-US" altLang="ko-KR" sz="1800" kern="100" dirty="0">
                        <a:latin typeface="바탕"/>
                        <a:cs typeface="Times New Roman"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508000" algn="l"/>
                        </a:tabLst>
                      </a:pPr>
                      <a:endParaRPr lang="ko-KR" sz="1800" kern="100" dirty="0">
                        <a:latin typeface="바탕"/>
                        <a:cs typeface="Times New Roman"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508000" algn="l"/>
                        </a:tabLst>
                      </a:pPr>
                      <a:endParaRPr lang="en-US" altLang="ko-KR" sz="1800" kern="100" dirty="0">
                        <a:latin typeface="바탕"/>
                        <a:cs typeface="Times New Roman"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508000" algn="l"/>
                        </a:tabLst>
                      </a:pPr>
                      <a:r>
                        <a:rPr lang="ko-KR" altLang="en-US" sz="1800" kern="100" dirty="0" err="1">
                          <a:latin typeface="바탕"/>
                          <a:cs typeface="Times New Roman"/>
                        </a:rPr>
                        <a:t>메트릭</a:t>
                      </a:r>
                      <a:r>
                        <a:rPr lang="ko-KR" altLang="en-US" sz="1800" kern="100" dirty="0">
                          <a:latin typeface="바탕"/>
                          <a:cs typeface="Times New Roman"/>
                        </a:rPr>
                        <a:t> 구조</a:t>
                      </a:r>
                      <a:r>
                        <a:rPr lang="en-US" sz="1800" kern="100" dirty="0">
                          <a:latin typeface="바탕"/>
                          <a:cs typeface="Times New Roman"/>
                        </a:rPr>
                        <a:t>:</a:t>
                      </a:r>
                      <a:endParaRPr lang="ko-KR" sz="1800" kern="100" dirty="0">
                        <a:latin typeface="바탕"/>
                        <a:cs typeface="Times New Roman"/>
                      </a:endParaRPr>
                    </a:p>
                    <a:p>
                      <a:pPr indent="304800" algn="just" latinLnBrk="1">
                        <a:spcAft>
                          <a:spcPts val="0"/>
                        </a:spcAft>
                      </a:pPr>
                      <a:endParaRPr lang="en-US" sz="1800" kern="100" dirty="0">
                        <a:latin typeface="바탕"/>
                        <a:cs typeface="Times New Roman"/>
                      </a:endParaRPr>
                    </a:p>
                    <a:p>
                      <a:pPr indent="304800" algn="just" latinLnBrk="1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바탕"/>
                          <a:cs typeface="Times New Roman"/>
                        </a:rPr>
                        <a:t>(∆s)² = -(</a:t>
                      </a:r>
                      <a:r>
                        <a:rPr lang="en-US" altLang="ko-KR" sz="1800" kern="100" dirty="0" err="1">
                          <a:latin typeface="바탕"/>
                          <a:cs typeface="Times New Roman"/>
                        </a:rPr>
                        <a:t>c</a:t>
                      </a:r>
                      <a:r>
                        <a:rPr lang="en-US" sz="1800" kern="100" dirty="0" err="1">
                          <a:latin typeface="바탕"/>
                          <a:cs typeface="Times New Roman"/>
                        </a:rPr>
                        <a:t>∆t</a:t>
                      </a:r>
                      <a:r>
                        <a:rPr lang="en-US" sz="1800" kern="100" dirty="0">
                          <a:latin typeface="바탕"/>
                          <a:cs typeface="Times New Roman"/>
                        </a:rPr>
                        <a:t>)² +(∆x)² +(∆y)² +(∆z)²</a:t>
                      </a:r>
                    </a:p>
                    <a:p>
                      <a:pPr lvl="0" indent="762000" algn="just" latinLnBrk="1">
                        <a:spcAft>
                          <a:spcPts val="0"/>
                        </a:spcAft>
                      </a:pPr>
                      <a:r>
                        <a:rPr lang="en-US" altLang="ko-KR" sz="1800" b="1" kern="100" dirty="0">
                          <a:solidFill>
                            <a:srgbClr val="0000FF"/>
                          </a:solidFill>
                          <a:latin typeface="+mn-lt"/>
                          <a:cs typeface="Times New Roman"/>
                        </a:rPr>
                        <a:t>∆s = ∆</a:t>
                      </a:r>
                      <a:r>
                        <a:rPr lang="en-US" altLang="ko-KR" sz="1800" b="1" kern="1200" dirty="0">
                          <a:solidFill>
                            <a:srgbClr val="0000FF"/>
                          </a:solidFill>
                          <a:latin typeface="+mn-lt"/>
                          <a:cs typeface="+mn-cs"/>
                        </a:rPr>
                        <a:t>s</a:t>
                      </a:r>
                      <a:r>
                        <a:rPr lang="en-US" altLang="ko-KR" sz="1800" b="1" dirty="0">
                          <a:solidFill>
                            <a:srgbClr val="0000FF"/>
                          </a:solidFill>
                          <a:latin typeface="+mn-lt"/>
                        </a:rPr>
                        <a:t>’  (</a:t>
                      </a:r>
                      <a:r>
                        <a:rPr lang="en-US" altLang="ko-KR" sz="1800" b="1" kern="100" dirty="0">
                          <a:solidFill>
                            <a:srgbClr val="0000FF"/>
                          </a:solidFill>
                          <a:latin typeface="+mn-lt"/>
                          <a:cs typeface="Times New Roman"/>
                        </a:rPr>
                        <a:t>∆l ≠ ∆</a:t>
                      </a:r>
                      <a:r>
                        <a:rPr lang="en-US" altLang="ko-KR" sz="1800" b="1" kern="1200" dirty="0">
                          <a:solidFill>
                            <a:srgbClr val="0000FF"/>
                          </a:solidFill>
                          <a:latin typeface="+mn-lt"/>
                          <a:cs typeface="+mn-cs"/>
                        </a:rPr>
                        <a:t>l</a:t>
                      </a:r>
                      <a:r>
                        <a:rPr lang="en-US" altLang="ko-KR" sz="1800" b="1" dirty="0">
                          <a:solidFill>
                            <a:srgbClr val="0000FF"/>
                          </a:solidFill>
                          <a:latin typeface="+mn-lt"/>
                        </a:rPr>
                        <a:t>’ ,</a:t>
                      </a:r>
                      <a:r>
                        <a:rPr lang="en-US" altLang="ko-KR" sz="1800" b="1" baseline="0" dirty="0">
                          <a:solidFill>
                            <a:srgbClr val="0000FF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1800" b="1" kern="100" dirty="0">
                          <a:solidFill>
                            <a:srgbClr val="0000FF"/>
                          </a:solidFill>
                          <a:latin typeface="+mn-lt"/>
                          <a:cs typeface="Times New Roman"/>
                        </a:rPr>
                        <a:t>∆t ≠ ∆</a:t>
                      </a:r>
                      <a:r>
                        <a:rPr lang="en-US" altLang="ko-KR" sz="1800" b="1" kern="1200" dirty="0">
                          <a:solidFill>
                            <a:srgbClr val="0000FF"/>
                          </a:solidFill>
                          <a:latin typeface="+mn-lt"/>
                          <a:cs typeface="+mn-cs"/>
                        </a:rPr>
                        <a:t>t</a:t>
                      </a:r>
                      <a:r>
                        <a:rPr lang="en-US" altLang="ko-KR" sz="1800" b="1" dirty="0">
                          <a:solidFill>
                            <a:srgbClr val="0000FF"/>
                          </a:solidFill>
                          <a:latin typeface="+mn-lt"/>
                        </a:rPr>
                        <a:t>’)</a:t>
                      </a:r>
                      <a:endParaRPr lang="en-US" altLang="ko-KR" sz="1800" b="1" kern="100" dirty="0">
                        <a:solidFill>
                          <a:srgbClr val="0000FF"/>
                        </a:solidFill>
                        <a:latin typeface="바탕"/>
                        <a:cs typeface="Times New Roman"/>
                      </a:endParaRPr>
                    </a:p>
                  </a:txBody>
                  <a:tcPr marL="56342" marR="56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2" name="Group 26"/>
          <p:cNvGrpSpPr>
            <a:grpSpLocks noChangeAspect="1"/>
          </p:cNvGrpSpPr>
          <p:nvPr/>
        </p:nvGrpSpPr>
        <p:grpSpPr bwMode="auto">
          <a:xfrm>
            <a:off x="7852638" y="2969045"/>
            <a:ext cx="2913536" cy="2520280"/>
            <a:chOff x="1968" y="10359"/>
            <a:chExt cx="5317" cy="4630"/>
          </a:xfrm>
        </p:grpSpPr>
        <p:sp>
          <p:nvSpPr>
            <p:cNvPr id="48" name="AutoShape 42"/>
            <p:cNvSpPr>
              <a:spLocks noChangeAspect="1" noChangeArrowheads="1" noTextEdit="1"/>
            </p:cNvSpPr>
            <p:nvPr/>
          </p:nvSpPr>
          <p:spPr bwMode="auto">
            <a:xfrm>
              <a:off x="1968" y="10359"/>
              <a:ext cx="4369" cy="463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9" name="Freeform 41"/>
            <p:cNvSpPr>
              <a:spLocks/>
            </p:cNvSpPr>
            <p:nvPr/>
          </p:nvSpPr>
          <p:spPr bwMode="auto">
            <a:xfrm>
              <a:off x="3806" y="12673"/>
              <a:ext cx="43" cy="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38"/>
                </a:cxn>
              </a:cxnLst>
              <a:rect l="0" t="0" r="r" b="b"/>
              <a:pathLst>
                <a:path w="51" h="38">
                  <a:moveTo>
                    <a:pt x="0" y="0"/>
                  </a:moveTo>
                  <a:lnTo>
                    <a:pt x="51" y="38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dash"/>
              <a:round/>
              <a:headEnd/>
              <a:tailEnd type="oval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0" name="Oval 40"/>
            <p:cNvSpPr>
              <a:spLocks noChangeArrowheads="1"/>
            </p:cNvSpPr>
            <p:nvPr/>
          </p:nvSpPr>
          <p:spPr bwMode="auto">
            <a:xfrm>
              <a:off x="2580" y="11284"/>
              <a:ext cx="2451" cy="30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1" name="AutoShape 39"/>
            <p:cNvSpPr>
              <a:spLocks noChangeShapeType="1"/>
            </p:cNvSpPr>
            <p:nvPr/>
          </p:nvSpPr>
          <p:spPr bwMode="auto">
            <a:xfrm>
              <a:off x="2580" y="11438"/>
              <a:ext cx="2451" cy="246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stealth" w="med" len="med"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2" name="AutoShape 38"/>
            <p:cNvSpPr>
              <a:spLocks noChangeShapeType="1"/>
            </p:cNvSpPr>
            <p:nvPr/>
          </p:nvSpPr>
          <p:spPr bwMode="auto">
            <a:xfrm flipH="1">
              <a:off x="2734" y="11438"/>
              <a:ext cx="2293" cy="246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stealth" w="med" len="med"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3" name="Rectangle 37"/>
            <p:cNvSpPr>
              <a:spLocks noChangeArrowheads="1"/>
            </p:cNvSpPr>
            <p:nvPr/>
          </p:nvSpPr>
          <p:spPr bwMode="auto">
            <a:xfrm>
              <a:off x="5043" y="11198"/>
              <a:ext cx="2242" cy="505"/>
            </a:xfrm>
            <a:prstGeom prst="rect">
              <a:avLst/>
            </a:prstGeom>
            <a:solidFill>
              <a:srgbClr val="FFFFFF"/>
            </a:solidFill>
            <a:ln w="9525">
              <a:noFill/>
              <a:prstDash val="dash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ko-KR" alt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바탕" pitchFamily="18" charset="-127"/>
                  <a:ea typeface="바탕" pitchFamily="18" charset="-127"/>
                  <a:cs typeface="Times New Roman" pitchFamily="18" charset="0"/>
                </a:rPr>
                <a:t>광뿔면</a:t>
              </a:r>
              <a:r>
                <a:rPr kumimoji="1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바탕" pitchFamily="18" charset="-127"/>
                  <a:ea typeface="바탕" pitchFamily="18" charset="-127"/>
                  <a:cs typeface="Times New Roman" pitchFamily="18" charset="0"/>
                </a:rPr>
                <a:t>: </a:t>
              </a:r>
              <a:r>
                <a:rPr kumimoji="1" lang="ko-KR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바탕" pitchFamily="18" charset="-127"/>
                  <a:ea typeface="바탕" pitchFamily="18" charset="-127"/>
                  <a:cs typeface="Times New Roman" pitchFamily="18" charset="0"/>
                </a:rPr>
                <a:t>빛의 경로</a:t>
              </a:r>
              <a:endParaRPr kumimoji="1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endParaRPr>
            </a:p>
          </p:txBody>
        </p:sp>
        <p:sp>
          <p:nvSpPr>
            <p:cNvPr id="54" name="Rectangle 36"/>
            <p:cNvSpPr>
              <a:spLocks noChangeArrowheads="1"/>
            </p:cNvSpPr>
            <p:nvPr/>
          </p:nvSpPr>
          <p:spPr bwMode="auto">
            <a:xfrm>
              <a:off x="3120" y="13997"/>
              <a:ext cx="611" cy="463"/>
            </a:xfrm>
            <a:prstGeom prst="rect">
              <a:avLst/>
            </a:prstGeom>
            <a:solidFill>
              <a:srgbClr val="FFFFFF"/>
            </a:solidFill>
            <a:ln w="9525">
              <a:noFill/>
              <a:prstDash val="dash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ko-KR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바탕" pitchFamily="18" charset="-127"/>
                  <a:ea typeface="바탕" pitchFamily="18" charset="-127"/>
                  <a:cs typeface="Times New Roman" pitchFamily="18" charset="0"/>
                </a:rPr>
                <a:t>과거</a:t>
              </a:r>
              <a:endParaRPr kumimoji="1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endParaRPr>
            </a:p>
          </p:txBody>
        </p:sp>
        <p:sp>
          <p:nvSpPr>
            <p:cNvPr id="56" name="Freeform 34"/>
            <p:cNvSpPr>
              <a:spLocks/>
            </p:cNvSpPr>
            <p:nvPr/>
          </p:nvSpPr>
          <p:spPr bwMode="auto">
            <a:xfrm>
              <a:off x="3105" y="10881"/>
              <a:ext cx="309" cy="5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5" y="195"/>
                </a:cxn>
                <a:cxn ang="0">
                  <a:pos x="111" y="651"/>
                </a:cxn>
              </a:cxnLst>
              <a:rect l="0" t="0" r="r" b="b"/>
              <a:pathLst>
                <a:path w="363" h="651">
                  <a:moveTo>
                    <a:pt x="0" y="0"/>
                  </a:moveTo>
                  <a:cubicBezTo>
                    <a:pt x="57" y="32"/>
                    <a:pt x="327" y="87"/>
                    <a:pt x="345" y="195"/>
                  </a:cubicBezTo>
                  <a:cubicBezTo>
                    <a:pt x="363" y="303"/>
                    <a:pt x="160" y="556"/>
                    <a:pt x="111" y="651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7" name="Freeform 33"/>
            <p:cNvSpPr>
              <a:spLocks/>
            </p:cNvSpPr>
            <p:nvPr/>
          </p:nvSpPr>
          <p:spPr bwMode="auto">
            <a:xfrm>
              <a:off x="2734" y="13906"/>
              <a:ext cx="2288" cy="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8" y="69"/>
                </a:cxn>
                <a:cxn ang="0">
                  <a:pos x="468" y="143"/>
                </a:cxn>
                <a:cxn ang="0">
                  <a:pos x="1263" y="202"/>
                </a:cxn>
                <a:cxn ang="0">
                  <a:pos x="2148" y="128"/>
                </a:cxn>
                <a:cxn ang="0">
                  <a:pos x="2508" y="84"/>
                </a:cxn>
                <a:cxn ang="0">
                  <a:pos x="2689" y="9"/>
                </a:cxn>
              </a:cxnLst>
              <a:rect l="0" t="0" r="r" b="b"/>
              <a:pathLst>
                <a:path w="2689" h="204">
                  <a:moveTo>
                    <a:pt x="0" y="0"/>
                  </a:moveTo>
                  <a:cubicBezTo>
                    <a:pt x="18" y="12"/>
                    <a:pt x="30" y="45"/>
                    <a:pt x="108" y="69"/>
                  </a:cubicBezTo>
                  <a:cubicBezTo>
                    <a:pt x="186" y="93"/>
                    <a:pt x="276" y="121"/>
                    <a:pt x="468" y="143"/>
                  </a:cubicBezTo>
                  <a:cubicBezTo>
                    <a:pt x="660" y="165"/>
                    <a:pt x="983" y="204"/>
                    <a:pt x="1263" y="202"/>
                  </a:cubicBezTo>
                  <a:cubicBezTo>
                    <a:pt x="1543" y="200"/>
                    <a:pt x="1941" y="148"/>
                    <a:pt x="2148" y="128"/>
                  </a:cubicBezTo>
                  <a:cubicBezTo>
                    <a:pt x="2355" y="108"/>
                    <a:pt x="2418" y="104"/>
                    <a:pt x="2508" y="84"/>
                  </a:cubicBezTo>
                  <a:cubicBezTo>
                    <a:pt x="2598" y="64"/>
                    <a:pt x="2651" y="25"/>
                    <a:pt x="2689" y="9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8" name="Freeform 32"/>
            <p:cNvSpPr>
              <a:spLocks/>
            </p:cNvSpPr>
            <p:nvPr/>
          </p:nvSpPr>
          <p:spPr bwMode="auto">
            <a:xfrm>
              <a:off x="3796" y="14105"/>
              <a:ext cx="443" cy="357"/>
            </a:xfrm>
            <a:custGeom>
              <a:avLst/>
              <a:gdLst/>
              <a:ahLst/>
              <a:cxnLst>
                <a:cxn ang="0">
                  <a:pos x="0" y="397"/>
                </a:cxn>
                <a:cxn ang="0">
                  <a:pos x="180" y="405"/>
                </a:cxn>
                <a:cxn ang="0">
                  <a:pos x="420" y="330"/>
                </a:cxn>
                <a:cxn ang="0">
                  <a:pos x="510" y="180"/>
                </a:cxn>
                <a:cxn ang="0">
                  <a:pos x="480" y="0"/>
                </a:cxn>
              </a:cxnLst>
              <a:rect l="0" t="0" r="r" b="b"/>
              <a:pathLst>
                <a:path w="520" h="416">
                  <a:moveTo>
                    <a:pt x="0" y="397"/>
                  </a:moveTo>
                  <a:cubicBezTo>
                    <a:pt x="30" y="398"/>
                    <a:pt x="110" y="416"/>
                    <a:pt x="180" y="405"/>
                  </a:cubicBezTo>
                  <a:cubicBezTo>
                    <a:pt x="250" y="394"/>
                    <a:pt x="365" y="368"/>
                    <a:pt x="420" y="330"/>
                  </a:cubicBezTo>
                  <a:cubicBezTo>
                    <a:pt x="475" y="292"/>
                    <a:pt x="500" y="235"/>
                    <a:pt x="510" y="180"/>
                  </a:cubicBezTo>
                  <a:cubicBezTo>
                    <a:pt x="520" y="125"/>
                    <a:pt x="486" y="37"/>
                    <a:pt x="480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9" name="Freeform 31"/>
            <p:cNvSpPr>
              <a:spLocks/>
            </p:cNvSpPr>
            <p:nvPr/>
          </p:nvSpPr>
          <p:spPr bwMode="auto">
            <a:xfrm>
              <a:off x="3936" y="13784"/>
              <a:ext cx="217" cy="218"/>
            </a:xfrm>
            <a:custGeom>
              <a:avLst/>
              <a:gdLst/>
              <a:ahLst/>
              <a:cxnLst>
                <a:cxn ang="0">
                  <a:pos x="256" y="255"/>
                </a:cxn>
                <a:cxn ang="0">
                  <a:pos x="136" y="119"/>
                </a:cxn>
                <a:cxn ang="0">
                  <a:pos x="0" y="0"/>
                </a:cxn>
              </a:cxnLst>
              <a:rect l="0" t="0" r="r" b="b"/>
              <a:pathLst>
                <a:path w="256" h="255">
                  <a:moveTo>
                    <a:pt x="256" y="255"/>
                  </a:moveTo>
                  <a:lnTo>
                    <a:pt x="136" y="119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1" name="Freeform 29"/>
            <p:cNvSpPr>
              <a:spLocks/>
            </p:cNvSpPr>
            <p:nvPr/>
          </p:nvSpPr>
          <p:spPr bwMode="auto">
            <a:xfrm rot="18591817">
              <a:off x="4449" y="11510"/>
              <a:ext cx="686" cy="439"/>
            </a:xfrm>
            <a:custGeom>
              <a:avLst/>
              <a:gdLst/>
              <a:ahLst/>
              <a:cxnLst>
                <a:cxn ang="0">
                  <a:pos x="1094" y="480"/>
                </a:cxn>
                <a:cxn ang="0">
                  <a:pos x="660" y="450"/>
                </a:cxn>
                <a:cxn ang="0">
                  <a:pos x="345" y="345"/>
                </a:cxn>
                <a:cxn ang="0">
                  <a:pos x="120" y="165"/>
                </a:cxn>
                <a:cxn ang="0">
                  <a:pos x="0" y="0"/>
                </a:cxn>
              </a:cxnLst>
              <a:rect l="0" t="0" r="r" b="b"/>
              <a:pathLst>
                <a:path w="1094" h="480">
                  <a:moveTo>
                    <a:pt x="1094" y="480"/>
                  </a:moveTo>
                  <a:cubicBezTo>
                    <a:pt x="1022" y="475"/>
                    <a:pt x="785" y="472"/>
                    <a:pt x="660" y="450"/>
                  </a:cubicBezTo>
                  <a:cubicBezTo>
                    <a:pt x="535" y="428"/>
                    <a:pt x="435" y="392"/>
                    <a:pt x="345" y="345"/>
                  </a:cubicBezTo>
                  <a:cubicBezTo>
                    <a:pt x="255" y="298"/>
                    <a:pt x="177" y="222"/>
                    <a:pt x="120" y="165"/>
                  </a:cubicBezTo>
                  <a:cubicBezTo>
                    <a:pt x="63" y="108"/>
                    <a:pt x="25" y="34"/>
                    <a:pt x="0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3" name="Rectangle 27"/>
            <p:cNvSpPr>
              <a:spLocks noChangeArrowheads="1"/>
            </p:cNvSpPr>
            <p:nvPr/>
          </p:nvSpPr>
          <p:spPr bwMode="auto">
            <a:xfrm>
              <a:off x="2579" y="10667"/>
              <a:ext cx="610" cy="4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prstDash val="dash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ko-KR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바탕" pitchFamily="18" charset="-127"/>
                  <a:ea typeface="바탕" pitchFamily="18" charset="-127"/>
                  <a:cs typeface="Times New Roman" pitchFamily="18" charset="0"/>
                </a:rPr>
                <a:t>미래</a:t>
              </a:r>
              <a:endParaRPr kumimoji="1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endParaRPr>
            </a:p>
          </p:txBody>
        </p:sp>
      </p:grpSp>
      <p:grpSp>
        <p:nvGrpSpPr>
          <p:cNvPr id="3" name="그룹 63"/>
          <p:cNvGrpSpPr/>
          <p:nvPr/>
        </p:nvGrpSpPr>
        <p:grpSpPr>
          <a:xfrm>
            <a:off x="2945778" y="3518006"/>
            <a:ext cx="2286127" cy="1495170"/>
            <a:chOff x="6084168" y="2365878"/>
            <a:chExt cx="2286127" cy="1495170"/>
          </a:xfrm>
        </p:grpSpPr>
        <p:sp>
          <p:nvSpPr>
            <p:cNvPr id="65" name="AutoShape 57"/>
            <p:cNvSpPr>
              <a:spLocks noChangeArrowheads="1"/>
            </p:cNvSpPr>
            <p:nvPr/>
          </p:nvSpPr>
          <p:spPr bwMode="auto">
            <a:xfrm>
              <a:off x="6084168" y="2848856"/>
              <a:ext cx="2286127" cy="571244"/>
            </a:xfrm>
            <a:prstGeom prst="parallelogram">
              <a:avLst>
                <a:gd name="adj" fmla="val 99351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6" name="Rectangle 56"/>
            <p:cNvSpPr>
              <a:spLocks noChangeArrowheads="1"/>
            </p:cNvSpPr>
            <p:nvPr/>
          </p:nvSpPr>
          <p:spPr bwMode="auto">
            <a:xfrm>
              <a:off x="6850183" y="3518006"/>
              <a:ext cx="456629" cy="343042"/>
            </a:xfrm>
            <a:prstGeom prst="rect">
              <a:avLst/>
            </a:prstGeom>
            <a:solidFill>
              <a:srgbClr val="FFFFFF"/>
            </a:solidFill>
            <a:ln w="9525">
              <a:noFill/>
              <a:prstDash val="dash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ko-KR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바탕" pitchFamily="18" charset="-127"/>
                  <a:ea typeface="바탕" pitchFamily="18" charset="-127"/>
                  <a:cs typeface="Times New Roman" pitchFamily="18" charset="0"/>
                </a:rPr>
                <a:t>과거</a:t>
              </a:r>
              <a:endParaRPr kumimoji="1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endParaRPr>
            </a:p>
          </p:txBody>
        </p:sp>
        <p:sp>
          <p:nvSpPr>
            <p:cNvPr id="67" name="Rectangle 55"/>
            <p:cNvSpPr>
              <a:spLocks noChangeArrowheads="1"/>
            </p:cNvSpPr>
            <p:nvPr/>
          </p:nvSpPr>
          <p:spPr bwMode="auto">
            <a:xfrm>
              <a:off x="6850183" y="2962956"/>
              <a:ext cx="458121" cy="343783"/>
            </a:xfrm>
            <a:prstGeom prst="rect">
              <a:avLst/>
            </a:prstGeom>
            <a:solidFill>
              <a:srgbClr val="FFFFFF"/>
            </a:solidFill>
            <a:ln w="9525">
              <a:noFill/>
              <a:prstDash val="dash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ko-KR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바탕" pitchFamily="18" charset="-127"/>
                  <a:ea typeface="바탕" pitchFamily="18" charset="-127"/>
                  <a:cs typeface="Times New Roman" pitchFamily="18" charset="0"/>
                </a:rPr>
                <a:t>현재</a:t>
              </a:r>
              <a:endParaRPr kumimoji="1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endParaRPr>
            </a:p>
          </p:txBody>
        </p:sp>
        <p:sp>
          <p:nvSpPr>
            <p:cNvPr id="68" name="Rectangle 54"/>
            <p:cNvSpPr>
              <a:spLocks noChangeArrowheads="1"/>
            </p:cNvSpPr>
            <p:nvPr/>
          </p:nvSpPr>
          <p:spPr bwMode="auto">
            <a:xfrm>
              <a:off x="6850183" y="2365878"/>
              <a:ext cx="458121" cy="343042"/>
            </a:xfrm>
            <a:prstGeom prst="rect">
              <a:avLst/>
            </a:prstGeom>
            <a:solidFill>
              <a:srgbClr val="FFFFFF"/>
            </a:solidFill>
            <a:ln w="9525">
              <a:noFill/>
              <a:prstDash val="dash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ko-KR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바탕" pitchFamily="18" charset="-127"/>
                  <a:ea typeface="바탕" pitchFamily="18" charset="-127"/>
                  <a:cs typeface="Times New Roman" pitchFamily="18" charset="0"/>
                </a:rPr>
                <a:t>미래</a:t>
              </a:r>
              <a:endParaRPr kumimoji="1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endParaRPr>
            </a:p>
          </p:txBody>
        </p:sp>
        <p:sp>
          <p:nvSpPr>
            <p:cNvPr id="69" name="Freeform 53"/>
            <p:cNvSpPr>
              <a:spLocks/>
            </p:cNvSpPr>
            <p:nvPr/>
          </p:nvSpPr>
          <p:spPr bwMode="auto">
            <a:xfrm>
              <a:off x="7341388" y="3077057"/>
              <a:ext cx="32083" cy="24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38"/>
                </a:cxn>
              </a:cxnLst>
              <a:rect l="0" t="0" r="r" b="b"/>
              <a:pathLst>
                <a:path w="51" h="38">
                  <a:moveTo>
                    <a:pt x="0" y="0"/>
                  </a:moveTo>
                  <a:lnTo>
                    <a:pt x="51" y="38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dash"/>
              <a:round/>
              <a:headEnd/>
              <a:tailEnd type="oval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</p:grpSp>
      <p:cxnSp>
        <p:nvCxnSpPr>
          <p:cNvPr id="27" name="직선 화살표 연결선 26"/>
          <p:cNvCxnSpPr/>
          <p:nvPr/>
        </p:nvCxnSpPr>
        <p:spPr>
          <a:xfrm flipV="1">
            <a:off x="4239887" y="3152692"/>
            <a:ext cx="20744" cy="1088255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화살표 연결선 27"/>
          <p:cNvCxnSpPr/>
          <p:nvPr/>
        </p:nvCxnSpPr>
        <p:spPr>
          <a:xfrm flipV="1">
            <a:off x="4247238" y="3212976"/>
            <a:ext cx="336594" cy="1027972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 32"/>
          <p:cNvCxnSpPr/>
          <p:nvPr/>
        </p:nvCxnSpPr>
        <p:spPr>
          <a:xfrm>
            <a:off x="2999656" y="4293096"/>
            <a:ext cx="2016224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연결선 35"/>
          <p:cNvCxnSpPr/>
          <p:nvPr/>
        </p:nvCxnSpPr>
        <p:spPr>
          <a:xfrm>
            <a:off x="3152056" y="4318212"/>
            <a:ext cx="2016224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화살표 연결선 36"/>
          <p:cNvCxnSpPr/>
          <p:nvPr/>
        </p:nvCxnSpPr>
        <p:spPr>
          <a:xfrm flipH="1" flipV="1">
            <a:off x="8860751" y="3329086"/>
            <a:ext cx="35169" cy="912659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화살표 연결선 38"/>
          <p:cNvCxnSpPr/>
          <p:nvPr/>
        </p:nvCxnSpPr>
        <p:spPr>
          <a:xfrm flipV="1">
            <a:off x="8895920" y="3329085"/>
            <a:ext cx="324871" cy="920796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그룹 45"/>
          <p:cNvGrpSpPr/>
          <p:nvPr/>
        </p:nvGrpSpPr>
        <p:grpSpPr>
          <a:xfrm>
            <a:off x="7598818" y="3977157"/>
            <a:ext cx="2702092" cy="571244"/>
            <a:chOff x="4534204" y="4005064"/>
            <a:chExt cx="2702092" cy="571244"/>
          </a:xfrm>
        </p:grpSpPr>
        <p:grpSp>
          <p:nvGrpSpPr>
            <p:cNvPr id="5" name="그룹 73"/>
            <p:cNvGrpSpPr/>
            <p:nvPr/>
          </p:nvGrpSpPr>
          <p:grpSpPr>
            <a:xfrm>
              <a:off x="4534204" y="4149080"/>
              <a:ext cx="2423853" cy="343783"/>
              <a:chOff x="4545927" y="4149080"/>
              <a:chExt cx="2423853" cy="343783"/>
            </a:xfrm>
          </p:grpSpPr>
          <p:cxnSp>
            <p:nvCxnSpPr>
              <p:cNvPr id="75" name="직선 연결선 74"/>
              <p:cNvCxnSpPr/>
              <p:nvPr/>
            </p:nvCxnSpPr>
            <p:spPr>
              <a:xfrm>
                <a:off x="4953556" y="4281373"/>
                <a:ext cx="2016224" cy="0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Rectangle 55"/>
              <p:cNvSpPr>
                <a:spLocks noChangeArrowheads="1"/>
              </p:cNvSpPr>
              <p:nvPr/>
            </p:nvSpPr>
            <p:spPr bwMode="auto">
              <a:xfrm>
                <a:off x="4545927" y="4149080"/>
                <a:ext cx="458121" cy="34378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prstDash val="dash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ko-KR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79646">
                        <a:lumMod val="50000"/>
                      </a:srgbClr>
                    </a:solidFill>
                    <a:effectLst/>
                    <a:uLnTx/>
                    <a:uFillTx/>
                    <a:latin typeface="바탕" pitchFamily="18" charset="-127"/>
                    <a:ea typeface="바탕" pitchFamily="18" charset="-127"/>
                    <a:cs typeface="Times New Roman" pitchFamily="18" charset="0"/>
                  </a:rPr>
                  <a:t>현재</a:t>
                </a:r>
                <a:endParaRPr kumimoji="1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50000"/>
                    </a:srgbClr>
                  </a:solidFill>
                  <a:effectLst/>
                  <a:uLnTx/>
                  <a:uFillTx/>
                  <a:latin typeface="굴림" pitchFamily="50" charset="-127"/>
                  <a:ea typeface="굴림" pitchFamily="50" charset="-127"/>
                  <a:cs typeface="+mn-cs"/>
                </a:endParaRPr>
              </a:p>
            </p:txBody>
          </p:sp>
        </p:grpSp>
        <p:sp>
          <p:nvSpPr>
            <p:cNvPr id="35" name="AutoShape 57"/>
            <p:cNvSpPr>
              <a:spLocks noChangeArrowheads="1"/>
            </p:cNvSpPr>
            <p:nvPr/>
          </p:nvSpPr>
          <p:spPr bwMode="auto">
            <a:xfrm>
              <a:off x="4716016" y="4005064"/>
              <a:ext cx="2520280" cy="571244"/>
            </a:xfrm>
            <a:prstGeom prst="parallelogram">
              <a:avLst>
                <a:gd name="adj" fmla="val 99351"/>
              </a:avLst>
            </a:prstGeom>
            <a:noFill/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6" name="그룹 44"/>
          <p:cNvGrpSpPr/>
          <p:nvPr/>
        </p:nvGrpSpPr>
        <p:grpSpPr>
          <a:xfrm>
            <a:off x="7622265" y="3843899"/>
            <a:ext cx="2661365" cy="992820"/>
            <a:chOff x="4557650" y="3871806"/>
            <a:chExt cx="2661365" cy="992820"/>
          </a:xfrm>
        </p:grpSpPr>
        <p:grpSp>
          <p:nvGrpSpPr>
            <p:cNvPr id="7" name="그룹 76"/>
            <p:cNvGrpSpPr/>
            <p:nvPr/>
          </p:nvGrpSpPr>
          <p:grpSpPr>
            <a:xfrm>
              <a:off x="4557650" y="3871806"/>
              <a:ext cx="2390614" cy="992820"/>
              <a:chOff x="4557650" y="3871806"/>
              <a:chExt cx="2390614" cy="992820"/>
            </a:xfrm>
          </p:grpSpPr>
          <p:cxnSp>
            <p:nvCxnSpPr>
              <p:cNvPr id="43" name="직선 연결선 42"/>
              <p:cNvCxnSpPr/>
              <p:nvPr/>
            </p:nvCxnSpPr>
            <p:spPr>
              <a:xfrm flipV="1">
                <a:off x="5076056" y="3871806"/>
                <a:ext cx="1872208" cy="648072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Rectangle 55"/>
              <p:cNvSpPr>
                <a:spLocks noChangeArrowheads="1"/>
              </p:cNvSpPr>
              <p:nvPr/>
            </p:nvSpPr>
            <p:spPr bwMode="auto">
              <a:xfrm>
                <a:off x="4557650" y="4520843"/>
                <a:ext cx="458121" cy="34378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prstDash val="dash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ko-KR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B050"/>
                    </a:solidFill>
                    <a:effectLst/>
                    <a:uLnTx/>
                    <a:uFillTx/>
                    <a:latin typeface="바탕" pitchFamily="18" charset="-127"/>
                    <a:ea typeface="바탕" pitchFamily="18" charset="-127"/>
                    <a:cs typeface="Times New Roman" pitchFamily="18" charset="0"/>
                  </a:rPr>
                  <a:t>현재</a:t>
                </a:r>
                <a:endParaRPr kumimoji="1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굴림" pitchFamily="50" charset="-127"/>
                  <a:ea typeface="굴림" pitchFamily="50" charset="-127"/>
                  <a:cs typeface="+mn-cs"/>
                </a:endParaRPr>
              </a:p>
            </p:txBody>
          </p:sp>
        </p:grpSp>
        <p:sp>
          <p:nvSpPr>
            <p:cNvPr id="38" name="AutoShape 57"/>
            <p:cNvSpPr>
              <a:spLocks noChangeArrowheads="1"/>
            </p:cNvSpPr>
            <p:nvPr/>
          </p:nvSpPr>
          <p:spPr bwMode="auto">
            <a:xfrm rot="20496466">
              <a:off x="4698735" y="4011728"/>
              <a:ext cx="2520280" cy="571244"/>
            </a:xfrm>
            <a:prstGeom prst="parallelogram">
              <a:avLst>
                <a:gd name="adj" fmla="val 99351"/>
              </a:avLst>
            </a:prstGeom>
            <a:noFill/>
            <a:ln w="9525">
              <a:solidFill>
                <a:srgbClr val="00B05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</p:grpSp>
      <p:pic>
        <p:nvPicPr>
          <p:cNvPr id="41" name="그림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9300" y="342084"/>
            <a:ext cx="606312" cy="792030"/>
          </a:xfrm>
          <a:prstGeom prst="rect">
            <a:avLst/>
          </a:prstGeom>
        </p:spPr>
      </p:pic>
      <p:pic>
        <p:nvPicPr>
          <p:cNvPr id="44" name="Picture 4" descr="http://www.biografiasyvidas.com/monografia/newton/fotos/newton_jov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1700" y="332657"/>
            <a:ext cx="902737" cy="747982"/>
          </a:xfrm>
          <a:prstGeom prst="rect">
            <a:avLst/>
          </a:prstGeom>
          <a:noFill/>
        </p:spPr>
      </p:pic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1890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589484" y="1732504"/>
            <a:ext cx="112596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sz="3200" b="1" dirty="0" err="1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뉴튼</a:t>
            </a:r>
            <a:r>
              <a: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 중력</a:t>
            </a: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:</a:t>
            </a:r>
            <a:endParaRPr kumimoji="0" lang="en-US" altLang="ko-KR" sz="3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2E54A86E-B6CD-4C7C-A991-591156E53876}"/>
                  </a:ext>
                </a:extLst>
              </p:cNvPr>
              <p:cNvSpPr txBox="1"/>
              <p:nvPr/>
            </p:nvSpPr>
            <p:spPr>
              <a:xfrm>
                <a:off x="1088890" y="2507779"/>
                <a:ext cx="9386196" cy="3979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Tx/>
                  <a:buChar char="-"/>
                  <a:defRPr/>
                </a:pPr>
                <a:r>
                  <a:rPr lang="ko-KR" altLang="en-US" sz="2000" dirty="0">
                    <a:solidFill>
                      <a:prstClr val="black"/>
                    </a:solidFill>
                  </a:rPr>
                  <a:t>점 질량</a:t>
                </a:r>
                <a:r>
                  <a:rPr lang="en-US" altLang="ko-KR" sz="2000" dirty="0">
                    <a:solidFill>
                      <a:prstClr val="black"/>
                    </a:solidFill>
                  </a:rPr>
                  <a:t>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</m:acc>
                      </m:e>
                      <m:sub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𝐺</m:t>
                        </m:r>
                      </m:sub>
                    </m:sSub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𝐺</m:t>
                    </m:r>
                    <m:f>
                      <m:f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𝑀𝑚</m:t>
                        </m:r>
                      </m:num>
                      <m:den>
                        <m:sSup>
                          <m:sSup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d>
                      <m:dPr>
                        <m:ctrlPr>
                          <a:rPr lang="en-US" altLang="ko-KR" sz="20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acc>
                          <m:accPr>
                            <m:chr m:val="̂"/>
                            <m:ctrlPr>
                              <a:rPr lang="en-US" altLang="ko-KR" sz="20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ko-KR" sz="20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𝒓</m:t>
                            </m:r>
                          </m:e>
                        </m:acc>
                      </m:e>
                    </m:d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⃗"/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𝛻</m:t>
                        </m:r>
                      </m:e>
                    </m:acc>
                    <m:r>
                      <a:rPr lang="ko-KR" alt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𝜙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 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⟺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  <m:r>
                      <a:rPr lang="ko-KR" alt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𝜙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𝐺</m:t>
                    </m:r>
                    <m:f>
                      <m:f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num>
                      <m:den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den>
                    </m:f>
                  </m:oMath>
                </a14:m>
                <a:r>
                  <a:rPr kumimoji="0" lang="en-US" altLang="ko-K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 : </a:t>
                </a:r>
                <a:r>
                  <a:rPr lang="ko-KR" altLang="en-US" sz="2000" dirty="0">
                    <a:solidFill>
                      <a:prstClr val="black"/>
                    </a:solidFill>
                  </a:rPr>
                  <a:t>중력 </a:t>
                </a:r>
                <a:r>
                  <a:rPr lang="ko-KR" altLang="en-US" sz="2000" dirty="0" err="1">
                    <a:solidFill>
                      <a:prstClr val="black"/>
                    </a:solidFill>
                  </a:rPr>
                  <a:t>퍼텐셜</a:t>
                </a:r>
                <a:endParaRPr kumimoji="0" lang="en-US" altLang="ko-K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  <a:p>
                <a:pPr marL="285750" indent="-285750">
                  <a:lnSpc>
                    <a:spcPct val="150000"/>
                  </a:lnSpc>
                  <a:buFontTx/>
                  <a:buChar char="-"/>
                  <a:defRPr/>
                </a:pPr>
                <a:r>
                  <a:rPr lang="ko-KR" altLang="en-US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일반적인 질량 분포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: </a:t>
                </a:r>
                <a:r>
                  <a:rPr lang="ko-KR" altLang="en-US" sz="2000" dirty="0">
                    <a:solidFill>
                      <a:prstClr val="black"/>
                    </a:solidFill>
                  </a:rPr>
                  <a:t>밀도 함수</a:t>
                </a:r>
                <a:r>
                  <a:rPr lang="en-US" altLang="ko-KR" sz="20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ko-KR" alt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𝜌</m:t>
                    </m:r>
                    <m:d>
                      <m:d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endParaRPr lang="en-US" altLang="ko-KR" sz="2000" dirty="0">
                  <a:solidFill>
                    <a:prstClr val="black"/>
                  </a:solidFill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ko-KR" altLang="en-US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</m:e>
                              <m:sup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ko-KR" alt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𝜕</m:t>
                            </m:r>
                            <m:sSup>
                              <m:sSupPr>
                                <m:ctrlP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ko-KR" altLang="en-US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</m:e>
                              <m:sup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ko-KR" alt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𝜕</m:t>
                            </m:r>
                            <m:sSup>
                              <m:sSupPr>
                                <m:ctrlP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p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ko-KR" altLang="en-US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</m:e>
                              <m:sup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ko-KR" alt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𝜕</m:t>
                            </m:r>
                            <m:sSup>
                              <m:sSupPr>
                                <m:ctrlP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  <m:sup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  <m:r>
                      <a:rPr lang="en-US" altLang="ko-KR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𝜙</m:t>
                    </m:r>
                    <m:d>
                      <m:d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ko-KR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=4</m:t>
                    </m:r>
                    <m:r>
                      <a:rPr lang="en-US" altLang="ko-KR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𝜋</m:t>
                    </m:r>
                    <m:r>
                      <a:rPr lang="en-US" altLang="ko-KR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𝐺</m:t>
                    </m:r>
                    <m:r>
                      <a:rPr lang="ko-KR" alt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𝜌</m:t>
                    </m:r>
                    <m:d>
                      <m:d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ko-KR" altLang="en-US" sz="2400" dirty="0"/>
                  <a:t> </a:t>
                </a:r>
              </a:p>
              <a:p>
                <a:pPr>
                  <a:lnSpc>
                    <a:spcPct val="150000"/>
                  </a:lnSpc>
                  <a:defRPr/>
                </a:pPr>
                <a:r>
                  <a:rPr lang="en-US" altLang="ko-KR" sz="2000" dirty="0">
                    <a:solidFill>
                      <a:prstClr val="black"/>
                    </a:solidFill>
                  </a:rPr>
                  <a:t>   </a:t>
                </a:r>
                <a:endParaRPr lang="en-US" altLang="ko-KR" sz="20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  <a:p>
                <a:pPr marL="342900" lvl="0" indent="-342900">
                  <a:lnSpc>
                    <a:spcPct val="150000"/>
                  </a:lnSpc>
                  <a:buFontTx/>
                  <a:buChar char="-"/>
                  <a:defRPr/>
                </a:pPr>
                <a:r>
                  <a:rPr lang="ko-KR" altLang="en-US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상대성 원리 만족하는가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?  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  </a:t>
                </a:r>
                <a:r>
                  <a:rPr lang="ko-KR" altLang="en-US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아니다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!</a:t>
                </a:r>
              </a:p>
              <a:p>
                <a:pPr marL="342900" indent="-342900">
                  <a:lnSpc>
                    <a:spcPct val="150000"/>
                  </a:lnSpc>
                  <a:buFontTx/>
                  <a:buChar char="-"/>
                  <a:defRPr/>
                </a:pPr>
                <a14:m>
                  <m:oMath xmlns:m="http://schemas.openxmlformats.org/officeDocument/2006/math">
                    <m:r>
                      <a:rPr lang="ko-KR" alt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𝜙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ko-KR" altLang="en-US" sz="2000" dirty="0">
                    <a:solidFill>
                      <a:prstClr val="black"/>
                    </a:solidFill>
                  </a:rPr>
                  <a:t> 스칼라양</a:t>
                </a:r>
                <a:r>
                  <a:rPr lang="en-US" altLang="ko-KR" sz="2000" dirty="0">
                    <a:solidFill>
                      <a:prstClr val="black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ko-KR" alt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𝜌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00</m:t>
                        </m:r>
                      </m:sub>
                    </m:sSub>
                  </m:oMath>
                </a14:m>
                <a:r>
                  <a:rPr lang="en-US" altLang="ko-KR" sz="2000" dirty="0">
                    <a:solidFill>
                      <a:prstClr val="black"/>
                    </a:solidFill>
                  </a:rPr>
                  <a:t>: </a:t>
                </a:r>
                <a:r>
                  <a:rPr lang="ko-KR" altLang="en-US" sz="2000" dirty="0" err="1">
                    <a:solidFill>
                      <a:prstClr val="black"/>
                    </a:solidFill>
                  </a:rPr>
                  <a:t>비스칼라양</a:t>
                </a:r>
                <a:endParaRPr lang="en-US" altLang="ko-KR" sz="20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  <a:sym typeface="Wingdings" panose="05000000000000000000" pitchFamily="2" charset="2"/>
                </a:endParaRPr>
              </a:p>
              <a:p>
                <a:pPr marL="285750" lvl="0" indent="-285750">
                  <a:lnSpc>
                    <a:spcPct val="150000"/>
                  </a:lnSpc>
                  <a:buFontTx/>
                  <a:buChar char="-"/>
                  <a:defRPr/>
                </a:pP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“</a:t>
                </a:r>
                <a:r>
                  <a:rPr lang="ko-KR" altLang="en-US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시간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”</a:t>
                </a:r>
                <a:r>
                  <a:rPr lang="ko-KR" altLang="en-US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과 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“</a:t>
                </a:r>
                <a:r>
                  <a:rPr lang="ko-KR" altLang="en-US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공간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”</a:t>
                </a:r>
                <a:r>
                  <a:rPr lang="ko-KR" altLang="en-US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이 동등하지 않음</a:t>
                </a:r>
                <a:endParaRPr kumimoji="0" lang="en-US" altLang="ko-K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2E54A86E-B6CD-4C7C-A991-591156E538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890" y="2507779"/>
                <a:ext cx="9386196" cy="3979807"/>
              </a:xfrm>
              <a:prstGeom prst="rect">
                <a:avLst/>
              </a:prstGeom>
              <a:blipFill>
                <a:blip r:embed="rId2"/>
                <a:stretch>
                  <a:fillRect l="-910" b="-91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제목 1">
            <a:extLst>
              <a:ext uri="{FF2B5EF4-FFF2-40B4-BE49-F238E27FC236}">
                <a16:creationId xmlns:a16="http://schemas.microsoft.com/office/drawing/2014/main" id="{A8C15DC9-8457-4C84-8374-813228F44382}"/>
              </a:ext>
            </a:extLst>
          </p:cNvPr>
          <p:cNvSpPr txBox="1">
            <a:spLocks/>
          </p:cNvSpPr>
          <p:nvPr/>
        </p:nvSpPr>
        <p:spPr>
          <a:xfrm>
            <a:off x="295588" y="370414"/>
            <a:ext cx="109728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>
              <a:buFont typeface="Wingdings" panose="05000000000000000000" pitchFamily="2" charset="2"/>
              <a:buChar char="ü"/>
            </a:pPr>
            <a:r>
              <a:rPr lang="ko-KR" altLang="en-US" b="1"/>
              <a:t>뉴튼 중력 이론 수정하기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70701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146"/>
    </mc:Choice>
    <mc:Fallback xmlns="">
      <p:transition spd="slow" advTm="222146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551384" y="1814126"/>
            <a:ext cx="112596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스칼라 중력 이론</a:t>
            </a: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: </a:t>
            </a:r>
            <a:r>
              <a:rPr kumimoji="0" lang="ko-KR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노르드스트룀</a:t>
            </a: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en-US" altLang="ko-KR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Nordstroem</a:t>
            </a: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, 1914)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직사각형 12"/>
              <p:cNvSpPr/>
              <p:nvPr/>
            </p:nvSpPr>
            <p:spPr>
              <a:xfrm>
                <a:off x="965987" y="2741462"/>
                <a:ext cx="10239963" cy="35929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50000"/>
                  </a:lnSpc>
                  <a:spcBef>
                    <a:spcPct val="20000"/>
                  </a:spcBef>
                  <a:defRPr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p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f>
                          <m:f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ko-KR" altLang="en-US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</m:e>
                              <m:sup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ko-KR" alt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𝜕</m:t>
                            </m:r>
                            <m:sSup>
                              <m:sSupPr>
                                <m:ctrlP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p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ko-KR" altLang="en-US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</m:e>
                              <m:sup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ko-KR" alt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𝜕</m:t>
                            </m:r>
                            <m:sSup>
                              <m:sSupPr>
                                <m:ctrlP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ko-KR" altLang="en-US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</m:e>
                              <m:sup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ko-KR" alt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𝜕</m:t>
                            </m:r>
                            <m:sSup>
                              <m:sSupPr>
                                <m:ctrlP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p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ko-KR" altLang="en-US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</m:e>
                              <m:sup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ko-KR" alt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𝜕</m:t>
                            </m:r>
                            <m:sSup>
                              <m:sSupPr>
                                <m:ctrlP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  <m:sup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  <m:r>
                      <a:rPr lang="en-US" altLang="ko-KR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𝜙</m:t>
                    </m:r>
                    <m:d>
                      <m:d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ko-KR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𝐺</m:t>
                        </m:r>
                      </m:num>
                      <m:den>
                        <m:sSup>
                          <m:sSup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ko-KR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ko-KR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ko-KR" altLang="en-US" sz="2400" dirty="0">
                    <a:solidFill>
                      <a:prstClr val="black"/>
                    </a:solidFill>
                  </a:rPr>
                  <a:t> </a:t>
                </a:r>
                <a:endParaRPr lang="en-US" altLang="ko-KR" sz="2400" dirty="0">
                  <a:solidFill>
                    <a:prstClr val="black"/>
                  </a:solidFill>
                </a:endParaRPr>
              </a:p>
              <a:p>
                <a:pPr lvl="0" algn="just">
                  <a:lnSpc>
                    <a:spcPct val="150000"/>
                  </a:lnSpc>
                  <a:spcBef>
                    <a:spcPct val="20000"/>
                  </a:spcBef>
                  <a:defRPr/>
                </a:pPr>
                <a:r>
                  <a:rPr lang="en-US" altLang="ko-KR" sz="2400" dirty="0">
                    <a:solidFill>
                      <a:prstClr val="black"/>
                    </a:solidFill>
                  </a:rPr>
                  <a:t>   </a:t>
                </a:r>
                <a:r>
                  <a:rPr lang="ko-KR" altLang="en-US" sz="2400" dirty="0">
                    <a:solidFill>
                      <a:prstClr val="black"/>
                    </a:solidFill>
                  </a:rPr>
                  <a:t>여기서</a:t>
                </a:r>
                <a:r>
                  <a:rPr lang="en-US" altLang="ko-KR" sz="2400" dirty="0">
                    <a:solidFill>
                      <a:prstClr val="black"/>
                    </a:solidFill>
                  </a:rPr>
                  <a:t>  </a:t>
                </a:r>
                <a14:m>
                  <m:oMath xmlns:m="http://schemas.openxmlformats.org/officeDocument/2006/math">
                    <m:r>
                      <a:rPr lang="en-US" altLang="ko-KR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ko-KR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≡</m:t>
                    </m:r>
                    <m:sSub>
                      <m:sSub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p>
                            <m:r>
                              <a:rPr lang="ko-KR" alt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𝜇</m:t>
                            </m:r>
                          </m:sup>
                        </m:sSup>
                      </m:e>
                      <m:sub>
                        <m:r>
                          <a:rPr lang="ko-KR" alt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sub>
                    </m:sSub>
                    <m:r>
                      <a:rPr lang="en-US" altLang="ko-KR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p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p>
                        </m:sSup>
                      </m:e>
                      <m:sub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altLang="ko-KR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p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p>
                        </m:sSup>
                      </m:e>
                      <m:sub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ko-KR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p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  <m:sub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ko-KR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p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e>
                      <m:sub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endParaRPr kumimoji="0" lang="en-US" altLang="ko-K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  <a:p>
                <a:pPr lvl="0" algn="just">
                  <a:lnSpc>
                    <a:spcPct val="150000"/>
                  </a:lnSpc>
                  <a:spcBef>
                    <a:spcPct val="20000"/>
                  </a:spcBef>
                  <a:defRPr/>
                </a:pPr>
                <a:endParaRPr kumimoji="0" lang="en-US" altLang="ko-K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  <a:p>
                <a:pPr marL="342900" marR="0" lvl="0" indent="-342900" algn="just" defTabSz="914400" rtl="0" eaLnBrk="1" fontAlgn="auto" latinLnBrk="1" hangingPunct="1">
                  <a:lnSpc>
                    <a:spcPct val="15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Char char="-"/>
                  <a:tabLst/>
                  <a:defRPr/>
                </a:pPr>
                <a:r>
                  <a:rPr kumimoji="0" lang="ko-KR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상대성 원리와 인과율 만족</a:t>
                </a:r>
                <a:r>
                  <a:rPr kumimoji="0" lang="en-US" altLang="ko-K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!!</a:t>
                </a:r>
                <a:r>
                  <a:rPr kumimoji="0" lang="ko-KR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 </a:t>
                </a:r>
                <a:endParaRPr kumimoji="0" lang="en-US" altLang="ko-K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  <a:p>
                <a:pPr marL="342900" marR="0" lvl="0" indent="-342900" algn="just" defTabSz="914400" rtl="0" eaLnBrk="1" fontAlgn="auto" latinLnBrk="1" hangingPunct="1">
                  <a:lnSpc>
                    <a:spcPct val="15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Char char="-"/>
                  <a:tabLst/>
                  <a:defRPr/>
                </a:pPr>
                <a:r>
                  <a:rPr kumimoji="0" lang="ko-KR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하지만 관측과 맞지 않음</a:t>
                </a:r>
                <a:r>
                  <a:rPr kumimoji="0" lang="en-US" altLang="ko-K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: </a:t>
                </a:r>
                <a:r>
                  <a:rPr kumimoji="0" lang="ko-KR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음의 세차 운동  </a:t>
                </a:r>
                <a:r>
                  <a:rPr kumimoji="0" lang="en-US" altLang="ko-K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  <a:sym typeface="Wingdings" panose="05000000000000000000" pitchFamily="2" charset="2"/>
                  </a:rPr>
                  <a:t>  </a:t>
                </a:r>
                <a:r>
                  <a:rPr kumimoji="0" lang="ko-KR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  <a:sym typeface="Wingdings" panose="05000000000000000000" pitchFamily="2" charset="2"/>
                  </a:rPr>
                  <a:t>수정 실패</a:t>
                </a:r>
                <a:endParaRPr kumimoji="0" lang="en-US" altLang="ko-K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mc:Choice>
        <mc:Fallback xmlns="">
          <p:sp>
            <p:nvSpPr>
              <p:cNvPr id="13" name="직사각형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987" y="2741462"/>
                <a:ext cx="10239963" cy="3592971"/>
              </a:xfrm>
              <a:prstGeom prst="rect">
                <a:avLst/>
              </a:prstGeom>
              <a:blipFill>
                <a:blip r:embed="rId2"/>
                <a:stretch>
                  <a:fillRect l="-1071" b="-1698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모서리가 둥근 직사각형 13"/>
          <p:cNvSpPr/>
          <p:nvPr/>
        </p:nvSpPr>
        <p:spPr>
          <a:xfrm>
            <a:off x="3263900" y="2870200"/>
            <a:ext cx="1082169" cy="874665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8724901" y="2870200"/>
            <a:ext cx="330200" cy="874665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6072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146"/>
    </mc:Choice>
    <mc:Fallback xmlns="">
      <p:transition spd="slow" advTm="222146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435770" y="1636021"/>
            <a:ext cx="11189110" cy="4317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평생 가장 행복한 생각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(The happiest thought of my life)</a:t>
            </a: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: </a:t>
            </a:r>
          </a:p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ko-KR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  </a:t>
            </a:r>
            <a:r>
              <a:rPr kumimoji="0" lang="en-US" altLang="ko-KR" sz="2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“</a:t>
            </a:r>
            <a:r>
              <a:rPr kumimoji="0" lang="ko-KR" altLang="en-US" sz="2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베른의</a:t>
            </a:r>
            <a:r>
              <a:rPr kumimoji="0" lang="ko-KR" altLang="en-US" sz="2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특허국 사무실 한 의자에 앉아 있을 때 불현듯 한 생각이 떠올랐다</a:t>
            </a:r>
            <a:r>
              <a:rPr kumimoji="0" lang="en-US" altLang="ko-KR" sz="2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: ‘</a:t>
            </a:r>
            <a:r>
              <a:rPr kumimoji="0" lang="ko-KR" altLang="en-US" sz="2600" b="0" i="1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만약 한 사람이 자유낙하하고 있으면</a:t>
            </a:r>
            <a:r>
              <a:rPr kumimoji="0" lang="en-US" altLang="ko-KR" sz="2600" b="0" i="1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2600" b="0" i="1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그는 그 자신의 무게를 느끼지 못할 것이다</a:t>
            </a:r>
            <a:r>
              <a:rPr kumimoji="0" lang="en-US" altLang="ko-KR" sz="2600" b="0" i="1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.’”</a:t>
            </a:r>
            <a:r>
              <a:rPr kumimoji="0" lang="en-US" altLang="ko-KR" sz="2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(“</a:t>
            </a:r>
            <a:r>
              <a:rPr kumimoji="0" lang="en-US" altLang="ko-K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I was sitting in a chair in the patent office at Bern, when all of a sudden a thought occurred to me: ‘If a person falls freely, he will not feel his own weight.’” </a:t>
            </a:r>
            <a:endParaRPr kumimoji="0" lang="en-US" altLang="ko-KR" sz="2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                                                              - 1907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년 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11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월 </a:t>
            </a:r>
            <a:r>
              <a:rPr kumimoji="0" lang="ko-KR" alt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어느날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 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9990045" y="758207"/>
            <a:ext cx="1526960" cy="2298955"/>
            <a:chOff x="9368608" y="767085"/>
            <a:chExt cx="1526960" cy="2298955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37471" y="767085"/>
              <a:ext cx="1389235" cy="2021956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9368608" y="2789041"/>
              <a:ext cx="15269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/>
                <a:t>(</a:t>
              </a:r>
              <a:r>
                <a:rPr lang="ko-KR" altLang="en-US" sz="1200" dirty="0"/>
                <a:t>출처</a:t>
              </a:r>
              <a:r>
                <a:rPr lang="en-US" altLang="ko-KR" sz="1200" dirty="0"/>
                <a:t>: </a:t>
              </a:r>
              <a:r>
                <a:rPr lang="ko-KR" altLang="en-US" sz="1200" dirty="0"/>
                <a:t>네이처 </a:t>
              </a:r>
              <a:r>
                <a:rPr lang="en-US" altLang="ko-KR" sz="1200" dirty="0"/>
                <a:t>2015)</a:t>
              </a:r>
              <a:endParaRPr lang="ko-KR" altLang="en-US" sz="1200" dirty="0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E1429909-BEE6-4F16-B829-563E42389C10}"/>
              </a:ext>
            </a:extLst>
          </p:cNvPr>
          <p:cNvSpPr txBox="1"/>
          <p:nvPr/>
        </p:nvSpPr>
        <p:spPr>
          <a:xfrm>
            <a:off x="435770" y="229440"/>
            <a:ext cx="6096000" cy="10575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800" b="1" i="0" u="none" strike="noStrike" kern="1200" cap="none" spc="0" normalizeH="0" baseline="0" noProof="0" dirty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- </a:t>
            </a:r>
            <a:r>
              <a:rPr kumimoji="0" lang="ko-KR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등가 원리</a:t>
            </a:r>
          </a:p>
        </p:txBody>
      </p:sp>
    </p:spTree>
    <p:extLst>
      <p:ext uri="{BB962C8B-B14F-4D97-AF65-F5344CB8AC3E}">
        <p14:creationId xmlns:p14="http://schemas.microsoft.com/office/powerpoint/2010/main" val="37659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768"/>
    </mc:Choice>
    <mc:Fallback xmlns="">
      <p:transition spd="slow" advTm="70768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6498109"/>
            <a:ext cx="16823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그림 출처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: </a:t>
            </a:r>
            <a:r>
              <a:rPr kumimoji="0" lang="en-US" altLang="ko-K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Hartle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)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795736" y="2016954"/>
            <a:ext cx="2677686" cy="4417457"/>
            <a:chOff x="211672" y="1795585"/>
            <a:chExt cx="2677686" cy="4417457"/>
          </a:xfrm>
        </p:grpSpPr>
        <p:grpSp>
          <p:nvGrpSpPr>
            <p:cNvPr id="7" name="그룹 6"/>
            <p:cNvGrpSpPr/>
            <p:nvPr/>
          </p:nvGrpSpPr>
          <p:grpSpPr>
            <a:xfrm>
              <a:off x="301099" y="1795585"/>
              <a:ext cx="2419350" cy="4076700"/>
              <a:chOff x="301099" y="1795585"/>
              <a:chExt cx="2419350" cy="4076700"/>
            </a:xfrm>
          </p:grpSpPr>
          <p:pic>
            <p:nvPicPr>
              <p:cNvPr id="45058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01099" y="1795585"/>
                <a:ext cx="2419350" cy="4076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" name="직사각형 4"/>
              <p:cNvSpPr/>
              <p:nvPr/>
            </p:nvSpPr>
            <p:spPr>
              <a:xfrm>
                <a:off x="395536" y="1844824"/>
                <a:ext cx="2309958" cy="3989459"/>
              </a:xfrm>
              <a:prstGeom prst="rect">
                <a:avLst/>
              </a:prstGeom>
              <a:noFill/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/>
                <p:cNvSpPr txBox="1"/>
                <p:nvPr/>
              </p:nvSpPr>
              <p:spPr>
                <a:xfrm>
                  <a:off x="211672" y="5843710"/>
                  <a:ext cx="267768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>
                    <a:defRPr/>
                  </a:pPr>
                  <a:r>
                    <a:rPr kumimoji="0" lang="ko-KR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맑은 고딕"/>
                      <a:ea typeface="맑은 고딕" panose="020B0503020000020004" pitchFamily="50" charset="-127"/>
                      <a:cs typeface="+mn-cs"/>
                    </a:rPr>
                    <a:t>중력이 있는 경우</a:t>
                  </a:r>
                  <a:r>
                    <a:rPr kumimoji="0" lang="en-US" altLang="ko-KR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맑은 고딕"/>
                      <a:ea typeface="맑은 고딕" panose="020B0503020000020004" pitchFamily="50" charset="-127"/>
                      <a:cs typeface="+mn-cs"/>
                    </a:rPr>
                    <a:t>: </a:t>
                  </a:r>
                  <a14:m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ko-KR" alt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altLang="ko-KR" i="1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</m:acc>
                      <m:r>
                        <a:rPr lang="en-US" altLang="ko-KR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a14:m>
                  <a:endParaRPr kumimoji="0" lang="ko-KR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9" name="TextBox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1672" y="5843710"/>
                  <a:ext cx="2677686" cy="369332"/>
                </a:xfrm>
                <a:prstGeom prst="rect">
                  <a:avLst/>
                </a:prstGeom>
                <a:blipFill>
                  <a:blip r:embed="rId6"/>
                  <a:stretch>
                    <a:fillRect l="-2050" t="-19672" b="-24590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" name="직사각형 3"/>
          <p:cNvSpPr/>
          <p:nvPr/>
        </p:nvSpPr>
        <p:spPr>
          <a:xfrm>
            <a:off x="635000" y="760327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ko-KR" sz="2800" b="1" dirty="0">
                <a:solidFill>
                  <a:prstClr val="black"/>
                </a:solidFill>
              </a:rPr>
              <a:t>ii) </a:t>
            </a:r>
            <a:r>
              <a:rPr lang="ko-KR" altLang="en-US" sz="2800" b="1" dirty="0">
                <a:solidFill>
                  <a:prstClr val="black"/>
                </a:solidFill>
              </a:rPr>
              <a:t>균일 중력장  </a:t>
            </a:r>
            <a:r>
              <a:rPr lang="en-US" altLang="ko-KR" sz="2800" b="1" dirty="0">
                <a:solidFill>
                  <a:prstClr val="black"/>
                </a:solidFill>
              </a:rPr>
              <a:t>vs  </a:t>
            </a:r>
            <a:r>
              <a:rPr lang="ko-KR" altLang="en-US" sz="2800" b="1" dirty="0" err="1">
                <a:solidFill>
                  <a:prstClr val="black"/>
                </a:solidFill>
              </a:rPr>
              <a:t>등가속계</a:t>
            </a:r>
            <a:r>
              <a:rPr lang="en-US" altLang="ko-KR" sz="2800" b="1" dirty="0">
                <a:solidFill>
                  <a:prstClr val="black"/>
                </a:solidFill>
              </a:rPr>
              <a:t>:</a:t>
            </a:r>
            <a:endParaRPr lang="en-US" altLang="ko-KR" sz="2800" i="1" dirty="0">
              <a:solidFill>
                <a:prstClr val="black"/>
              </a:solidFill>
              <a:latin typeface="Cambria Math" panose="02040503050406030204" pitchFamily="18" charset="0"/>
            </a:endParaRPr>
          </a:p>
        </p:txBody>
      </p:sp>
      <p:sp>
        <p:nvSpPr>
          <p:cNvPr id="6" name="왼쪽/오른쪽 화살표 5"/>
          <p:cNvSpPr/>
          <p:nvPr/>
        </p:nvSpPr>
        <p:spPr>
          <a:xfrm>
            <a:off x="3728000" y="3889557"/>
            <a:ext cx="616307" cy="33149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7607828" y="2347143"/>
            <a:ext cx="37459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2400" dirty="0">
                <a:solidFill>
                  <a:prstClr val="black"/>
                </a:solidFill>
              </a:rPr>
              <a:t>“</a:t>
            </a:r>
            <a:r>
              <a:rPr lang="ko-KR" altLang="en-US" sz="2400" dirty="0">
                <a:solidFill>
                  <a:prstClr val="black"/>
                </a:solidFill>
              </a:rPr>
              <a:t>일정한 크기의 중력이 작용하는 계</a:t>
            </a:r>
            <a:r>
              <a:rPr lang="en-US" altLang="ko-KR" sz="2400" dirty="0">
                <a:solidFill>
                  <a:prstClr val="black"/>
                </a:solidFill>
              </a:rPr>
              <a:t>(</a:t>
            </a:r>
            <a:r>
              <a:rPr lang="ko-KR" altLang="en-US" sz="2400" dirty="0">
                <a:solidFill>
                  <a:prstClr val="black"/>
                </a:solidFill>
              </a:rPr>
              <a:t>왼쪽 그림</a:t>
            </a:r>
            <a:r>
              <a:rPr lang="en-US" altLang="ko-KR" sz="2400" dirty="0">
                <a:solidFill>
                  <a:prstClr val="black"/>
                </a:solidFill>
              </a:rPr>
              <a:t>)</a:t>
            </a:r>
            <a:r>
              <a:rPr lang="ko-KR" altLang="en-US" sz="2400" dirty="0">
                <a:solidFill>
                  <a:prstClr val="black"/>
                </a:solidFill>
              </a:rPr>
              <a:t>와 </a:t>
            </a:r>
            <a:r>
              <a:rPr lang="ko-KR" altLang="en-US" sz="2400" u="sng" dirty="0">
                <a:solidFill>
                  <a:prstClr val="black"/>
                </a:solidFill>
              </a:rPr>
              <a:t>편평한 시공간에서</a:t>
            </a:r>
            <a:r>
              <a:rPr lang="ko-KR" altLang="en-US" sz="2400" dirty="0">
                <a:solidFill>
                  <a:prstClr val="black"/>
                </a:solidFill>
              </a:rPr>
              <a:t> 크기는 같으며 방향은 반대로 등 가속 운동하는 계</a:t>
            </a:r>
            <a:r>
              <a:rPr lang="en-US" altLang="ko-KR" sz="2400" dirty="0">
                <a:solidFill>
                  <a:prstClr val="black"/>
                </a:solidFill>
              </a:rPr>
              <a:t>(</a:t>
            </a:r>
            <a:r>
              <a:rPr lang="ko-KR" altLang="en-US" sz="2400" dirty="0">
                <a:solidFill>
                  <a:prstClr val="black"/>
                </a:solidFill>
              </a:rPr>
              <a:t>오른쪽 그림</a:t>
            </a:r>
            <a:r>
              <a:rPr lang="en-US" altLang="ko-KR" sz="2400" dirty="0">
                <a:solidFill>
                  <a:prstClr val="black"/>
                </a:solidFill>
              </a:rPr>
              <a:t>)</a:t>
            </a:r>
            <a:r>
              <a:rPr lang="ko-KR" altLang="en-US" sz="2400" dirty="0">
                <a:solidFill>
                  <a:prstClr val="black"/>
                </a:solidFill>
              </a:rPr>
              <a:t>는 구별 불가능</a:t>
            </a:r>
            <a:r>
              <a:rPr lang="en-US" altLang="ko-KR" sz="2400" dirty="0">
                <a:solidFill>
                  <a:prstClr val="black"/>
                </a:solidFill>
              </a:rPr>
              <a:t>”</a:t>
            </a:r>
          </a:p>
        </p:txBody>
      </p:sp>
      <p:grpSp>
        <p:nvGrpSpPr>
          <p:cNvPr id="32" name="그룹 13"/>
          <p:cNvGrpSpPr/>
          <p:nvPr/>
        </p:nvGrpSpPr>
        <p:grpSpPr>
          <a:xfrm>
            <a:off x="2187336" y="3744218"/>
            <a:ext cx="186590" cy="245540"/>
            <a:chOff x="8311587" y="1196752"/>
            <a:chExt cx="220853" cy="319299"/>
          </a:xfrm>
        </p:grpSpPr>
        <p:sp>
          <p:nvSpPr>
            <p:cNvPr id="33" name="Oval 28"/>
            <p:cNvSpPr>
              <a:spLocks noChangeArrowheads="1"/>
            </p:cNvSpPr>
            <p:nvPr/>
          </p:nvSpPr>
          <p:spPr bwMode="auto">
            <a:xfrm>
              <a:off x="8367546" y="1196752"/>
              <a:ext cx="114903" cy="114829"/>
            </a:xfrm>
            <a:prstGeom prst="ellips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419775" y="1316767"/>
              <a:ext cx="746" cy="1148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80"/>
                </a:cxn>
              </a:cxnLst>
              <a:rect l="0" t="0" r="r" b="b"/>
              <a:pathLst>
                <a:path w="1" h="180">
                  <a:moveTo>
                    <a:pt x="0" y="0"/>
                  </a:moveTo>
                  <a:lnTo>
                    <a:pt x="1" y="180"/>
                  </a:lnTo>
                </a:path>
              </a:pathLst>
            </a:cu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35" name="Freeform 26"/>
            <p:cNvSpPr>
              <a:spLocks/>
            </p:cNvSpPr>
            <p:nvPr/>
          </p:nvSpPr>
          <p:spPr bwMode="auto">
            <a:xfrm>
              <a:off x="8325017" y="1431596"/>
              <a:ext cx="85804" cy="75565"/>
            </a:xfrm>
            <a:custGeom>
              <a:avLst/>
              <a:gdLst/>
              <a:ahLst/>
              <a:cxnLst>
                <a:cxn ang="0">
                  <a:pos x="135" y="0"/>
                </a:cxn>
                <a:cxn ang="0">
                  <a:pos x="0" y="119"/>
                </a:cxn>
              </a:cxnLst>
              <a:rect l="0" t="0" r="r" b="b"/>
              <a:pathLst>
                <a:path w="135" h="119">
                  <a:moveTo>
                    <a:pt x="135" y="0"/>
                  </a:moveTo>
                  <a:lnTo>
                    <a:pt x="0" y="119"/>
                  </a:lnTo>
                </a:path>
              </a:pathLst>
            </a:cu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36" name="Freeform 25"/>
            <p:cNvSpPr>
              <a:spLocks/>
            </p:cNvSpPr>
            <p:nvPr/>
          </p:nvSpPr>
          <p:spPr bwMode="auto">
            <a:xfrm>
              <a:off x="8430967" y="1431596"/>
              <a:ext cx="101473" cy="8445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9" y="133"/>
                </a:cxn>
              </a:cxnLst>
              <a:rect l="0" t="0" r="r" b="b"/>
              <a:pathLst>
                <a:path w="159" h="133">
                  <a:moveTo>
                    <a:pt x="0" y="0"/>
                  </a:moveTo>
                  <a:lnTo>
                    <a:pt x="159" y="133"/>
                  </a:lnTo>
                </a:path>
              </a:pathLst>
            </a:cu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37" name="Freeform 24"/>
            <p:cNvSpPr>
              <a:spLocks/>
            </p:cNvSpPr>
            <p:nvPr/>
          </p:nvSpPr>
          <p:spPr bwMode="auto">
            <a:xfrm>
              <a:off x="8311587" y="1325657"/>
              <a:ext cx="106696" cy="57044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0" y="90"/>
                </a:cxn>
              </a:cxnLst>
              <a:rect l="0" t="0" r="r" b="b"/>
              <a:pathLst>
                <a:path w="165" h="90">
                  <a:moveTo>
                    <a:pt x="165" y="0"/>
                  </a:moveTo>
                  <a:lnTo>
                    <a:pt x="0" y="90"/>
                  </a:lnTo>
                </a:path>
              </a:pathLst>
            </a:cu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8418283" y="1325657"/>
              <a:ext cx="94012" cy="666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0" y="105"/>
                </a:cxn>
              </a:cxnLst>
              <a:rect l="0" t="0" r="r" b="b"/>
              <a:pathLst>
                <a:path w="150" h="105">
                  <a:moveTo>
                    <a:pt x="0" y="0"/>
                  </a:moveTo>
                  <a:lnTo>
                    <a:pt x="150" y="105"/>
                  </a:lnTo>
                </a:path>
              </a:pathLst>
            </a:cu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3" name="그룹 2"/>
          <p:cNvGrpSpPr/>
          <p:nvPr/>
        </p:nvGrpSpPr>
        <p:grpSpPr>
          <a:xfrm>
            <a:off x="4711700" y="2016954"/>
            <a:ext cx="2314575" cy="4685029"/>
            <a:chOff x="4711700" y="2016954"/>
            <a:chExt cx="2314575" cy="4685029"/>
          </a:xfrm>
        </p:grpSpPr>
        <p:grpSp>
          <p:nvGrpSpPr>
            <p:cNvPr id="11" name="그룹 10"/>
            <p:cNvGrpSpPr/>
            <p:nvPr/>
          </p:nvGrpSpPr>
          <p:grpSpPr>
            <a:xfrm>
              <a:off x="4711700" y="2016954"/>
              <a:ext cx="2314575" cy="4685029"/>
              <a:chOff x="2905497" y="1820999"/>
              <a:chExt cx="2314575" cy="4685029"/>
            </a:xfrm>
          </p:grpSpPr>
          <p:grpSp>
            <p:nvGrpSpPr>
              <p:cNvPr id="8" name="그룹 7"/>
              <p:cNvGrpSpPr/>
              <p:nvPr/>
            </p:nvGrpSpPr>
            <p:grpSpPr>
              <a:xfrm>
                <a:off x="2905497" y="1820999"/>
                <a:ext cx="2314575" cy="4048125"/>
                <a:chOff x="2905497" y="1820999"/>
                <a:chExt cx="2314575" cy="4048125"/>
              </a:xfrm>
            </p:grpSpPr>
            <p:pic>
              <p:nvPicPr>
                <p:cNvPr id="45059" name="Picture 3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2905497" y="1820999"/>
                  <a:ext cx="2314575" cy="40481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4" name="직사각형 13"/>
                <p:cNvSpPr/>
                <p:nvPr/>
              </p:nvSpPr>
              <p:spPr>
                <a:xfrm>
                  <a:off x="2918725" y="1859986"/>
                  <a:ext cx="2269412" cy="3999711"/>
                </a:xfrm>
                <a:prstGeom prst="rect">
                  <a:avLst/>
                </a:prstGeom>
                <a:noFill/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endParaRP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7" name="TextBox 16"/>
                  <p:cNvSpPr txBox="1"/>
                  <p:nvPr/>
                </p:nvSpPr>
                <p:spPr>
                  <a:xfrm>
                    <a:off x="3027915" y="5859697"/>
                    <a:ext cx="2176190" cy="6463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lvl="0" algn="ctr">
                      <a:defRPr/>
                    </a:pPr>
                    <a:r>
                      <a:rPr kumimoji="0" lang="ko-KR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/>
                        <a:ea typeface="맑은 고딕" panose="020B0503020000020004" pitchFamily="50" charset="-127"/>
                        <a:cs typeface="+mn-cs"/>
                      </a:rPr>
                      <a:t>무중력 </a:t>
                    </a:r>
                    <a:r>
                      <a:rPr kumimoji="0" lang="ko-KR" altLang="en-US" sz="1800" b="0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/>
                        <a:ea typeface="맑은 고딕" panose="020B0503020000020004" pitchFamily="50" charset="-127"/>
                        <a:cs typeface="+mn-cs"/>
                      </a:rPr>
                      <a:t>등가속</a:t>
                    </a:r>
                    <a:r>
                      <a:rPr kumimoji="0" lang="ko-KR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/>
                        <a:ea typeface="맑은 고딕" panose="020B0503020000020004" pitchFamily="50" charset="-127"/>
                        <a:cs typeface="+mn-cs"/>
                      </a:rPr>
                      <a:t> 운동</a:t>
                    </a:r>
                    <a:r>
                      <a:rPr kumimoji="0" lang="en-US" altLang="ko-K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/>
                        <a:ea typeface="맑은 고딕" panose="020B0503020000020004" pitchFamily="50" charset="-127"/>
                        <a:cs typeface="+mn-cs"/>
                      </a:rPr>
                      <a:t>: </a:t>
                    </a:r>
                    <a14:m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ko-KR" alt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=−</m:t>
                        </m:r>
                        <m:acc>
                          <m:accPr>
                            <m:chr m:val="⃗"/>
                            <m:ctrlPr>
                              <a:rPr lang="ko-KR" alt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</m:acc>
                      </m:oMath>
                    </a14:m>
                    <a:endParaRPr kumimoji="0" lang="ko-KR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맑은 고딕"/>
                      <a:ea typeface="맑은 고딕" panose="020B0503020000020004" pitchFamily="50" charset="-127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7" name="TextBox 1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027915" y="5859697"/>
                    <a:ext cx="2176190" cy="646331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3361" t="-4717" r="-7003" b="-5660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9" name="그룹 13"/>
            <p:cNvGrpSpPr/>
            <p:nvPr/>
          </p:nvGrpSpPr>
          <p:grpSpPr>
            <a:xfrm>
              <a:off x="5726831" y="3771849"/>
              <a:ext cx="186590" cy="245540"/>
              <a:chOff x="8311587" y="1196752"/>
              <a:chExt cx="220853" cy="319299"/>
            </a:xfrm>
          </p:grpSpPr>
          <p:sp>
            <p:nvSpPr>
              <p:cNvPr id="40" name="Oval 28"/>
              <p:cNvSpPr>
                <a:spLocks noChangeArrowheads="1"/>
              </p:cNvSpPr>
              <p:nvPr/>
            </p:nvSpPr>
            <p:spPr bwMode="auto">
              <a:xfrm>
                <a:off x="8367546" y="1196752"/>
                <a:ext cx="114903" cy="114829"/>
              </a:xfrm>
              <a:prstGeom prst="ellipse">
                <a:avLst/>
              </a:pr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41" name="Freeform 27"/>
              <p:cNvSpPr>
                <a:spLocks/>
              </p:cNvSpPr>
              <p:nvPr/>
            </p:nvSpPr>
            <p:spPr bwMode="auto">
              <a:xfrm>
                <a:off x="8419775" y="1316767"/>
                <a:ext cx="746" cy="1148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80"/>
                  </a:cxn>
                </a:cxnLst>
                <a:rect l="0" t="0" r="r" b="b"/>
                <a:pathLst>
                  <a:path w="1" h="180">
                    <a:moveTo>
                      <a:pt x="0" y="0"/>
                    </a:moveTo>
                    <a:lnTo>
                      <a:pt x="1" y="180"/>
                    </a:lnTo>
                  </a:path>
                </a:pathLst>
              </a:cu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42" name="Freeform 26"/>
              <p:cNvSpPr>
                <a:spLocks/>
              </p:cNvSpPr>
              <p:nvPr/>
            </p:nvSpPr>
            <p:spPr bwMode="auto">
              <a:xfrm>
                <a:off x="8325017" y="1431596"/>
                <a:ext cx="85804" cy="75565"/>
              </a:xfrm>
              <a:custGeom>
                <a:avLst/>
                <a:gdLst/>
                <a:ahLst/>
                <a:cxnLst>
                  <a:cxn ang="0">
                    <a:pos x="135" y="0"/>
                  </a:cxn>
                  <a:cxn ang="0">
                    <a:pos x="0" y="119"/>
                  </a:cxn>
                </a:cxnLst>
                <a:rect l="0" t="0" r="r" b="b"/>
                <a:pathLst>
                  <a:path w="135" h="119">
                    <a:moveTo>
                      <a:pt x="135" y="0"/>
                    </a:moveTo>
                    <a:lnTo>
                      <a:pt x="0" y="119"/>
                    </a:lnTo>
                  </a:path>
                </a:pathLst>
              </a:cu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43" name="Freeform 25"/>
              <p:cNvSpPr>
                <a:spLocks/>
              </p:cNvSpPr>
              <p:nvPr/>
            </p:nvSpPr>
            <p:spPr bwMode="auto">
              <a:xfrm>
                <a:off x="8430967" y="1431596"/>
                <a:ext cx="101473" cy="8445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9" y="133"/>
                  </a:cxn>
                </a:cxnLst>
                <a:rect l="0" t="0" r="r" b="b"/>
                <a:pathLst>
                  <a:path w="159" h="133">
                    <a:moveTo>
                      <a:pt x="0" y="0"/>
                    </a:moveTo>
                    <a:lnTo>
                      <a:pt x="159" y="133"/>
                    </a:lnTo>
                  </a:path>
                </a:pathLst>
              </a:cu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44" name="Freeform 24"/>
              <p:cNvSpPr>
                <a:spLocks/>
              </p:cNvSpPr>
              <p:nvPr/>
            </p:nvSpPr>
            <p:spPr bwMode="auto">
              <a:xfrm>
                <a:off x="8311587" y="1325657"/>
                <a:ext cx="106696" cy="57044"/>
              </a:xfrm>
              <a:custGeom>
                <a:avLst/>
                <a:gdLst/>
                <a:ahLst/>
                <a:cxnLst>
                  <a:cxn ang="0">
                    <a:pos x="165" y="0"/>
                  </a:cxn>
                  <a:cxn ang="0">
                    <a:pos x="0" y="90"/>
                  </a:cxn>
                </a:cxnLst>
                <a:rect l="0" t="0" r="r" b="b"/>
                <a:pathLst>
                  <a:path w="165" h="90">
                    <a:moveTo>
                      <a:pt x="165" y="0"/>
                    </a:moveTo>
                    <a:lnTo>
                      <a:pt x="0" y="90"/>
                    </a:lnTo>
                  </a:path>
                </a:pathLst>
              </a:cu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45" name="Freeform 23"/>
              <p:cNvSpPr>
                <a:spLocks/>
              </p:cNvSpPr>
              <p:nvPr/>
            </p:nvSpPr>
            <p:spPr bwMode="auto">
              <a:xfrm>
                <a:off x="8418283" y="1325657"/>
                <a:ext cx="94012" cy="666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0" y="105"/>
                  </a:cxn>
                </a:cxnLst>
                <a:rect l="0" t="0" r="r" b="b"/>
                <a:pathLst>
                  <a:path w="150" h="105">
                    <a:moveTo>
                      <a:pt x="0" y="0"/>
                    </a:moveTo>
                    <a:lnTo>
                      <a:pt x="150" y="105"/>
                    </a:lnTo>
                  </a:path>
                </a:pathLst>
              </a:cu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</p:grpSp>
      <p:grpSp>
        <p:nvGrpSpPr>
          <p:cNvPr id="31" name="그룹 13"/>
          <p:cNvGrpSpPr/>
          <p:nvPr/>
        </p:nvGrpSpPr>
        <p:grpSpPr>
          <a:xfrm>
            <a:off x="5709811" y="3778094"/>
            <a:ext cx="186590" cy="245540"/>
            <a:chOff x="8311587" y="1196752"/>
            <a:chExt cx="220853" cy="319299"/>
          </a:xfrm>
        </p:grpSpPr>
        <p:sp>
          <p:nvSpPr>
            <p:cNvPr id="46" name="Oval 28"/>
            <p:cNvSpPr>
              <a:spLocks noChangeArrowheads="1"/>
            </p:cNvSpPr>
            <p:nvPr/>
          </p:nvSpPr>
          <p:spPr bwMode="auto">
            <a:xfrm>
              <a:off x="8367546" y="1196752"/>
              <a:ext cx="114903" cy="114829"/>
            </a:xfrm>
            <a:prstGeom prst="ellips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8419775" y="1316767"/>
              <a:ext cx="746" cy="1148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80"/>
                </a:cxn>
              </a:cxnLst>
              <a:rect l="0" t="0" r="r" b="b"/>
              <a:pathLst>
                <a:path w="1" h="180">
                  <a:moveTo>
                    <a:pt x="0" y="0"/>
                  </a:moveTo>
                  <a:lnTo>
                    <a:pt x="1" y="180"/>
                  </a:lnTo>
                </a:path>
              </a:pathLst>
            </a:cu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8" name="Freeform 26"/>
            <p:cNvSpPr>
              <a:spLocks/>
            </p:cNvSpPr>
            <p:nvPr/>
          </p:nvSpPr>
          <p:spPr bwMode="auto">
            <a:xfrm>
              <a:off x="8325017" y="1431596"/>
              <a:ext cx="85804" cy="75565"/>
            </a:xfrm>
            <a:custGeom>
              <a:avLst/>
              <a:gdLst/>
              <a:ahLst/>
              <a:cxnLst>
                <a:cxn ang="0">
                  <a:pos x="135" y="0"/>
                </a:cxn>
                <a:cxn ang="0">
                  <a:pos x="0" y="119"/>
                </a:cxn>
              </a:cxnLst>
              <a:rect l="0" t="0" r="r" b="b"/>
              <a:pathLst>
                <a:path w="135" h="119">
                  <a:moveTo>
                    <a:pt x="135" y="0"/>
                  </a:moveTo>
                  <a:lnTo>
                    <a:pt x="0" y="119"/>
                  </a:lnTo>
                </a:path>
              </a:pathLst>
            </a:cu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9" name="Freeform 25"/>
            <p:cNvSpPr>
              <a:spLocks/>
            </p:cNvSpPr>
            <p:nvPr/>
          </p:nvSpPr>
          <p:spPr bwMode="auto">
            <a:xfrm>
              <a:off x="8430967" y="1431596"/>
              <a:ext cx="101473" cy="8445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9" y="133"/>
                </a:cxn>
              </a:cxnLst>
              <a:rect l="0" t="0" r="r" b="b"/>
              <a:pathLst>
                <a:path w="159" h="133">
                  <a:moveTo>
                    <a:pt x="0" y="0"/>
                  </a:moveTo>
                  <a:lnTo>
                    <a:pt x="159" y="133"/>
                  </a:lnTo>
                </a:path>
              </a:pathLst>
            </a:cu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0" name="Freeform 24"/>
            <p:cNvSpPr>
              <a:spLocks/>
            </p:cNvSpPr>
            <p:nvPr/>
          </p:nvSpPr>
          <p:spPr bwMode="auto">
            <a:xfrm>
              <a:off x="8311587" y="1325657"/>
              <a:ext cx="106696" cy="57044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0" y="90"/>
                </a:cxn>
              </a:cxnLst>
              <a:rect l="0" t="0" r="r" b="b"/>
              <a:pathLst>
                <a:path w="165" h="90">
                  <a:moveTo>
                    <a:pt x="165" y="0"/>
                  </a:moveTo>
                  <a:lnTo>
                    <a:pt x="0" y="90"/>
                  </a:lnTo>
                </a:path>
              </a:pathLst>
            </a:cu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8418283" y="1325657"/>
              <a:ext cx="94012" cy="666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0" y="105"/>
                </a:cxn>
              </a:cxnLst>
              <a:rect l="0" t="0" r="r" b="b"/>
              <a:pathLst>
                <a:path w="150" h="105">
                  <a:moveTo>
                    <a:pt x="0" y="0"/>
                  </a:moveTo>
                  <a:lnTo>
                    <a:pt x="150" y="105"/>
                  </a:lnTo>
                </a:path>
              </a:pathLst>
            </a:cu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5582585" y="4132019"/>
            <a:ext cx="483169" cy="147488"/>
            <a:chOff x="8149701" y="6248951"/>
            <a:chExt cx="483169" cy="147488"/>
          </a:xfrm>
        </p:grpSpPr>
        <p:sp>
          <p:nvSpPr>
            <p:cNvPr id="2" name="타원 1"/>
            <p:cNvSpPr/>
            <p:nvPr/>
          </p:nvSpPr>
          <p:spPr>
            <a:xfrm>
              <a:off x="8149701" y="6264990"/>
              <a:ext cx="124287" cy="11541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달 14"/>
            <p:cNvSpPr/>
            <p:nvPr/>
          </p:nvSpPr>
          <p:spPr>
            <a:xfrm rot="14971670">
              <a:off x="8437240" y="6200809"/>
              <a:ext cx="147488" cy="243772"/>
            </a:xfrm>
            <a:prstGeom prst="mo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8" name="그림 17">
            <a:extLst>
              <a:ext uri="{FF2B5EF4-FFF2-40B4-BE49-F238E27FC236}">
                <a16:creationId xmlns:a16="http://schemas.microsoft.com/office/drawing/2014/main" id="{9B984206-14A6-46C1-8DF2-BFEB51B1B4E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03648" y="91090"/>
            <a:ext cx="2203189" cy="200689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515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6175"/>
    </mc:Choice>
    <mc:Fallback xmlns="">
      <p:transition spd="slow" advTm="2861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/>
          <p:cNvSpPr/>
          <p:nvPr/>
        </p:nvSpPr>
        <p:spPr>
          <a:xfrm>
            <a:off x="540666" y="1316543"/>
            <a:ext cx="5677126" cy="31762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ko-KR" sz="2800" b="1" dirty="0">
                <a:solidFill>
                  <a:prstClr val="black"/>
                </a:solidFill>
              </a:rPr>
              <a:t>iii) </a:t>
            </a:r>
            <a:r>
              <a:rPr lang="ko-KR" altLang="en-US" sz="2800" b="1" dirty="0">
                <a:solidFill>
                  <a:prstClr val="black"/>
                </a:solidFill>
              </a:rPr>
              <a:t>자유 낙하</a:t>
            </a:r>
            <a:r>
              <a:rPr lang="en-US" altLang="ko-KR" sz="2800" b="1" dirty="0">
                <a:solidFill>
                  <a:prstClr val="black"/>
                </a:solidFill>
              </a:rPr>
              <a:t>:</a:t>
            </a:r>
          </a:p>
          <a:p>
            <a:pPr marL="800100" lvl="1" indent="-342900" algn="just">
              <a:lnSpc>
                <a:spcPct val="150000"/>
              </a:lnSpc>
              <a:spcBef>
                <a:spcPct val="20000"/>
              </a:spcBef>
              <a:buFontTx/>
              <a:buChar char="-"/>
              <a:defRPr/>
            </a:pPr>
            <a:r>
              <a:rPr lang="ko-KR" altLang="en-US" sz="2400" dirty="0">
                <a:solidFill>
                  <a:prstClr val="black"/>
                </a:solidFill>
              </a:rPr>
              <a:t>균일 중력장 하에서 자유낙하하는 사람은</a:t>
            </a:r>
            <a:r>
              <a:rPr lang="en-US" altLang="ko-KR" sz="2400" dirty="0">
                <a:solidFill>
                  <a:prstClr val="black"/>
                </a:solidFill>
              </a:rPr>
              <a:t> “</a:t>
            </a:r>
            <a:r>
              <a:rPr lang="ko-KR" altLang="en-US" sz="2400" dirty="0">
                <a:solidFill>
                  <a:prstClr val="black"/>
                </a:solidFill>
              </a:rPr>
              <a:t>중력</a:t>
            </a:r>
            <a:r>
              <a:rPr lang="en-US" altLang="ko-KR" sz="2400" dirty="0">
                <a:solidFill>
                  <a:prstClr val="black"/>
                </a:solidFill>
              </a:rPr>
              <a:t>”</a:t>
            </a:r>
            <a:r>
              <a:rPr lang="ko-KR" altLang="en-US" sz="2400" dirty="0">
                <a:solidFill>
                  <a:prstClr val="black"/>
                </a:solidFill>
              </a:rPr>
              <a:t>을 느끼지 못한다</a:t>
            </a:r>
            <a:r>
              <a:rPr lang="en-US" altLang="ko-KR" sz="2400" dirty="0">
                <a:solidFill>
                  <a:prstClr val="black"/>
                </a:solidFill>
              </a:rPr>
              <a:t>.</a:t>
            </a:r>
          </a:p>
          <a:p>
            <a:pPr marL="800100" lvl="1" indent="-342900" algn="just">
              <a:lnSpc>
                <a:spcPct val="150000"/>
              </a:lnSpc>
              <a:spcBef>
                <a:spcPct val="20000"/>
              </a:spcBef>
              <a:buFontTx/>
              <a:buChar char="-"/>
              <a:defRPr/>
            </a:pPr>
            <a:r>
              <a:rPr lang="ko-KR" altLang="en-US" sz="2400" dirty="0">
                <a:solidFill>
                  <a:prstClr val="black"/>
                </a:solidFill>
                <a:latin typeface="Cambria Math" panose="02040503050406030204" pitchFamily="18" charset="0"/>
              </a:rPr>
              <a:t>가속 운동  </a:t>
            </a:r>
            <a:r>
              <a:rPr lang="en-US" altLang="ko-KR" sz="2400" dirty="0">
                <a:solidFill>
                  <a:prstClr val="black"/>
                </a:solidFill>
                <a:latin typeface="Cambria Math" panose="02040503050406030204" pitchFamily="18" charset="0"/>
              </a:rPr>
              <a:t>or  </a:t>
            </a:r>
            <a:r>
              <a:rPr lang="ko-KR" altLang="en-US" sz="2400" dirty="0" err="1">
                <a:solidFill>
                  <a:prstClr val="black"/>
                </a:solidFill>
                <a:latin typeface="Cambria Math" panose="02040503050406030204" pitchFamily="18" charset="0"/>
              </a:rPr>
              <a:t>비가속운동</a:t>
            </a:r>
            <a:r>
              <a:rPr lang="en-US" altLang="ko-KR" sz="2400" dirty="0">
                <a:solidFill>
                  <a:prstClr val="black"/>
                </a:solidFill>
                <a:latin typeface="Cambria Math" panose="02040503050406030204" pitchFamily="18" charset="0"/>
              </a:rPr>
              <a:t>?</a:t>
            </a:r>
          </a:p>
          <a:p>
            <a:pPr marL="800100" lvl="1" indent="-342900" algn="just">
              <a:lnSpc>
                <a:spcPct val="150000"/>
              </a:lnSpc>
              <a:spcBef>
                <a:spcPct val="20000"/>
              </a:spcBef>
              <a:buFontTx/>
              <a:buChar char="-"/>
              <a:defRPr/>
            </a:pPr>
            <a:r>
              <a:rPr lang="ko-KR" altLang="en-US" sz="2400" dirty="0">
                <a:solidFill>
                  <a:prstClr val="black"/>
                </a:solidFill>
                <a:latin typeface="Cambria Math" panose="02040503050406030204" pitchFamily="18" charset="0"/>
              </a:rPr>
              <a:t>관성계</a:t>
            </a:r>
            <a:r>
              <a:rPr lang="en-US" altLang="ko-KR" sz="2400" dirty="0">
                <a:solidFill>
                  <a:prstClr val="black"/>
                </a:solidFill>
                <a:latin typeface="Cambria Math" panose="02040503050406030204" pitchFamily="18" charset="0"/>
              </a:rPr>
              <a:t>??...!!</a:t>
            </a:r>
            <a:endParaRPr lang="en-US" altLang="ko-KR" sz="2800" dirty="0">
              <a:solidFill>
                <a:prstClr val="black"/>
              </a:solidFill>
              <a:latin typeface="Cambria Math" panose="02040503050406030204" pitchFamily="18" charset="0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6862810" y="3544093"/>
            <a:ext cx="1219200" cy="11176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8" name="그룹 37"/>
          <p:cNvGrpSpPr/>
          <p:nvPr/>
        </p:nvGrpSpPr>
        <p:grpSpPr>
          <a:xfrm>
            <a:off x="9650751" y="3934896"/>
            <a:ext cx="234454" cy="347100"/>
            <a:chOff x="2915724" y="2982370"/>
            <a:chExt cx="117057" cy="193913"/>
          </a:xfrm>
        </p:grpSpPr>
        <p:sp>
          <p:nvSpPr>
            <p:cNvPr id="39" name="Oval 65"/>
            <p:cNvSpPr>
              <a:spLocks noChangeArrowheads="1"/>
            </p:cNvSpPr>
            <p:nvPr/>
          </p:nvSpPr>
          <p:spPr bwMode="auto">
            <a:xfrm>
              <a:off x="2945779" y="2982370"/>
              <a:ext cx="60901" cy="69448"/>
            </a:xfrm>
            <a:prstGeom prst="ellipse">
              <a:avLst/>
            </a:pr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0" name="Freeform 64"/>
            <p:cNvSpPr>
              <a:spLocks/>
            </p:cNvSpPr>
            <p:nvPr/>
          </p:nvSpPr>
          <p:spPr bwMode="auto">
            <a:xfrm>
              <a:off x="2973066" y="3055425"/>
              <a:ext cx="395" cy="694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80"/>
                </a:cxn>
              </a:cxnLst>
              <a:rect l="0" t="0" r="r" b="b"/>
              <a:pathLst>
                <a:path w="1" h="180">
                  <a:moveTo>
                    <a:pt x="0" y="0"/>
                  </a:moveTo>
                  <a:lnTo>
                    <a:pt x="1" y="180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2922842" y="3124873"/>
              <a:ext cx="45478" cy="45998"/>
            </a:xfrm>
            <a:custGeom>
              <a:avLst/>
              <a:gdLst/>
              <a:ahLst/>
              <a:cxnLst>
                <a:cxn ang="0">
                  <a:pos x="135" y="0"/>
                </a:cxn>
                <a:cxn ang="0">
                  <a:pos x="0" y="119"/>
                </a:cxn>
              </a:cxnLst>
              <a:rect l="0" t="0" r="r" b="b"/>
              <a:pathLst>
                <a:path w="135" h="119">
                  <a:moveTo>
                    <a:pt x="135" y="0"/>
                  </a:moveTo>
                  <a:lnTo>
                    <a:pt x="0" y="119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2" name="Freeform 62"/>
            <p:cNvSpPr>
              <a:spLocks/>
            </p:cNvSpPr>
            <p:nvPr/>
          </p:nvSpPr>
          <p:spPr bwMode="auto">
            <a:xfrm>
              <a:off x="2978998" y="3124873"/>
              <a:ext cx="53783" cy="514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9" y="133"/>
                </a:cxn>
              </a:cxnLst>
              <a:rect l="0" t="0" r="r" b="b"/>
              <a:pathLst>
                <a:path w="159" h="133">
                  <a:moveTo>
                    <a:pt x="0" y="0"/>
                  </a:moveTo>
                  <a:lnTo>
                    <a:pt x="159" y="133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3" name="Freeform 61"/>
            <p:cNvSpPr>
              <a:spLocks/>
            </p:cNvSpPr>
            <p:nvPr/>
          </p:nvSpPr>
          <p:spPr bwMode="auto">
            <a:xfrm>
              <a:off x="2915724" y="3060837"/>
              <a:ext cx="56551" cy="34273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0" y="90"/>
                </a:cxn>
              </a:cxnLst>
              <a:rect l="0" t="0" r="r" b="b"/>
              <a:pathLst>
                <a:path w="165" h="90">
                  <a:moveTo>
                    <a:pt x="165" y="0"/>
                  </a:moveTo>
                  <a:lnTo>
                    <a:pt x="0" y="90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4" name="Freeform 60"/>
            <p:cNvSpPr>
              <a:spLocks/>
            </p:cNvSpPr>
            <p:nvPr/>
          </p:nvSpPr>
          <p:spPr bwMode="auto">
            <a:xfrm>
              <a:off x="2972275" y="3060837"/>
              <a:ext cx="50224" cy="405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0" y="105"/>
                </a:cxn>
              </a:cxnLst>
              <a:rect l="0" t="0" r="r" b="b"/>
              <a:pathLst>
                <a:path w="150" h="105">
                  <a:moveTo>
                    <a:pt x="0" y="0"/>
                  </a:moveTo>
                  <a:lnTo>
                    <a:pt x="150" y="105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</p:grpSp>
      <p:cxnSp>
        <p:nvCxnSpPr>
          <p:cNvPr id="26" name="직선 화살표 연결선 25"/>
          <p:cNvCxnSpPr/>
          <p:nvPr/>
        </p:nvCxnSpPr>
        <p:spPr>
          <a:xfrm>
            <a:off x="7469427" y="805199"/>
            <a:ext cx="0" cy="25273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그룹 13"/>
          <p:cNvGrpSpPr/>
          <p:nvPr/>
        </p:nvGrpSpPr>
        <p:grpSpPr>
          <a:xfrm>
            <a:off x="7359000" y="1433961"/>
            <a:ext cx="220853" cy="319299"/>
            <a:chOff x="8311587" y="1196752"/>
            <a:chExt cx="220853" cy="319299"/>
          </a:xfrm>
        </p:grpSpPr>
        <p:sp>
          <p:nvSpPr>
            <p:cNvPr id="49" name="Oval 28"/>
            <p:cNvSpPr>
              <a:spLocks noChangeArrowheads="1"/>
            </p:cNvSpPr>
            <p:nvPr/>
          </p:nvSpPr>
          <p:spPr bwMode="auto">
            <a:xfrm>
              <a:off x="8367546" y="1196752"/>
              <a:ext cx="114903" cy="114829"/>
            </a:xfrm>
            <a:prstGeom prst="ellips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0" name="Freeform 27"/>
            <p:cNvSpPr>
              <a:spLocks/>
            </p:cNvSpPr>
            <p:nvPr/>
          </p:nvSpPr>
          <p:spPr bwMode="auto">
            <a:xfrm>
              <a:off x="8419775" y="1316767"/>
              <a:ext cx="746" cy="1148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80"/>
                </a:cxn>
              </a:cxnLst>
              <a:rect l="0" t="0" r="r" b="b"/>
              <a:pathLst>
                <a:path w="1" h="180">
                  <a:moveTo>
                    <a:pt x="0" y="0"/>
                  </a:moveTo>
                  <a:lnTo>
                    <a:pt x="1" y="180"/>
                  </a:lnTo>
                </a:path>
              </a:pathLst>
            </a:cu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1" name="Freeform 26"/>
            <p:cNvSpPr>
              <a:spLocks/>
            </p:cNvSpPr>
            <p:nvPr/>
          </p:nvSpPr>
          <p:spPr bwMode="auto">
            <a:xfrm>
              <a:off x="8325017" y="1431596"/>
              <a:ext cx="85804" cy="75565"/>
            </a:xfrm>
            <a:custGeom>
              <a:avLst/>
              <a:gdLst/>
              <a:ahLst/>
              <a:cxnLst>
                <a:cxn ang="0">
                  <a:pos x="135" y="0"/>
                </a:cxn>
                <a:cxn ang="0">
                  <a:pos x="0" y="119"/>
                </a:cxn>
              </a:cxnLst>
              <a:rect l="0" t="0" r="r" b="b"/>
              <a:pathLst>
                <a:path w="135" h="119">
                  <a:moveTo>
                    <a:pt x="135" y="0"/>
                  </a:moveTo>
                  <a:lnTo>
                    <a:pt x="0" y="119"/>
                  </a:lnTo>
                </a:path>
              </a:pathLst>
            </a:cu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2" name="Freeform 25"/>
            <p:cNvSpPr>
              <a:spLocks/>
            </p:cNvSpPr>
            <p:nvPr/>
          </p:nvSpPr>
          <p:spPr bwMode="auto">
            <a:xfrm>
              <a:off x="8430967" y="1431596"/>
              <a:ext cx="101473" cy="8445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9" y="133"/>
                </a:cxn>
              </a:cxnLst>
              <a:rect l="0" t="0" r="r" b="b"/>
              <a:pathLst>
                <a:path w="159" h="133">
                  <a:moveTo>
                    <a:pt x="0" y="0"/>
                  </a:moveTo>
                  <a:lnTo>
                    <a:pt x="159" y="133"/>
                  </a:lnTo>
                </a:path>
              </a:pathLst>
            </a:cu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3" name="Freeform 24"/>
            <p:cNvSpPr>
              <a:spLocks/>
            </p:cNvSpPr>
            <p:nvPr/>
          </p:nvSpPr>
          <p:spPr bwMode="auto">
            <a:xfrm>
              <a:off x="8311587" y="1325657"/>
              <a:ext cx="106696" cy="57044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0" y="90"/>
                </a:cxn>
              </a:cxnLst>
              <a:rect l="0" t="0" r="r" b="b"/>
              <a:pathLst>
                <a:path w="165" h="90">
                  <a:moveTo>
                    <a:pt x="165" y="0"/>
                  </a:moveTo>
                  <a:lnTo>
                    <a:pt x="0" y="90"/>
                  </a:lnTo>
                </a:path>
              </a:pathLst>
            </a:cu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4" name="Freeform 23"/>
            <p:cNvSpPr>
              <a:spLocks/>
            </p:cNvSpPr>
            <p:nvPr/>
          </p:nvSpPr>
          <p:spPr bwMode="auto">
            <a:xfrm>
              <a:off x="8418283" y="1325657"/>
              <a:ext cx="94012" cy="666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0" y="105"/>
                </a:cxn>
              </a:cxnLst>
              <a:rect l="0" t="0" r="r" b="b"/>
              <a:pathLst>
                <a:path w="150" h="105">
                  <a:moveTo>
                    <a:pt x="0" y="0"/>
                  </a:moveTo>
                  <a:lnTo>
                    <a:pt x="150" y="105"/>
                  </a:lnTo>
                </a:path>
              </a:pathLst>
            </a:cu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63" name="그룹 62"/>
          <p:cNvGrpSpPr/>
          <p:nvPr/>
        </p:nvGrpSpPr>
        <p:grpSpPr>
          <a:xfrm>
            <a:off x="3662750" y="5045952"/>
            <a:ext cx="2006600" cy="1310197"/>
            <a:chOff x="6032726" y="4906253"/>
            <a:chExt cx="2006600" cy="1310197"/>
          </a:xfrm>
        </p:grpSpPr>
        <p:sp>
          <p:nvSpPr>
            <p:cNvPr id="64" name="직사각형 63"/>
            <p:cNvSpPr/>
            <p:nvPr/>
          </p:nvSpPr>
          <p:spPr>
            <a:xfrm>
              <a:off x="6032726" y="5251249"/>
              <a:ext cx="2006600" cy="965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6" name="직각 삼각형 65"/>
            <p:cNvSpPr/>
            <p:nvPr/>
          </p:nvSpPr>
          <p:spPr>
            <a:xfrm>
              <a:off x="6032726" y="5562198"/>
              <a:ext cx="2006600" cy="641551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8" name="TextBox 67"/>
                <p:cNvSpPr txBox="1"/>
                <p:nvPr/>
              </p:nvSpPr>
              <p:spPr>
                <a:xfrm>
                  <a:off x="6364549" y="4906253"/>
                  <a:ext cx="1580241" cy="3077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ko-KR" altLang="en-US" sz="2000" b="0" dirty="0"/>
                    <a:t>가속계</a:t>
                  </a:r>
                  <a:r>
                    <a:rPr lang="en-US" altLang="ko-KR" sz="2000" b="0" dirty="0"/>
                    <a:t>(</a:t>
                  </a:r>
                  <a14:m>
                    <m:oMath xmlns:m="http://schemas.openxmlformats.org/officeDocument/2006/math">
                      <m:r>
                        <a:rPr lang="en-US" altLang="ko-KR" sz="20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altLang="ko-KR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altLang="ko-KR" sz="2000" b="0" i="1" smtClean="0">
                          <a:latin typeface="Cambria Math" panose="02040503050406030204" pitchFamily="18" charset="0"/>
                        </a:rPr>
                        <m:t>0)</m:t>
                      </m:r>
                    </m:oMath>
                  </a14:m>
                  <a:endParaRPr lang="ko-KR" altLang="en-US" sz="2000" dirty="0"/>
                </a:p>
              </p:txBody>
            </p:sp>
          </mc:Choice>
          <mc:Fallback xmlns="">
            <p:sp>
              <p:nvSpPr>
                <p:cNvPr id="68" name="TextBox 6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64549" y="4906253"/>
                  <a:ext cx="1580241" cy="307777"/>
                </a:xfrm>
                <a:prstGeom prst="rect">
                  <a:avLst/>
                </a:prstGeom>
                <a:blipFill>
                  <a:blip r:embed="rId4"/>
                  <a:stretch>
                    <a:fillRect l="-9615" t="-26000" r="-6923" b="-50000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76" name="그룹 13"/>
            <p:cNvGrpSpPr/>
            <p:nvPr/>
          </p:nvGrpSpPr>
          <p:grpSpPr>
            <a:xfrm>
              <a:off x="7698311" y="5412740"/>
              <a:ext cx="220853" cy="319299"/>
              <a:chOff x="8311587" y="1196752"/>
              <a:chExt cx="220853" cy="319299"/>
            </a:xfrm>
          </p:grpSpPr>
          <p:sp>
            <p:nvSpPr>
              <p:cNvPr id="77" name="Oval 28"/>
              <p:cNvSpPr>
                <a:spLocks noChangeArrowheads="1"/>
              </p:cNvSpPr>
              <p:nvPr/>
            </p:nvSpPr>
            <p:spPr bwMode="auto">
              <a:xfrm>
                <a:off x="8367546" y="1196752"/>
                <a:ext cx="114903" cy="114829"/>
              </a:xfrm>
              <a:prstGeom prst="ellipse">
                <a:avLst/>
              </a:pr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78" name="Freeform 27"/>
              <p:cNvSpPr>
                <a:spLocks/>
              </p:cNvSpPr>
              <p:nvPr/>
            </p:nvSpPr>
            <p:spPr bwMode="auto">
              <a:xfrm>
                <a:off x="8419775" y="1316767"/>
                <a:ext cx="746" cy="1148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80"/>
                  </a:cxn>
                </a:cxnLst>
                <a:rect l="0" t="0" r="r" b="b"/>
                <a:pathLst>
                  <a:path w="1" h="180">
                    <a:moveTo>
                      <a:pt x="0" y="0"/>
                    </a:moveTo>
                    <a:lnTo>
                      <a:pt x="1" y="180"/>
                    </a:lnTo>
                  </a:path>
                </a:pathLst>
              </a:cu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79" name="Freeform 26"/>
              <p:cNvSpPr>
                <a:spLocks/>
              </p:cNvSpPr>
              <p:nvPr/>
            </p:nvSpPr>
            <p:spPr bwMode="auto">
              <a:xfrm>
                <a:off x="8325017" y="1431596"/>
                <a:ext cx="85804" cy="75565"/>
              </a:xfrm>
              <a:custGeom>
                <a:avLst/>
                <a:gdLst/>
                <a:ahLst/>
                <a:cxnLst>
                  <a:cxn ang="0">
                    <a:pos x="135" y="0"/>
                  </a:cxn>
                  <a:cxn ang="0">
                    <a:pos x="0" y="119"/>
                  </a:cxn>
                </a:cxnLst>
                <a:rect l="0" t="0" r="r" b="b"/>
                <a:pathLst>
                  <a:path w="135" h="119">
                    <a:moveTo>
                      <a:pt x="135" y="0"/>
                    </a:moveTo>
                    <a:lnTo>
                      <a:pt x="0" y="119"/>
                    </a:lnTo>
                  </a:path>
                </a:pathLst>
              </a:cu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80" name="Freeform 25"/>
              <p:cNvSpPr>
                <a:spLocks/>
              </p:cNvSpPr>
              <p:nvPr/>
            </p:nvSpPr>
            <p:spPr bwMode="auto">
              <a:xfrm>
                <a:off x="8430967" y="1431596"/>
                <a:ext cx="101473" cy="8445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9" y="133"/>
                  </a:cxn>
                </a:cxnLst>
                <a:rect l="0" t="0" r="r" b="b"/>
                <a:pathLst>
                  <a:path w="159" h="133">
                    <a:moveTo>
                      <a:pt x="0" y="0"/>
                    </a:moveTo>
                    <a:lnTo>
                      <a:pt x="159" y="133"/>
                    </a:lnTo>
                  </a:path>
                </a:pathLst>
              </a:cu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81" name="Freeform 24"/>
              <p:cNvSpPr>
                <a:spLocks/>
              </p:cNvSpPr>
              <p:nvPr/>
            </p:nvSpPr>
            <p:spPr bwMode="auto">
              <a:xfrm>
                <a:off x="8311587" y="1325657"/>
                <a:ext cx="106696" cy="57044"/>
              </a:xfrm>
              <a:custGeom>
                <a:avLst/>
                <a:gdLst/>
                <a:ahLst/>
                <a:cxnLst>
                  <a:cxn ang="0">
                    <a:pos x="165" y="0"/>
                  </a:cxn>
                  <a:cxn ang="0">
                    <a:pos x="0" y="90"/>
                  </a:cxn>
                </a:cxnLst>
                <a:rect l="0" t="0" r="r" b="b"/>
                <a:pathLst>
                  <a:path w="165" h="90">
                    <a:moveTo>
                      <a:pt x="165" y="0"/>
                    </a:moveTo>
                    <a:lnTo>
                      <a:pt x="0" y="90"/>
                    </a:lnTo>
                  </a:path>
                </a:pathLst>
              </a:cu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82" name="Freeform 23"/>
              <p:cNvSpPr>
                <a:spLocks/>
              </p:cNvSpPr>
              <p:nvPr/>
            </p:nvSpPr>
            <p:spPr bwMode="auto">
              <a:xfrm>
                <a:off x="8418283" y="1325657"/>
                <a:ext cx="94012" cy="666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0" y="105"/>
                  </a:cxn>
                </a:cxnLst>
                <a:rect l="0" t="0" r="r" b="b"/>
                <a:pathLst>
                  <a:path w="150" h="105">
                    <a:moveTo>
                      <a:pt x="0" y="0"/>
                    </a:moveTo>
                    <a:lnTo>
                      <a:pt x="150" y="105"/>
                    </a:lnTo>
                  </a:path>
                </a:pathLst>
              </a:cu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61" name="직사각형 60"/>
            <p:cNvSpPr/>
            <p:nvPr/>
          </p:nvSpPr>
          <p:spPr>
            <a:xfrm>
              <a:off x="7711741" y="5726272"/>
              <a:ext cx="327585" cy="49017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62" name="그룹 61"/>
          <p:cNvGrpSpPr/>
          <p:nvPr/>
        </p:nvGrpSpPr>
        <p:grpSpPr>
          <a:xfrm>
            <a:off x="837974" y="5045953"/>
            <a:ext cx="2006600" cy="1310197"/>
            <a:chOff x="2336800" y="4906253"/>
            <a:chExt cx="2006600" cy="1310197"/>
          </a:xfrm>
        </p:grpSpPr>
        <p:sp>
          <p:nvSpPr>
            <p:cNvPr id="45" name="직사각형 44"/>
            <p:cNvSpPr/>
            <p:nvPr/>
          </p:nvSpPr>
          <p:spPr>
            <a:xfrm>
              <a:off x="2336800" y="5251249"/>
              <a:ext cx="2006600" cy="965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2336800" y="5854700"/>
              <a:ext cx="2006600" cy="34904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TextBox 59"/>
                <p:cNvSpPr txBox="1"/>
                <p:nvPr/>
              </p:nvSpPr>
              <p:spPr>
                <a:xfrm>
                  <a:off x="2632113" y="4906253"/>
                  <a:ext cx="1607491" cy="31361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ko-KR" altLang="en-US" sz="2000" b="0" dirty="0"/>
                    <a:t>등</a:t>
                  </a:r>
                  <a14:m>
                    <m:oMath xmlns:m="http://schemas.openxmlformats.org/officeDocument/2006/math">
                      <m:r>
                        <a:rPr lang="ko-KR" altLang="en-US" sz="2000" i="1">
                          <a:latin typeface="Cambria Math" panose="02040503050406030204" pitchFamily="18" charset="0"/>
                        </a:rPr>
                        <m:t>속</m:t>
                      </m:r>
                      <m:r>
                        <a:rPr lang="ko-KR" altLang="en-US" sz="2000" i="1" smtClean="0">
                          <a:latin typeface="Cambria Math" panose="02040503050406030204" pitchFamily="18" charset="0"/>
                        </a:rPr>
                        <m:t>계</m:t>
                      </m:r>
                      <m:r>
                        <a:rPr lang="en-US" altLang="ko-KR" sz="20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ko-KR" sz="20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altLang="ko-KR" sz="2000" b="0" i="1" smtClean="0">
                          <a:latin typeface="Cambria Math" panose="02040503050406030204" pitchFamily="18" charset="0"/>
                        </a:rPr>
                        <m:t>=0)</m:t>
                      </m:r>
                    </m:oMath>
                  </a14:m>
                  <a:endParaRPr lang="ko-KR" altLang="en-US" sz="2000" dirty="0"/>
                </a:p>
              </p:txBody>
            </p:sp>
          </mc:Choice>
          <mc:Fallback xmlns="">
            <p:sp>
              <p:nvSpPr>
                <p:cNvPr id="60" name="TextBox 5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32113" y="4906253"/>
                  <a:ext cx="1607491" cy="313612"/>
                </a:xfrm>
                <a:prstGeom prst="rect">
                  <a:avLst/>
                </a:prstGeom>
                <a:blipFill>
                  <a:blip r:embed="rId5"/>
                  <a:stretch>
                    <a:fillRect l="-9848" t="-23529" r="-6439" b="-49020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69" name="그룹 13"/>
            <p:cNvGrpSpPr/>
            <p:nvPr/>
          </p:nvGrpSpPr>
          <p:grpSpPr>
            <a:xfrm>
              <a:off x="4038896" y="5403850"/>
              <a:ext cx="220853" cy="319299"/>
              <a:chOff x="8311587" y="1196752"/>
              <a:chExt cx="220853" cy="319299"/>
            </a:xfrm>
          </p:grpSpPr>
          <p:sp>
            <p:nvSpPr>
              <p:cNvPr id="70" name="Oval 28"/>
              <p:cNvSpPr>
                <a:spLocks noChangeArrowheads="1"/>
              </p:cNvSpPr>
              <p:nvPr/>
            </p:nvSpPr>
            <p:spPr bwMode="auto">
              <a:xfrm>
                <a:off x="8367546" y="1196752"/>
                <a:ext cx="114903" cy="114829"/>
              </a:xfrm>
              <a:prstGeom prst="ellipse">
                <a:avLst/>
              </a:pr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71" name="Freeform 27"/>
              <p:cNvSpPr>
                <a:spLocks/>
              </p:cNvSpPr>
              <p:nvPr/>
            </p:nvSpPr>
            <p:spPr bwMode="auto">
              <a:xfrm>
                <a:off x="8419775" y="1316767"/>
                <a:ext cx="746" cy="1148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80"/>
                  </a:cxn>
                </a:cxnLst>
                <a:rect l="0" t="0" r="r" b="b"/>
                <a:pathLst>
                  <a:path w="1" h="180">
                    <a:moveTo>
                      <a:pt x="0" y="0"/>
                    </a:moveTo>
                    <a:lnTo>
                      <a:pt x="1" y="180"/>
                    </a:lnTo>
                  </a:path>
                </a:pathLst>
              </a:cu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72" name="Freeform 26"/>
              <p:cNvSpPr>
                <a:spLocks/>
              </p:cNvSpPr>
              <p:nvPr/>
            </p:nvSpPr>
            <p:spPr bwMode="auto">
              <a:xfrm>
                <a:off x="8325017" y="1431596"/>
                <a:ext cx="85804" cy="75565"/>
              </a:xfrm>
              <a:custGeom>
                <a:avLst/>
                <a:gdLst/>
                <a:ahLst/>
                <a:cxnLst>
                  <a:cxn ang="0">
                    <a:pos x="135" y="0"/>
                  </a:cxn>
                  <a:cxn ang="0">
                    <a:pos x="0" y="119"/>
                  </a:cxn>
                </a:cxnLst>
                <a:rect l="0" t="0" r="r" b="b"/>
                <a:pathLst>
                  <a:path w="135" h="119">
                    <a:moveTo>
                      <a:pt x="135" y="0"/>
                    </a:moveTo>
                    <a:lnTo>
                      <a:pt x="0" y="119"/>
                    </a:lnTo>
                  </a:path>
                </a:pathLst>
              </a:cu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73" name="Freeform 25"/>
              <p:cNvSpPr>
                <a:spLocks/>
              </p:cNvSpPr>
              <p:nvPr/>
            </p:nvSpPr>
            <p:spPr bwMode="auto">
              <a:xfrm>
                <a:off x="8430967" y="1431596"/>
                <a:ext cx="101473" cy="8445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9" y="133"/>
                  </a:cxn>
                </a:cxnLst>
                <a:rect l="0" t="0" r="r" b="b"/>
                <a:pathLst>
                  <a:path w="159" h="133">
                    <a:moveTo>
                      <a:pt x="0" y="0"/>
                    </a:moveTo>
                    <a:lnTo>
                      <a:pt x="159" y="133"/>
                    </a:lnTo>
                  </a:path>
                </a:pathLst>
              </a:cu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74" name="Freeform 24"/>
              <p:cNvSpPr>
                <a:spLocks/>
              </p:cNvSpPr>
              <p:nvPr/>
            </p:nvSpPr>
            <p:spPr bwMode="auto">
              <a:xfrm>
                <a:off x="8311587" y="1325657"/>
                <a:ext cx="106696" cy="57044"/>
              </a:xfrm>
              <a:custGeom>
                <a:avLst/>
                <a:gdLst/>
                <a:ahLst/>
                <a:cxnLst>
                  <a:cxn ang="0">
                    <a:pos x="165" y="0"/>
                  </a:cxn>
                  <a:cxn ang="0">
                    <a:pos x="0" y="90"/>
                  </a:cxn>
                </a:cxnLst>
                <a:rect l="0" t="0" r="r" b="b"/>
                <a:pathLst>
                  <a:path w="165" h="90">
                    <a:moveTo>
                      <a:pt x="165" y="0"/>
                    </a:moveTo>
                    <a:lnTo>
                      <a:pt x="0" y="90"/>
                    </a:lnTo>
                  </a:path>
                </a:pathLst>
              </a:cu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75" name="Freeform 23"/>
              <p:cNvSpPr>
                <a:spLocks/>
              </p:cNvSpPr>
              <p:nvPr/>
            </p:nvSpPr>
            <p:spPr bwMode="auto">
              <a:xfrm>
                <a:off x="8418283" y="1325657"/>
                <a:ext cx="94012" cy="666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0" y="105"/>
                  </a:cxn>
                </a:cxnLst>
                <a:rect l="0" t="0" r="r" b="b"/>
                <a:pathLst>
                  <a:path w="150" h="105">
                    <a:moveTo>
                      <a:pt x="0" y="0"/>
                    </a:moveTo>
                    <a:lnTo>
                      <a:pt x="150" y="105"/>
                    </a:lnTo>
                  </a:path>
                </a:pathLst>
              </a:cu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84" name="직사각형 83"/>
            <p:cNvSpPr/>
            <p:nvPr/>
          </p:nvSpPr>
          <p:spPr>
            <a:xfrm>
              <a:off x="4002776" y="5726272"/>
              <a:ext cx="327585" cy="49017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7" name="오른쪽 화살표 66"/>
          <p:cNvSpPr/>
          <p:nvPr/>
        </p:nvSpPr>
        <p:spPr>
          <a:xfrm>
            <a:off x="5720096" y="5809205"/>
            <a:ext cx="317500" cy="2904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3" name="그림 8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04869" y="1062543"/>
            <a:ext cx="468420" cy="962863"/>
          </a:xfrm>
          <a:prstGeom prst="rect">
            <a:avLst/>
          </a:prstGeom>
        </p:spPr>
      </p:pic>
      <p:pic>
        <p:nvPicPr>
          <p:cNvPr id="85" name="그림 8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10234457" y="1268673"/>
            <a:ext cx="953232" cy="475616"/>
          </a:xfrm>
          <a:prstGeom prst="rect">
            <a:avLst/>
          </a:prstGeom>
        </p:spPr>
      </p:pic>
      <p:sp>
        <p:nvSpPr>
          <p:cNvPr id="114" name="오른쪽 화살표 113"/>
          <p:cNvSpPr/>
          <p:nvPr/>
        </p:nvSpPr>
        <p:spPr>
          <a:xfrm>
            <a:off x="2903723" y="5820620"/>
            <a:ext cx="317500" cy="2904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6" name="TextBox 85"/>
          <p:cNvSpPr txBox="1"/>
          <p:nvPr/>
        </p:nvSpPr>
        <p:spPr>
          <a:xfrm>
            <a:off x="7116810" y="3912826"/>
            <a:ext cx="71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>
                <a:solidFill>
                  <a:schemeClr val="bg1"/>
                </a:solidFill>
              </a:rPr>
              <a:t>지구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8504869" y="2168070"/>
            <a:ext cx="445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(a)</a:t>
            </a:r>
            <a:endParaRPr lang="ko-KR" altLang="en-US" dirty="0"/>
          </a:p>
        </p:txBody>
      </p:sp>
      <p:sp>
        <p:nvSpPr>
          <p:cNvPr id="117" name="TextBox 116"/>
          <p:cNvSpPr txBox="1"/>
          <p:nvPr/>
        </p:nvSpPr>
        <p:spPr>
          <a:xfrm>
            <a:off x="10462044" y="2125761"/>
            <a:ext cx="4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(b)</a:t>
            </a:r>
            <a:endParaRPr lang="ko-KR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9500499" y="1291595"/>
            <a:ext cx="6648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/>
              <a:t>??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409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2431"/>
    </mc:Choice>
    <mc:Fallback xmlns="">
      <p:transition spd="slow" advTm="282431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6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9.5|8.8|17.9|7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6.5|39.4|76.6|10.5|122.8|25.7|24.7|31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6.5|39.4|76.6|10.5|122.8|25.7|24.7|31.6"/>
</p:tagLst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6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9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3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6119</TotalTime>
  <Words>1366</Words>
  <Application>Microsoft Office PowerPoint</Application>
  <PresentationFormat>와이드스크린</PresentationFormat>
  <Paragraphs>196</Paragraphs>
  <Slides>23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11</vt:i4>
      </vt:variant>
      <vt:variant>
        <vt:lpstr>슬라이드 제목</vt:lpstr>
      </vt:variant>
      <vt:variant>
        <vt:i4>23</vt:i4>
      </vt:variant>
    </vt:vector>
  </HeadingPairs>
  <TitlesOfParts>
    <vt:vector size="40" baseType="lpstr">
      <vt:lpstr>굴림</vt:lpstr>
      <vt:lpstr>맑은 고딕</vt:lpstr>
      <vt:lpstr>바탕</vt:lpstr>
      <vt:lpstr>Arial</vt:lpstr>
      <vt:lpstr>Cambria Math</vt:lpstr>
      <vt:lpstr>Wingdings</vt:lpstr>
      <vt:lpstr>Office 테마</vt:lpstr>
      <vt:lpstr>13_Office 테마</vt:lpstr>
      <vt:lpstr>2_Office 테마</vt:lpstr>
      <vt:lpstr>기본 디자인</vt:lpstr>
      <vt:lpstr>1_Office 테마</vt:lpstr>
      <vt:lpstr>5_Office 테마</vt:lpstr>
      <vt:lpstr>4_기본 디자인</vt:lpstr>
      <vt:lpstr>7_Office 테마</vt:lpstr>
      <vt:lpstr>8_Office 테마</vt:lpstr>
      <vt:lpstr>6_Office 테마</vt:lpstr>
      <vt:lpstr>9_Office 테마</vt:lpstr>
      <vt:lpstr>Black Hole Thermodynamics: Arena for Exploring Quantum Gravity</vt:lpstr>
      <vt:lpstr>II. 일반상대론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강궁원</dc:creator>
  <cp:lastModifiedBy>강궁원</cp:lastModifiedBy>
  <cp:revision>443</cp:revision>
  <dcterms:created xsi:type="dcterms:W3CDTF">2023-03-03T01:47:11Z</dcterms:created>
  <dcterms:modified xsi:type="dcterms:W3CDTF">2025-08-08T02:24:41Z</dcterms:modified>
</cp:coreProperties>
</file>