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8" r:id="rId2"/>
    <p:sldMasterId id="2147483792" r:id="rId3"/>
    <p:sldMasterId id="2147483804" r:id="rId4"/>
    <p:sldMasterId id="2147483816" r:id="rId5"/>
    <p:sldMasterId id="2147483828" r:id="rId6"/>
    <p:sldMasterId id="2147483840" r:id="rId7"/>
    <p:sldMasterId id="2147483864" r:id="rId8"/>
    <p:sldMasterId id="2147483876" r:id="rId9"/>
    <p:sldMasterId id="2147483888" r:id="rId10"/>
  </p:sldMasterIdLst>
  <p:notesMasterIdLst>
    <p:notesMasterId r:id="rId64"/>
  </p:notesMasterIdLst>
  <p:sldIdLst>
    <p:sldId id="256" r:id="rId11"/>
    <p:sldId id="412" r:id="rId12"/>
    <p:sldId id="394" r:id="rId13"/>
    <p:sldId id="287" r:id="rId14"/>
    <p:sldId id="304" r:id="rId15"/>
    <p:sldId id="413" r:id="rId16"/>
    <p:sldId id="414" r:id="rId17"/>
    <p:sldId id="308" r:id="rId18"/>
    <p:sldId id="310" r:id="rId19"/>
    <p:sldId id="313" r:id="rId20"/>
    <p:sldId id="315" r:id="rId21"/>
    <p:sldId id="316" r:id="rId22"/>
    <p:sldId id="401" r:id="rId23"/>
    <p:sldId id="318" r:id="rId24"/>
    <p:sldId id="320" r:id="rId25"/>
    <p:sldId id="321" r:id="rId26"/>
    <p:sldId id="333" r:id="rId27"/>
    <p:sldId id="334" r:id="rId28"/>
    <p:sldId id="323" r:id="rId29"/>
    <p:sldId id="324" r:id="rId30"/>
    <p:sldId id="415" r:id="rId31"/>
    <p:sldId id="403" r:id="rId32"/>
    <p:sldId id="416" r:id="rId33"/>
    <p:sldId id="417" r:id="rId34"/>
    <p:sldId id="418" r:id="rId35"/>
    <p:sldId id="419" r:id="rId36"/>
    <p:sldId id="420" r:id="rId37"/>
    <p:sldId id="421" r:id="rId38"/>
    <p:sldId id="422" r:id="rId39"/>
    <p:sldId id="423" r:id="rId40"/>
    <p:sldId id="424" r:id="rId41"/>
    <p:sldId id="425" r:id="rId42"/>
    <p:sldId id="426" r:id="rId43"/>
    <p:sldId id="427" r:id="rId44"/>
    <p:sldId id="428" r:id="rId45"/>
    <p:sldId id="429" r:id="rId46"/>
    <p:sldId id="430" r:id="rId47"/>
    <p:sldId id="431" r:id="rId48"/>
    <p:sldId id="432" r:id="rId49"/>
    <p:sldId id="433" r:id="rId50"/>
    <p:sldId id="434" r:id="rId51"/>
    <p:sldId id="435" r:id="rId52"/>
    <p:sldId id="436" r:id="rId53"/>
    <p:sldId id="437" r:id="rId54"/>
    <p:sldId id="441" r:id="rId55"/>
    <p:sldId id="442" r:id="rId56"/>
    <p:sldId id="443" r:id="rId57"/>
    <p:sldId id="445" r:id="rId58"/>
    <p:sldId id="446" r:id="rId59"/>
    <p:sldId id="447" r:id="rId60"/>
    <p:sldId id="448" r:id="rId61"/>
    <p:sldId id="449" r:id="rId62"/>
    <p:sldId id="450" r:id="rId6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63" Type="http://schemas.openxmlformats.org/officeDocument/2006/relationships/slide" Target="slides/slide53.xml"/><Relationship Id="rId68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9" Type="http://schemas.openxmlformats.org/officeDocument/2006/relationships/slide" Target="slides/slide19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theme" Target="theme/theme1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FBA5F-8617-4E3F-8091-A79A0CDDDD1A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3C50E-84C2-4A7F-8339-54693DD59C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910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323E55-C761-423E-BD07-0E62A29FEFD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66828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22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473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ore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A323E55-C761-423E-BD07-0E62A29FEFD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8913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655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1745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7180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8272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BF638B-A775-42CC-A961-D0D8D4B9E7C4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0753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B3C50E-84C2-4A7F-8339-54693DD59CC1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51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557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240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ko-KR" altLang="en-US" dirty="0"/>
              <a:t>파란색 그림 삭제함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4925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2841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483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ko-KR" altLang="en-US" dirty="0"/>
              <a:t>그림 추가함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22260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F5808-1116-4ED4-9EEF-63467BEF07FC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37392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8328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7795964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78E362-D7A5-4AFB-8DE9-43D38D70BEE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68572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69EB8-8AC0-4912-80FD-BF7F9D1F040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361644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0EA437-A88A-4F1B-9A72-391EE67A0A6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03503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348A73-F600-4ED1-BE38-CE3FC0344F9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909671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E1168-C8AF-4D8C-ADA6-737B085C8E7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101584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F839A6-AE97-4388-9DD5-5EE31D5DAD8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19372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D6FD4-177F-44E6-A3BE-E591A057A85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43822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65CFA-C692-45FB-BD0C-CF563D1A45E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42207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F617E8-E7F3-45E8-BDFD-DA03AD1CB84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37606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3E65F3-D079-4FB3-A262-6AAF0DF9278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942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841746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14CF7D-4E72-4461-B2B3-C99473E53CE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0063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2C8A94B-8CBD-472C-91B5-113EFF2F670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60235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6DA91C-3AE8-4805-8DF6-38024A01CD3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2072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F1485E-7DA5-41E1-B7A4-B1767C3D02C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035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D7DFA4-6B00-4F11-A729-F9E2059D757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83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42EFD7-3EF0-44BC-9715-1534F1048AD0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4089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E7F437-D61F-4F43-B1FB-D22ECF1A5A3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95777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4F04AF-5064-4DDC-B3D2-73D329A42D4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0777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C733A-0DD5-4BF1-9092-F1D3F1C2056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4820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7798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ADBC5-88EA-4D61-9993-A49C3658CDF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67010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D965C5-E388-4F20-B84C-5B4332A80B4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9783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4F217-8EC2-4F3C-8824-258C8BEEE03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6916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19742EF-5709-4FFD-967C-F38707250B6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76633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B16DC6-82BF-49CD-9904-58B5536D721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2507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5E9B11-DD1A-4F16-84DC-B166742D87B3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6560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09BCCD-1F19-4A4A-95EE-6AF58716997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60886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65DE7A-55BC-4131-B03E-C4AEA923C54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60273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A3C6F8-88F0-4110-8590-721E6C69D88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8348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D86A9D8-3672-4F98-806A-76F9306D0E6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836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86088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DEA0C6-E6E7-4109-A568-0ED66A7050BF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86780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F6A60-3CE7-4719-9F5B-205EE2B063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37957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60DA768-5425-4D3D-9AF9-B5E186DE4FA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67540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09BBFC-C942-46B1-999F-F743379042E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9283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4BDA5C-6C0B-4576-8E45-1EDBA296023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83223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90508-4B54-46D7-8252-137130D00CE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83514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F97DB-F55A-4599-A8C9-2320D2987D1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0789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42AC3-B656-4BD6-8B17-DCA4D4306D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96610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AB774-7646-41FC-9685-B961B0C8AD0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85290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A0818-F0BF-4272-9574-35B771394D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305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78263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EA15B6-C408-462C-ACCB-1743672ABD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12461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1E50B4-79D6-43E9-91E0-EC0312FDA2B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9127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9491D8-8DE4-4DBF-B78C-7F805A777C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897597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CC943A-ED9C-4A44-BB7E-E5E39019434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1186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3F9D1-14B9-4E6B-975F-1F5F43E8B23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80549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4BDA5C-6C0B-4576-8E45-1EDBA296023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2570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90508-4B54-46D7-8252-137130D00CE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981182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F97DB-F55A-4599-A8C9-2320D2987D1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711261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42AC3-B656-4BD6-8B17-DCA4D4306D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27238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AB774-7646-41FC-9685-B961B0C8AD0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11478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3350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A0818-F0BF-4272-9574-35B771394D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6481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EA15B6-C408-462C-ACCB-1743672ABD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60340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1E50B4-79D6-43E9-91E0-EC0312FDA2B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5590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9491D8-8DE4-4DBF-B78C-7F805A777C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12767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CC943A-ED9C-4A44-BB7E-E5E39019434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72213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3F9D1-14B9-4E6B-975F-1F5F43E8B23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9614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4BDA5C-6C0B-4576-8E45-1EDBA296023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39015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90508-4B54-46D7-8252-137130D00CE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32674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F97DB-F55A-4599-A8C9-2320D2987D1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10185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42AC3-B656-4BD6-8B17-DCA4D4306D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9003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82318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AB774-7646-41FC-9685-B961B0C8AD0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74116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A0818-F0BF-4272-9574-35B771394D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61480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EA15B6-C408-462C-ACCB-1743672ABD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17589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1E50B4-79D6-43E9-91E0-EC0312FDA2B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09506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9491D8-8DE4-4DBF-B78C-7F805A777C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01332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CC943A-ED9C-4A44-BB7E-E5E39019434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65932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3F9D1-14B9-4E6B-975F-1F5F43E8B23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473957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4BDA5C-6C0B-4576-8E45-1EDBA296023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35219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90508-4B54-46D7-8252-137130D00CE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45358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F97DB-F55A-4599-A8C9-2320D2987D1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3296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652761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42AC3-B656-4BD6-8B17-DCA4D4306D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3886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AB774-7646-41FC-9685-B961B0C8AD0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272351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A0818-F0BF-4272-9574-35B771394D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66449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EA15B6-C408-462C-ACCB-1743672ABD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16928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1E50B4-79D6-43E9-91E0-EC0312FDA2B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00101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9491D8-8DE4-4DBF-B78C-7F805A777C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105179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CC943A-ED9C-4A44-BB7E-E5E39019434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151642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3F9D1-14B9-4E6B-975F-1F5F43E8B23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4082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14BDA5C-6C0B-4576-8E45-1EDBA296023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26678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590508-4B54-46D7-8252-137130D00CE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511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851445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F97DB-F55A-4599-A8C9-2320D2987D1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64232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9842AC3-B656-4BD6-8B17-DCA4D4306DA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89555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3AB774-7646-41FC-9685-B961B0C8AD06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51991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1A0818-F0BF-4272-9574-35B771394D1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3745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4EA15B6-C408-462C-ACCB-1743672ABDF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263390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1E50B4-79D6-43E9-91E0-EC0312FDA2B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92019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9491D8-8DE4-4DBF-B78C-7F805A777CBE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5841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BCC943A-ED9C-4A44-BB7E-E5E39019434C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42838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3F9D1-14B9-4E6B-975F-1F5F43E8B23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649379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78E362-D7A5-4AFB-8DE9-43D38D70BEE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834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245564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C69EB8-8AC0-4912-80FD-BF7F9D1F040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023251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0EA437-A88A-4F1B-9A72-391EE67A0A61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80184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348A73-F600-4ED1-BE38-CE3FC0344F9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9467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EE1168-C8AF-4D8C-ADA6-737B085C8E7B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004283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F839A6-AE97-4388-9DD5-5EE31D5DAD88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96601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BD6FD4-177F-44E6-A3BE-E591A057A859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75110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E65CFA-C692-45FB-BD0C-CF563D1A45E5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69355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F617E8-E7F3-45E8-BDFD-DA03AD1CB84A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67662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53E65F3-D079-4FB3-A262-6AAF0DF9278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96030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F14CF7D-4E72-4461-B2B3-C99473E53CE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7197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AFA35-02FF-4838-AB6C-89106D33BC3B}" type="datetimeFigureOut">
              <a:rPr lang="ko-KR" altLang="en-US" smtClean="0"/>
              <a:t>2025-08-08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C0369-B7DC-4CE0-8EC1-AA95BE9984A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903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68C372-E324-4753-AEE3-A86336EB169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03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6755C0-BE9C-4460-9D1C-ABD9688B441D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81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2256A8-DB6C-4096-8D1B-35686F8881E7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656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37DAB-B115-4FFE-A2F1-AC5CFA33AA8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1870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37DAB-B115-4FFE-A2F1-AC5CFA33AA8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149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37DAB-B115-4FFE-A2F1-AC5CFA33AA8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586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37DAB-B115-4FFE-A2F1-AC5CFA33AA8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771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637DAB-B115-4FFE-A2F1-AC5CFA33AA82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6764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268C372-E324-4753-AEE3-A86336EB1694}" type="datetime1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2025-08-08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295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gwkang@cau.ac.k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23.pn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5.png"/><Relationship Id="rId11" Type="http://schemas.openxmlformats.org/officeDocument/2006/relationships/image" Target="../media/image75.png"/><Relationship Id="rId5" Type="http://schemas.openxmlformats.org/officeDocument/2006/relationships/image" Target="../media/image69.png"/><Relationship Id="rId10" Type="http://schemas.openxmlformats.org/officeDocument/2006/relationships/image" Target="../media/image74.pn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2.png"/><Relationship Id="rId7" Type="http://schemas.openxmlformats.org/officeDocument/2006/relationships/image" Target="../media/image76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752.png"/><Relationship Id="rId5" Type="http://schemas.openxmlformats.org/officeDocument/2006/relationships/image" Target="../media/image742.png"/><Relationship Id="rId4" Type="http://schemas.openxmlformats.org/officeDocument/2006/relationships/image" Target="../media/image781.png"/><Relationship Id="rId9" Type="http://schemas.openxmlformats.org/officeDocument/2006/relationships/image" Target="../media/image78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24.png"/><Relationship Id="rId7" Type="http://schemas.openxmlformats.org/officeDocument/2006/relationships/image" Target="../media/image37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36.png"/><Relationship Id="rId11" Type="http://schemas.openxmlformats.org/officeDocument/2006/relationships/image" Target="../media/image18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25.png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87.png"/><Relationship Id="rId1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620.png"/><Relationship Id="rId12" Type="http://schemas.openxmlformats.org/officeDocument/2006/relationships/image" Target="../media/image670.pn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610.png"/><Relationship Id="rId11" Type="http://schemas.openxmlformats.org/officeDocument/2006/relationships/image" Target="../media/image660.png"/><Relationship Id="rId5" Type="http://schemas.openxmlformats.org/officeDocument/2006/relationships/image" Target="../media/image85.png"/><Relationship Id="rId15" Type="http://schemas.openxmlformats.org/officeDocument/2006/relationships/image" Target="../media/image700.png"/><Relationship Id="rId10" Type="http://schemas.openxmlformats.org/officeDocument/2006/relationships/image" Target="../media/image650.png"/><Relationship Id="rId19" Type="http://schemas.openxmlformats.org/officeDocument/2006/relationships/image" Target="../media/image32.png"/><Relationship Id="rId4" Type="http://schemas.openxmlformats.org/officeDocument/2006/relationships/image" Target="../media/image84.png"/><Relationship Id="rId9" Type="http://schemas.openxmlformats.org/officeDocument/2006/relationships/image" Target="../media/image640.png"/><Relationship Id="rId14" Type="http://schemas.openxmlformats.org/officeDocument/2006/relationships/image" Target="../media/image8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92.png"/><Relationship Id="rId3" Type="http://schemas.openxmlformats.org/officeDocument/2006/relationships/image" Target="../media/image53.png"/><Relationship Id="rId7" Type="http://schemas.openxmlformats.org/officeDocument/2006/relationships/image" Target="../media/image73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0.xml"/><Relationship Id="rId6" Type="http://schemas.openxmlformats.org/officeDocument/2006/relationships/image" Target="../media/image70.png"/><Relationship Id="rId11" Type="http://schemas.openxmlformats.org/officeDocument/2006/relationships/image" Target="../media/image33.png"/><Relationship Id="rId5" Type="http://schemas.openxmlformats.org/officeDocument/2006/relationships/image" Target="../media/image68.png"/><Relationship Id="rId10" Type="http://schemas.openxmlformats.org/officeDocument/2006/relationships/image" Target="../media/image89.png"/><Relationship Id="rId4" Type="http://schemas.openxmlformats.org/officeDocument/2006/relationships/image" Target="../media/image54.png"/><Relationship Id="rId9" Type="http://schemas.openxmlformats.org/officeDocument/2006/relationships/image" Target="../media/image82.png"/><Relationship Id="rId1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0.png"/><Relationship Id="rId3" Type="http://schemas.openxmlformats.org/officeDocument/2006/relationships/image" Target="../media/image340.png"/><Relationship Id="rId7" Type="http://schemas.openxmlformats.org/officeDocument/2006/relationships/image" Target="../media/image7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5.xml"/><Relationship Id="rId6" Type="http://schemas.openxmlformats.org/officeDocument/2006/relationships/image" Target="../media/image760.png"/><Relationship Id="rId5" Type="http://schemas.openxmlformats.org/officeDocument/2006/relationships/image" Target="../media/image750.png"/><Relationship Id="rId10" Type="http://schemas.openxmlformats.org/officeDocument/2006/relationships/image" Target="../media/image800.png"/><Relationship Id="rId4" Type="http://schemas.openxmlformats.org/officeDocument/2006/relationships/image" Target="../media/image740.png"/><Relationship Id="rId9" Type="http://schemas.openxmlformats.org/officeDocument/2006/relationships/image" Target="../media/image79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Relationship Id="rId5" Type="http://schemas.openxmlformats.org/officeDocument/2006/relationships/image" Target="../media/image114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115.png"/><Relationship Id="rId7" Type="http://schemas.openxmlformats.org/officeDocument/2006/relationships/image" Target="../media/image1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30.png"/><Relationship Id="rId5" Type="http://schemas.openxmlformats.org/officeDocument/2006/relationships/image" Target="../media/image116.png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8.png"/><Relationship Id="rId7" Type="http://schemas.openxmlformats.org/officeDocument/2006/relationships/image" Target="../media/image43.png"/><Relationship Id="rId12" Type="http://schemas.openxmlformats.org/officeDocument/2006/relationships/image" Target="../media/image47.png"/><Relationship Id="rId1" Type="http://schemas.openxmlformats.org/officeDocument/2006/relationships/slideLayout" Target="../slideLayouts/slideLayout106.xml"/><Relationship Id="rId6" Type="http://schemas.openxmlformats.org/officeDocument/2006/relationships/image" Target="../media/image42.png"/><Relationship Id="rId11" Type="http://schemas.openxmlformats.org/officeDocument/2006/relationships/image" Target="../media/image46.png"/><Relationship Id="rId5" Type="http://schemas.openxmlformats.org/officeDocument/2006/relationships/image" Target="../media/image85.png"/><Relationship Id="rId10" Type="http://schemas.openxmlformats.org/officeDocument/2006/relationships/image" Target="../media/image45.png"/><Relationship Id="rId4" Type="http://schemas.openxmlformats.org/officeDocument/2006/relationships/image" Target="../media/image84.png"/><Relationship Id="rId9" Type="http://schemas.openxmlformats.org/officeDocument/2006/relationships/image" Target="../media/image44.png"/><Relationship Id="rId1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86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93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9" Type="http://schemas.openxmlformats.org/officeDocument/2006/relationships/image" Target="../media/image9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710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1.xml"/><Relationship Id="rId5" Type="http://schemas.openxmlformats.org/officeDocument/2006/relationships/image" Target="../media/image52.png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00.png"/><Relationship Id="rId13" Type="http://schemas.openxmlformats.org/officeDocument/2006/relationships/image" Target="../media/image8600.png"/><Relationship Id="rId3" Type="http://schemas.openxmlformats.org/officeDocument/2006/relationships/image" Target="../media/image7600.png"/><Relationship Id="rId7" Type="http://schemas.openxmlformats.org/officeDocument/2006/relationships/image" Target="../media/image8000.png"/><Relationship Id="rId12" Type="http://schemas.openxmlformats.org/officeDocument/2006/relationships/image" Target="../media/image850.png"/><Relationship Id="rId2" Type="http://schemas.openxmlformats.org/officeDocument/2006/relationships/image" Target="../media/image7500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7900.png"/><Relationship Id="rId11" Type="http://schemas.openxmlformats.org/officeDocument/2006/relationships/image" Target="../media/image8400.png"/><Relationship Id="rId5" Type="http://schemas.openxmlformats.org/officeDocument/2006/relationships/image" Target="../media/image7800.png"/><Relationship Id="rId10" Type="http://schemas.openxmlformats.org/officeDocument/2006/relationships/image" Target="../media/image8300.png"/><Relationship Id="rId4" Type="http://schemas.openxmlformats.org/officeDocument/2006/relationships/image" Target="../media/image7700.png"/><Relationship Id="rId9" Type="http://schemas.openxmlformats.org/officeDocument/2006/relationships/image" Target="../media/image820.png"/><Relationship Id="rId14" Type="http://schemas.openxmlformats.org/officeDocument/2006/relationships/image" Target="../media/image8700.pn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NULL"/><Relationship Id="rId3" Type="http://schemas.openxmlformats.org/officeDocument/2006/relationships/image" Target="../media/image890.png"/><Relationship Id="rId12" Type="http://schemas.openxmlformats.org/officeDocument/2006/relationships/image" Target="NULL"/><Relationship Id="rId2" Type="http://schemas.openxmlformats.org/officeDocument/2006/relationships/image" Target="../media/image880.png"/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7" Type="http://schemas.openxmlformats.org/officeDocument/2006/relationships/image" Target="../media/image160.png"/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50.png"/><Relationship Id="rId5" Type="http://schemas.openxmlformats.org/officeDocument/2006/relationships/image" Target="../media/image140.png"/><Relationship Id="rId4" Type="http://schemas.openxmlformats.org/officeDocument/2006/relationships/image" Target="../media/image13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80.png"/><Relationship Id="rId7" Type="http://schemas.openxmlformats.org/officeDocument/2006/relationships/image" Target="../media/image220.png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13.png"/><Relationship Id="rId5" Type="http://schemas.openxmlformats.org/officeDocument/2006/relationships/image" Target="../media/image55.png"/><Relationship Id="rId4" Type="http://schemas.openxmlformats.org/officeDocument/2006/relationships/image" Target="../media/image19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0.png"/><Relationship Id="rId13" Type="http://schemas.openxmlformats.org/officeDocument/2006/relationships/image" Target="../media/image230.png"/><Relationship Id="rId3" Type="http://schemas.openxmlformats.org/officeDocument/2006/relationships/image" Target="../media/image204.png"/><Relationship Id="rId7" Type="http://schemas.openxmlformats.org/officeDocument/2006/relationships/image" Target="../media/image950.png"/><Relationship Id="rId12" Type="http://schemas.openxmlformats.org/officeDocument/2006/relationships/image" Target="../media/image1000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07.png"/><Relationship Id="rId11" Type="http://schemas.openxmlformats.org/officeDocument/2006/relationships/image" Target="../media/image990.png"/><Relationship Id="rId5" Type="http://schemas.openxmlformats.org/officeDocument/2006/relationships/image" Target="../media/image206.png"/><Relationship Id="rId15" Type="http://schemas.openxmlformats.org/officeDocument/2006/relationships/image" Target="../media/image1031.png"/><Relationship Id="rId10" Type="http://schemas.openxmlformats.org/officeDocument/2006/relationships/image" Target="../media/image980.png"/><Relationship Id="rId4" Type="http://schemas.openxmlformats.org/officeDocument/2006/relationships/image" Target="../media/image205.png"/><Relationship Id="rId9" Type="http://schemas.openxmlformats.org/officeDocument/2006/relationships/image" Target="../media/image970.png"/><Relationship Id="rId14" Type="http://schemas.openxmlformats.org/officeDocument/2006/relationships/image" Target="../media/image16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13" Type="http://schemas.openxmlformats.org/officeDocument/2006/relationships/image" Target="../media/image1040.png"/><Relationship Id="rId18" Type="http://schemas.openxmlformats.org/officeDocument/2006/relationships/image" Target="../media/image57.png"/><Relationship Id="rId7" Type="http://schemas.openxmlformats.org/officeDocument/2006/relationships/image" Target="../media/image190.png"/><Relationship Id="rId12" Type="http://schemas.openxmlformats.org/officeDocument/2006/relationships/image" Target="../media/image195.png"/><Relationship Id="rId17" Type="http://schemas.openxmlformats.org/officeDocument/2006/relationships/image" Target="../media/image1080.png"/><Relationship Id="rId16" Type="http://schemas.openxmlformats.org/officeDocument/2006/relationships/image" Target="../media/image107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89.png"/><Relationship Id="rId11" Type="http://schemas.openxmlformats.org/officeDocument/2006/relationships/image" Target="../media/image194.png"/><Relationship Id="rId15" Type="http://schemas.openxmlformats.org/officeDocument/2006/relationships/image" Target="../media/image1060.png"/><Relationship Id="rId10" Type="http://schemas.openxmlformats.org/officeDocument/2006/relationships/image" Target="../media/image193.png"/><Relationship Id="rId19" Type="http://schemas.openxmlformats.org/officeDocument/2006/relationships/image" Target="../media/image1090.png"/><Relationship Id="rId9" Type="http://schemas.openxmlformats.org/officeDocument/2006/relationships/image" Target="../media/image192.png"/><Relationship Id="rId14" Type="http://schemas.openxmlformats.org/officeDocument/2006/relationships/image" Target="../media/image93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1.png"/><Relationship Id="rId13" Type="http://schemas.openxmlformats.org/officeDocument/2006/relationships/image" Target="../media/image1211.png"/><Relationship Id="rId18" Type="http://schemas.openxmlformats.org/officeDocument/2006/relationships/image" Target="../media/image1050.png"/><Relationship Id="rId3" Type="http://schemas.openxmlformats.org/officeDocument/2006/relationships/image" Target="../media/image1100.png"/><Relationship Id="rId7" Type="http://schemas.openxmlformats.org/officeDocument/2006/relationships/image" Target="../media/image1151.png"/><Relationship Id="rId12" Type="http://schemas.openxmlformats.org/officeDocument/2006/relationships/image" Target="../media/image1201.png"/><Relationship Id="rId17" Type="http://schemas.openxmlformats.org/officeDocument/2006/relationships/image" Target="../media/image1250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24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130.png"/><Relationship Id="rId11" Type="http://schemas.openxmlformats.org/officeDocument/2006/relationships/image" Target="../media/image1191.png"/><Relationship Id="rId5" Type="http://schemas.openxmlformats.org/officeDocument/2006/relationships/image" Target="../media/image1120.png"/><Relationship Id="rId15" Type="http://schemas.openxmlformats.org/officeDocument/2006/relationships/image" Target="../media/image1231.png"/><Relationship Id="rId10" Type="http://schemas.openxmlformats.org/officeDocument/2006/relationships/image" Target="../media/image1180.png"/><Relationship Id="rId4" Type="http://schemas.openxmlformats.org/officeDocument/2006/relationships/image" Target="../media/image1111.png"/><Relationship Id="rId9" Type="http://schemas.openxmlformats.org/officeDocument/2006/relationships/image" Target="../media/image1171.png"/><Relationship Id="rId14" Type="http://schemas.openxmlformats.org/officeDocument/2006/relationships/image" Target="../media/image122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35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91.png"/><Relationship Id="rId5" Type="http://schemas.openxmlformats.org/officeDocument/2006/relationships/image" Target="../media/image380.png"/><Relationship Id="rId4" Type="http://schemas.openxmlformats.org/officeDocument/2006/relationships/image" Target="../media/image37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2.png"/><Relationship Id="rId1" Type="http://schemas.openxmlformats.org/officeDocument/2006/relationships/slideLayout" Target="../slideLayouts/slideLayout5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03.png"/><Relationship Id="rId5" Type="http://schemas.openxmlformats.org/officeDocument/2006/relationships/image" Target="../media/image692.png"/><Relationship Id="rId4" Type="http://schemas.openxmlformats.org/officeDocument/2006/relationships/image" Target="../media/image68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3.png"/><Relationship Id="rId13" Type="http://schemas.openxmlformats.org/officeDocument/2006/relationships/image" Target="../media/image801.png"/><Relationship Id="rId3" Type="http://schemas.openxmlformats.org/officeDocument/2006/relationships/image" Target="../media/image60.png"/><Relationship Id="rId7" Type="http://schemas.openxmlformats.org/officeDocument/2006/relationships/image" Target="../media/image743.png"/><Relationship Id="rId12" Type="http://schemas.openxmlformats.org/officeDocument/2006/relationships/image" Target="../media/image792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831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59.png"/><Relationship Id="rId11" Type="http://schemas.openxmlformats.org/officeDocument/2006/relationships/image" Target="../media/image783.png"/><Relationship Id="rId5" Type="http://schemas.openxmlformats.org/officeDocument/2006/relationships/image" Target="../media/image733.png"/><Relationship Id="rId15" Type="http://schemas.openxmlformats.org/officeDocument/2006/relationships/image" Target="../media/image821.png"/><Relationship Id="rId10" Type="http://schemas.openxmlformats.org/officeDocument/2006/relationships/image" Target="../media/image773.png"/><Relationship Id="rId4" Type="http://schemas.openxmlformats.org/officeDocument/2006/relationships/image" Target="../media/image61.png"/><Relationship Id="rId9" Type="http://schemas.openxmlformats.org/officeDocument/2006/relationships/image" Target="../media/image763.png"/><Relationship Id="rId14" Type="http://schemas.openxmlformats.org/officeDocument/2006/relationships/image" Target="../media/image81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1.png"/><Relationship Id="rId13" Type="http://schemas.openxmlformats.org/officeDocument/2006/relationships/image" Target="../media/image352.png"/><Relationship Id="rId3" Type="http://schemas.openxmlformats.org/officeDocument/2006/relationships/image" Target="../media/image290.png"/><Relationship Id="rId7" Type="http://schemas.openxmlformats.org/officeDocument/2006/relationships/image" Target="../media/image521.png"/><Relationship Id="rId12" Type="http://schemas.openxmlformats.org/officeDocument/2006/relationships/image" Target="../media/image342.png"/><Relationship Id="rId17" Type="http://schemas.openxmlformats.org/officeDocument/2006/relationships/image" Target="../media/image392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38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11.png"/><Relationship Id="rId11" Type="http://schemas.openxmlformats.org/officeDocument/2006/relationships/image" Target="../media/image332.png"/><Relationship Id="rId5" Type="http://schemas.openxmlformats.org/officeDocument/2006/relationships/image" Target="../media/image300.png"/><Relationship Id="rId15" Type="http://schemas.openxmlformats.org/officeDocument/2006/relationships/image" Target="../media/image371.png"/><Relationship Id="rId10" Type="http://schemas.openxmlformats.org/officeDocument/2006/relationships/image" Target="../media/image321.png"/><Relationship Id="rId4" Type="http://schemas.openxmlformats.org/officeDocument/2006/relationships/image" Target="../media/image1141.png"/><Relationship Id="rId9" Type="http://schemas.openxmlformats.org/officeDocument/2006/relationships/image" Target="../media/image541.png"/><Relationship Id="rId14" Type="http://schemas.openxmlformats.org/officeDocument/2006/relationships/image" Target="../media/image360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1.png"/><Relationship Id="rId3" Type="http://schemas.openxmlformats.org/officeDocument/2006/relationships/image" Target="../media/image1073.png"/><Relationship Id="rId7" Type="http://schemas.openxmlformats.org/officeDocument/2006/relationships/image" Target="../media/image411.png"/><Relationship Id="rId12" Type="http://schemas.openxmlformats.org/officeDocument/2006/relationships/image" Target="../media/image461.png"/><Relationship Id="rId2" Type="http://schemas.openxmlformats.org/officeDocument/2006/relationships/image" Target="../media/image1062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62.png"/><Relationship Id="rId11" Type="http://schemas.openxmlformats.org/officeDocument/2006/relationships/image" Target="../media/image451.png"/><Relationship Id="rId5" Type="http://schemas.openxmlformats.org/officeDocument/2006/relationships/image" Target="../media/image12010.png"/><Relationship Id="rId10" Type="http://schemas.openxmlformats.org/officeDocument/2006/relationships/image" Target="../media/image441.png"/><Relationship Id="rId4" Type="http://schemas.openxmlformats.org/officeDocument/2006/relationships/image" Target="../media/image1101.png"/><Relationship Id="rId9" Type="http://schemas.openxmlformats.org/officeDocument/2006/relationships/image" Target="../media/image43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0.png"/><Relationship Id="rId26" Type="http://schemas.openxmlformats.org/officeDocument/2006/relationships/image" Target="../media/image1670.png"/><Relationship Id="rId39" Type="http://schemas.openxmlformats.org/officeDocument/2006/relationships/image" Target="../media/image550.png"/><Relationship Id="rId21" Type="http://schemas.openxmlformats.org/officeDocument/2006/relationships/image" Target="../media/image1621.png"/><Relationship Id="rId34" Type="http://schemas.openxmlformats.org/officeDocument/2006/relationships/image" Target="../media/image530.png"/><Relationship Id="rId7" Type="http://schemas.openxmlformats.org/officeDocument/2006/relationships/image" Target="../media/image350.png"/><Relationship Id="rId25" Type="http://schemas.openxmlformats.org/officeDocument/2006/relationships/image" Target="../media/image390.png"/><Relationship Id="rId33" Type="http://schemas.openxmlformats.org/officeDocument/2006/relationships/image" Target="../media/image520.png"/><Relationship Id="rId38" Type="http://schemas.openxmlformats.org/officeDocument/2006/relationships/image" Target="../media/image470.png"/><Relationship Id="rId20" Type="http://schemas.openxmlformats.org/officeDocument/2006/relationships/image" Target="../media/image1612.png"/><Relationship Id="rId29" Type="http://schemas.openxmlformats.org/officeDocument/2006/relationships/image" Target="../media/image170.png"/><Relationship Id="rId41" Type="http://schemas.openxmlformats.org/officeDocument/2006/relationships/image" Target="../media/image57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341.png"/><Relationship Id="rId24" Type="http://schemas.openxmlformats.org/officeDocument/2006/relationships/image" Target="../media/image1651.png"/><Relationship Id="rId32" Type="http://schemas.openxmlformats.org/officeDocument/2006/relationships/image" Target="../media/image510.png"/><Relationship Id="rId40" Type="http://schemas.openxmlformats.org/officeDocument/2006/relationships/image" Target="../media/image560.png"/><Relationship Id="rId5" Type="http://schemas.openxmlformats.org/officeDocument/2006/relationships/image" Target="../media/image330.png"/><Relationship Id="rId23" Type="http://schemas.openxmlformats.org/officeDocument/2006/relationships/image" Target="../media/image1641.png"/><Relationship Id="rId28" Type="http://schemas.openxmlformats.org/officeDocument/2006/relationships/image" Target="../media/image169.png"/><Relationship Id="rId36" Type="http://schemas.openxmlformats.org/officeDocument/2006/relationships/image" Target="../media/image540.png"/><Relationship Id="rId10" Type="http://schemas.openxmlformats.org/officeDocument/2006/relationships/image" Target="../media/image481.png"/><Relationship Id="rId31" Type="http://schemas.openxmlformats.org/officeDocument/2006/relationships/image" Target="../media/image501.png"/><Relationship Id="rId4" Type="http://schemas.openxmlformats.org/officeDocument/2006/relationships/image" Target="../media/image320.png"/><Relationship Id="rId9" Type="http://schemas.openxmlformats.org/officeDocument/2006/relationships/image" Target="../media/image471.png"/><Relationship Id="rId22" Type="http://schemas.openxmlformats.org/officeDocument/2006/relationships/image" Target="../media/image1631.png"/><Relationship Id="rId27" Type="http://schemas.openxmlformats.org/officeDocument/2006/relationships/image" Target="../media/image168.png"/><Relationship Id="rId30" Type="http://schemas.openxmlformats.org/officeDocument/2006/relationships/image" Target="../media/image492.png"/><Relationship Id="rId35" Type="http://schemas.openxmlformats.org/officeDocument/2006/relationships/image" Target="../media/image440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92.png"/><Relationship Id="rId18" Type="http://schemas.openxmlformats.org/officeDocument/2006/relationships/image" Target="../media/image1700.png"/><Relationship Id="rId3" Type="http://schemas.openxmlformats.org/officeDocument/2006/relationships/image" Target="../media/image1680.png"/><Relationship Id="rId21" Type="http://schemas.openxmlformats.org/officeDocument/2006/relationships/image" Target="../media/image173.png"/><Relationship Id="rId17" Type="http://schemas.openxmlformats.org/officeDocument/2006/relationships/image" Target="../media/image1690.png"/><Relationship Id="rId2" Type="http://schemas.openxmlformats.org/officeDocument/2006/relationships/image" Target="../media/image1671.png"/><Relationship Id="rId16" Type="http://schemas.openxmlformats.org/officeDocument/2006/relationships/image" Target="../media/image1222.png"/><Relationship Id="rId20" Type="http://schemas.openxmlformats.org/officeDocument/2006/relationships/image" Target="../media/image172.png"/><Relationship Id="rId1" Type="http://schemas.openxmlformats.org/officeDocument/2006/relationships/slideLayout" Target="../slideLayouts/slideLayout51.xml"/><Relationship Id="rId23" Type="http://schemas.openxmlformats.org/officeDocument/2006/relationships/image" Target="../media/image175.png"/><Relationship Id="rId19" Type="http://schemas.openxmlformats.org/officeDocument/2006/relationships/image" Target="../media/image171.png"/><Relationship Id="rId22" Type="http://schemas.openxmlformats.org/officeDocument/2006/relationships/image" Target="../media/image174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1.png"/><Relationship Id="rId13" Type="http://schemas.openxmlformats.org/officeDocument/2006/relationships/image" Target="../media/image1622.png"/><Relationship Id="rId3" Type="http://schemas.openxmlformats.org/officeDocument/2006/relationships/image" Target="../media/image1551.png"/><Relationship Id="rId7" Type="http://schemas.openxmlformats.org/officeDocument/2006/relationships/image" Target="../media/image1591.png"/><Relationship Id="rId12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582.png"/><Relationship Id="rId11" Type="http://schemas.openxmlformats.org/officeDocument/2006/relationships/image" Target="../media/image183.png"/><Relationship Id="rId5" Type="http://schemas.openxmlformats.org/officeDocument/2006/relationships/image" Target="../media/image1572.png"/><Relationship Id="rId15" Type="http://schemas.openxmlformats.org/officeDocument/2006/relationships/image" Target="../media/image118.png"/><Relationship Id="rId10" Type="http://schemas.openxmlformats.org/officeDocument/2006/relationships/image" Target="../media/image182.png"/><Relationship Id="rId4" Type="http://schemas.openxmlformats.org/officeDocument/2006/relationships/image" Target="../media/image1562.png"/><Relationship Id="rId14" Type="http://schemas.openxmlformats.org/officeDocument/2006/relationships/image" Target="../media/image1632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0.png"/><Relationship Id="rId13" Type="http://schemas.openxmlformats.org/officeDocument/2006/relationships/image" Target="../media/image1660.png"/><Relationship Id="rId3" Type="http://schemas.openxmlformats.org/officeDocument/2006/relationships/image" Target="../media/image1560.png"/><Relationship Id="rId7" Type="http://schemas.openxmlformats.org/officeDocument/2006/relationships/image" Target="../media/image1600.png"/><Relationship Id="rId12" Type="http://schemas.openxmlformats.org/officeDocument/2006/relationships/image" Target="../media/image1650.png"/><Relationship Id="rId2" Type="http://schemas.openxmlformats.org/officeDocument/2006/relationships/image" Target="../media/image155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590.png"/><Relationship Id="rId11" Type="http://schemas.openxmlformats.org/officeDocument/2006/relationships/image" Target="../media/image1640.png"/><Relationship Id="rId5" Type="http://schemas.openxmlformats.org/officeDocument/2006/relationships/image" Target="../media/image1580.png"/><Relationship Id="rId10" Type="http://schemas.openxmlformats.org/officeDocument/2006/relationships/image" Target="../media/image1630.png"/><Relationship Id="rId4" Type="http://schemas.openxmlformats.org/officeDocument/2006/relationships/image" Target="../media/image1570.png"/><Relationship Id="rId9" Type="http://schemas.openxmlformats.org/officeDocument/2006/relationships/image" Target="../media/image1620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png"/><Relationship Id="rId21" Type="http://schemas.openxmlformats.org/officeDocument/2006/relationships/image" Target="../media/image1880.png"/><Relationship Id="rId7" Type="http://schemas.openxmlformats.org/officeDocument/2006/relationships/image" Target="../media/image1901.png"/><Relationship Id="rId2" Type="http://schemas.openxmlformats.org/officeDocument/2006/relationships/slideLayout" Target="../slideLayouts/slideLayout51.xml"/><Relationship Id="rId1" Type="http://schemas.openxmlformats.org/officeDocument/2006/relationships/tags" Target="../tags/tag1.xml"/><Relationship Id="rId6" Type="http://schemas.openxmlformats.org/officeDocument/2006/relationships/image" Target="../media/image1890.png"/><Relationship Id="rId5" Type="http://schemas.openxmlformats.org/officeDocument/2006/relationships/image" Target="../media/image188.png"/><Relationship Id="rId10" Type="http://schemas.openxmlformats.org/officeDocument/2006/relationships/image" Target="../media/image1912.png"/><Relationship Id="rId4" Type="http://schemas.openxmlformats.org/officeDocument/2006/relationships/image" Target="../media/image187.png"/><Relationship Id="rId9" Type="http://schemas.openxmlformats.org/officeDocument/2006/relationships/image" Target="../media/image186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70.png"/><Relationship Id="rId2" Type="http://schemas.openxmlformats.org/officeDocument/2006/relationships/image" Target="../media/image196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00.png"/><Relationship Id="rId5" Type="http://schemas.openxmlformats.org/officeDocument/2006/relationships/image" Target="../media/image570.png"/><Relationship Id="rId4" Type="http://schemas.openxmlformats.org/officeDocument/2006/relationships/image" Target="../media/image198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81.png"/><Relationship Id="rId2" Type="http://schemas.openxmlformats.org/officeDocument/2006/relationships/image" Target="../media/image2071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19.png"/><Relationship Id="rId5" Type="http://schemas.openxmlformats.org/officeDocument/2006/relationships/image" Target="../media/image362.png"/><Relationship Id="rId4" Type="http://schemas.openxmlformats.org/officeDocument/2006/relationships/image" Target="../media/image354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70.png"/><Relationship Id="rId13" Type="http://schemas.openxmlformats.org/officeDocument/2006/relationships/image" Target="../media/image212.png"/><Relationship Id="rId7" Type="http://schemas.openxmlformats.org/officeDocument/2006/relationships/image" Target="../media/image210.png"/><Relationship Id="rId12" Type="http://schemas.openxmlformats.org/officeDocument/2006/relationships/image" Target="../media/image19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50.png"/><Relationship Id="rId11" Type="http://schemas.openxmlformats.org/officeDocument/2006/relationships/image" Target="../media/image211.png"/><Relationship Id="rId5" Type="http://schemas.openxmlformats.org/officeDocument/2006/relationships/image" Target="../media/image2040.png"/><Relationship Id="rId10" Type="http://schemas.openxmlformats.org/officeDocument/2006/relationships/image" Target="../media/image2090.png"/><Relationship Id="rId9" Type="http://schemas.openxmlformats.org/officeDocument/2006/relationships/image" Target="../media/image208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130.png"/><Relationship Id="rId5" Type="http://schemas.openxmlformats.org/officeDocument/2006/relationships/image" Target="../media/image2120.png"/><Relationship Id="rId4" Type="http://schemas.openxmlformats.org/officeDocument/2006/relationships/image" Target="../media/image211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0.png"/><Relationship Id="rId3" Type="http://schemas.openxmlformats.org/officeDocument/2006/relationships/image" Target="../media/image2150.png"/><Relationship Id="rId7" Type="http://schemas.openxmlformats.org/officeDocument/2006/relationships/image" Target="../media/image219.png"/><Relationship Id="rId2" Type="http://schemas.openxmlformats.org/officeDocument/2006/relationships/image" Target="../media/image214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18.png"/><Relationship Id="rId5" Type="http://schemas.openxmlformats.org/officeDocument/2006/relationships/image" Target="../media/image217.png"/><Relationship Id="rId10" Type="http://schemas.openxmlformats.org/officeDocument/2006/relationships/image" Target="../media/image222.png"/><Relationship Id="rId4" Type="http://schemas.openxmlformats.org/officeDocument/2006/relationships/image" Target="../media/image216.png"/><Relationship Id="rId9" Type="http://schemas.openxmlformats.org/officeDocument/2006/relationships/image" Target="../media/image2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1.png"/><Relationship Id="rId3" Type="http://schemas.openxmlformats.org/officeDocument/2006/relationships/image" Target="../media/image3200.png"/><Relationship Id="rId7" Type="http://schemas.openxmlformats.org/officeDocument/2006/relationships/image" Target="../media/image1351.png"/><Relationship Id="rId12" Type="http://schemas.openxmlformats.org/officeDocument/2006/relationships/image" Target="../media/image1401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50.png"/><Relationship Id="rId11" Type="http://schemas.openxmlformats.org/officeDocument/2006/relationships/image" Target="../media/image1391.png"/><Relationship Id="rId5" Type="http://schemas.openxmlformats.org/officeDocument/2006/relationships/image" Target="../media/image4400.png"/><Relationship Id="rId10" Type="http://schemas.openxmlformats.org/officeDocument/2006/relationships/image" Target="../media/image1382.png"/><Relationship Id="rId4" Type="http://schemas.openxmlformats.org/officeDocument/2006/relationships/image" Target="../media/image430.png"/><Relationship Id="rId9" Type="http://schemas.openxmlformats.org/officeDocument/2006/relationships/image" Target="../media/image137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3.png"/><Relationship Id="rId3" Type="http://schemas.openxmlformats.org/officeDocument/2006/relationships/image" Target="../media/image394.png"/><Relationship Id="rId7" Type="http://schemas.openxmlformats.org/officeDocument/2006/relationships/image" Target="../media/image433.png"/><Relationship Id="rId2" Type="http://schemas.openxmlformats.org/officeDocument/2006/relationships/image" Target="../media/image383.png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420.png"/><Relationship Id="rId5" Type="http://schemas.openxmlformats.org/officeDocument/2006/relationships/image" Target="../media/image410.png"/><Relationship Id="rId4" Type="http://schemas.openxmlformats.org/officeDocument/2006/relationships/image" Target="../media/image40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5.png"/><Relationship Id="rId2" Type="http://schemas.openxmlformats.org/officeDocument/2006/relationships/image" Target="../media/image590.png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10.png"/><Relationship Id="rId10" Type="http://schemas.openxmlformats.org/officeDocument/2006/relationships/image" Target="../media/image13.png"/><Relationship Id="rId4" Type="http://schemas.openxmlformats.org/officeDocument/2006/relationships/image" Target="../media/image710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82600" y="2146299"/>
            <a:ext cx="11125200" cy="147320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altLang="ko-KR" sz="4400" b="1" dirty="0">
                <a:solidFill>
                  <a:srgbClr val="0000FF"/>
                </a:solidFill>
              </a:rPr>
              <a:t>Black Hole Thermodynamics:</a:t>
            </a:r>
            <a:br>
              <a:rPr lang="en-US" altLang="ko-KR" sz="4400" b="1" dirty="0">
                <a:solidFill>
                  <a:srgbClr val="0000FF"/>
                </a:solidFill>
              </a:rPr>
            </a:br>
            <a:r>
              <a:rPr lang="en-US" altLang="ko-KR" sz="4400" b="1" dirty="0">
                <a:solidFill>
                  <a:srgbClr val="0000FF"/>
                </a:solidFill>
              </a:rPr>
              <a:t>Arena for Exploring Quantum Gravity</a:t>
            </a:r>
            <a:endParaRPr lang="ko-KR" altLang="en-US" sz="4400" b="1" dirty="0">
              <a:solidFill>
                <a:srgbClr val="0000FF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876300" y="4419601"/>
            <a:ext cx="10121900" cy="13462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ko-KR" altLang="en-US" sz="3200" dirty="0"/>
              <a:t>강 궁 원 </a:t>
            </a:r>
            <a:r>
              <a:rPr lang="en-US" altLang="ko-KR" sz="3200" dirty="0"/>
              <a:t>(Kang, </a:t>
            </a:r>
            <a:r>
              <a:rPr lang="en-US" altLang="ko-KR" sz="3200" dirty="0" err="1"/>
              <a:t>Gungwon</a:t>
            </a:r>
            <a:r>
              <a:rPr lang="en-US" altLang="ko-KR" sz="3200" dirty="0"/>
              <a:t>)</a:t>
            </a:r>
          </a:p>
          <a:p>
            <a:pPr>
              <a:lnSpc>
                <a:spcPct val="100000"/>
              </a:lnSpc>
            </a:pPr>
            <a:r>
              <a:rPr lang="en-US" altLang="ko-KR" sz="3200" dirty="0"/>
              <a:t>(</a:t>
            </a:r>
            <a:r>
              <a:rPr lang="ko-KR" altLang="en-US" sz="3200" dirty="0"/>
              <a:t>중앙대 물리학과</a:t>
            </a:r>
            <a:r>
              <a:rPr lang="en-US" altLang="ko-KR" sz="3200" dirty="0"/>
              <a:t>, </a:t>
            </a:r>
            <a:r>
              <a:rPr lang="en-US" altLang="ko-KR" sz="3200" dirty="0">
                <a:hlinkClick r:id="rId2"/>
              </a:rPr>
              <a:t>gwkang@cau.ac.kr</a:t>
            </a:r>
            <a:r>
              <a:rPr lang="en-US" altLang="ko-KR" sz="3200" dirty="0"/>
              <a:t>) </a:t>
            </a:r>
            <a:endParaRPr lang="ko-KR" altLang="en-US" sz="3200" dirty="0"/>
          </a:p>
        </p:txBody>
      </p:sp>
      <p:sp>
        <p:nvSpPr>
          <p:cNvPr id="5" name="TextBox 3"/>
          <p:cNvSpPr txBox="1"/>
          <p:nvPr/>
        </p:nvSpPr>
        <p:spPr>
          <a:xfrm>
            <a:off x="7416800" y="248334"/>
            <a:ext cx="4514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2025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Summer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Institute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for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Theoretical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Physics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at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KIAS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during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4-14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August,</a:t>
            </a:r>
            <a:r>
              <a:rPr lang="ko-KR" altLang="en-US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solidFill>
                  <a:prstClr val="black"/>
                </a:solidFill>
                <a:latin typeface="맑은 고딕" panose="020F0502020204030204"/>
                <a:ea typeface="맑은 고딕" panose="020B0503020000020004" pitchFamily="50" charset="-127"/>
              </a:rPr>
              <a:t>2025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326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60400" y="1066800"/>
            <a:ext cx="10515600" cy="119538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600" b="1" dirty="0"/>
              <a:t>세계선 연습</a:t>
            </a:r>
            <a:r>
              <a:rPr lang="en-US" altLang="ko-KR" sz="3600" b="1" dirty="0"/>
              <a:t>: </a:t>
            </a:r>
            <a:r>
              <a:rPr lang="ko-KR" altLang="en-US" sz="3600" dirty="0" err="1"/>
              <a:t>등가속</a:t>
            </a:r>
            <a:r>
              <a:rPr lang="ko-KR" altLang="en-US" sz="3600" dirty="0"/>
              <a:t> 운동</a:t>
            </a:r>
            <a:endParaRPr lang="en-US" sz="36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297721" y="3251243"/>
                <a:ext cx="2877326" cy="13467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𝑣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(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𝑡</m:t>
                    </m:r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)=</m:t>
                    </m:r>
                    <m:r>
                      <a:rPr kumimoji="0" lang="ko-KR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일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정하게 증가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 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𝑥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𝑎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7721" y="3251243"/>
                <a:ext cx="2877326" cy="1346715"/>
              </a:xfrm>
              <a:prstGeom prst="rect">
                <a:avLst/>
              </a:prstGeom>
              <a:blipFill>
                <a:blip r:embed="rId3"/>
                <a:stretch>
                  <a:fillRect l="-6568" r="-5297" b="-22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오른쪽 화살표 65"/>
          <p:cNvSpPr/>
          <p:nvPr/>
        </p:nvSpPr>
        <p:spPr>
          <a:xfrm>
            <a:off x="1739746" y="2568828"/>
            <a:ext cx="282441" cy="1886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직사각형 63"/>
              <p:cNvSpPr/>
              <p:nvPr/>
            </p:nvSpPr>
            <p:spPr>
              <a:xfrm>
                <a:off x="1653602" y="2149867"/>
                <a:ext cx="42934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𝑣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4" name="직사각형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3602" y="2149867"/>
                <a:ext cx="429348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3" name="그룹 72"/>
          <p:cNvGrpSpPr/>
          <p:nvPr/>
        </p:nvGrpSpPr>
        <p:grpSpPr>
          <a:xfrm>
            <a:off x="5460293" y="2250011"/>
            <a:ext cx="4999037" cy="3349178"/>
            <a:chOff x="5802903" y="2181020"/>
            <a:chExt cx="4999037" cy="3349178"/>
          </a:xfrm>
        </p:grpSpPr>
        <p:pic>
          <p:nvPicPr>
            <p:cNvPr id="67" name="그림 6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02903" y="2716912"/>
              <a:ext cx="4572638" cy="28007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직사각형 67"/>
                <p:cNvSpPr/>
                <p:nvPr/>
              </p:nvSpPr>
              <p:spPr>
                <a:xfrm>
                  <a:off x="5802903" y="2181020"/>
                  <a:ext cx="38292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8" name="직사각형 6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02903" y="2181020"/>
                  <a:ext cx="382925" cy="461665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직사각형 68"/>
                <p:cNvSpPr/>
                <p:nvPr/>
              </p:nvSpPr>
              <p:spPr>
                <a:xfrm>
                  <a:off x="10375541" y="5068533"/>
                  <a:ext cx="426399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9" name="직사각형 6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75541" y="5068533"/>
                  <a:ext cx="426399" cy="461665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0" name="그룹 99"/>
          <p:cNvGrpSpPr/>
          <p:nvPr/>
        </p:nvGrpSpPr>
        <p:grpSpPr>
          <a:xfrm>
            <a:off x="5460293" y="2245212"/>
            <a:ext cx="5098393" cy="3373727"/>
            <a:chOff x="5695905" y="2486079"/>
            <a:chExt cx="5098393" cy="3373727"/>
          </a:xfrm>
        </p:grpSpPr>
        <p:pic>
          <p:nvPicPr>
            <p:cNvPr id="74" name="그림 7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695905" y="3024187"/>
              <a:ext cx="4572638" cy="28007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직사각형 81"/>
                <p:cNvSpPr/>
                <p:nvPr/>
              </p:nvSpPr>
              <p:spPr>
                <a:xfrm>
                  <a:off x="5695905" y="2486079"/>
                  <a:ext cx="38292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82" name="직사각형 8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95905" y="2486079"/>
                  <a:ext cx="382925" cy="4616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직사각형 82"/>
                <p:cNvSpPr/>
                <p:nvPr/>
              </p:nvSpPr>
              <p:spPr>
                <a:xfrm>
                  <a:off x="10367899" y="5398141"/>
                  <a:ext cx="426399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83" name="직사각형 8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67899" y="5398141"/>
                  <a:ext cx="426399" cy="461665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직선 연결선 84"/>
            <p:cNvCxnSpPr/>
            <p:nvPr/>
          </p:nvCxnSpPr>
          <p:spPr>
            <a:xfrm>
              <a:off x="5918200" y="5628847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연결선 92"/>
            <p:cNvCxnSpPr/>
            <p:nvPr/>
          </p:nvCxnSpPr>
          <p:spPr>
            <a:xfrm>
              <a:off x="8997834" y="3546047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연결선 93"/>
            <p:cNvCxnSpPr/>
            <p:nvPr/>
          </p:nvCxnSpPr>
          <p:spPr>
            <a:xfrm>
              <a:off x="7271024" y="4244547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연결선 94"/>
            <p:cNvCxnSpPr/>
            <p:nvPr/>
          </p:nvCxnSpPr>
          <p:spPr>
            <a:xfrm>
              <a:off x="6235700" y="4955747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타원 96"/>
          <p:cNvSpPr/>
          <p:nvPr/>
        </p:nvSpPr>
        <p:spPr>
          <a:xfrm>
            <a:off x="1361512" y="2569004"/>
            <a:ext cx="162488" cy="19487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691557" y="5021195"/>
            <a:ext cx="1839048" cy="1227098"/>
            <a:chOff x="691557" y="5021195"/>
            <a:chExt cx="1839048" cy="12270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직사각형 56"/>
                <p:cNvSpPr/>
                <p:nvPr/>
              </p:nvSpPr>
              <p:spPr>
                <a:xfrm>
                  <a:off x="691557" y="5601962"/>
                  <a:ext cx="1188018" cy="6463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맑은 고딕" panose="020B0503020000020004" pitchFamily="50" charset="-127"/>
                      <a:cs typeface="+mn-cs"/>
                    </a:rPr>
                    <a:t>막대</a:t>
                  </a:r>
                  <a:r>
                    <a:rPr kumimoji="0" lang="en-US" altLang="ko-KR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맑은 고딕" panose="020B0503020000020004" pitchFamily="50" charset="-127"/>
                      <a:cs typeface="+mn-cs"/>
                    </a:rPr>
                    <a:t>: </a:t>
                  </a:r>
                  <a14:m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</m:oMath>
                  </a14:m>
                  <a:r>
                    <a:rPr kumimoji="0" lang="en-US" altLang="ko-KR" sz="2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맑은 고딕" panose="020B0503020000020004" pitchFamily="50" charset="-127"/>
                      <a:cs typeface="+mn-cs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7" name="직사각형 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557" y="5601962"/>
                  <a:ext cx="1188018" cy="646331"/>
                </a:xfrm>
                <a:prstGeom prst="rect">
                  <a:avLst/>
                </a:prstGeom>
                <a:blipFill>
                  <a:blip r:embed="rId12"/>
                  <a:stretch>
                    <a:fillRect l="-7692" b="-12264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2" name="직선 연결선 91"/>
            <p:cNvCxnSpPr/>
            <p:nvPr/>
          </p:nvCxnSpPr>
          <p:spPr>
            <a:xfrm>
              <a:off x="1408555" y="5514429"/>
              <a:ext cx="419100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오른쪽 화살표 97"/>
            <p:cNvSpPr/>
            <p:nvPr/>
          </p:nvSpPr>
          <p:spPr>
            <a:xfrm>
              <a:off x="2187401" y="5440156"/>
              <a:ext cx="282441" cy="18869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직사각형 98"/>
                <p:cNvSpPr/>
                <p:nvPr/>
              </p:nvSpPr>
              <p:spPr>
                <a:xfrm>
                  <a:off x="2101257" y="5021195"/>
                  <a:ext cx="429348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𝑣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9" name="직사각형 9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01257" y="5021195"/>
                  <a:ext cx="429348" cy="461665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81908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제목 1"/>
              <p:cNvSpPr>
                <a:spLocks noGrp="1"/>
              </p:cNvSpPr>
              <p:nvPr>
                <p:ph type="title"/>
              </p:nvPr>
            </p:nvSpPr>
            <p:spPr>
              <a:xfrm>
                <a:off x="660400" y="1166948"/>
                <a:ext cx="10515600" cy="787889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3200" b="1" dirty="0"/>
                  <a:t>-  </a:t>
                </a:r>
                <a:r>
                  <a:rPr lang="ko-KR" altLang="en-US" sz="3200" b="1" dirty="0"/>
                  <a:t>세계선 연습</a:t>
                </a:r>
                <a:r>
                  <a:rPr lang="en-US" altLang="ko-KR" sz="3200" b="1" dirty="0"/>
                  <a:t>:</a:t>
                </a:r>
                <a:r>
                  <a:rPr lang="ko-KR" altLang="en-US" sz="3200" dirty="0"/>
                  <a:t> 빛의 경로</a:t>
                </a:r>
                <a:r>
                  <a:rPr lang="en-US" altLang="ko-KR" sz="3200" dirty="0"/>
                  <a:t>(</a:t>
                </a:r>
                <a14:m>
                  <m:oMath xmlns:m="http://schemas.openxmlformats.org/officeDocument/2006/math">
                    <m:r>
                      <a:rPr lang="en-US" altLang="ko-KR" sz="3200" i="1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ko-KR" sz="3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3200" i="1"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altLang="ko-KR" sz="3200" dirty="0"/>
                  <a:t>)</a:t>
                </a:r>
                <a:endParaRPr lang="en-US" sz="3200" dirty="0"/>
              </a:p>
            </p:txBody>
          </p:sp>
        </mc:Choice>
        <mc:Fallback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60400" y="1166948"/>
                <a:ext cx="10515600" cy="787889"/>
              </a:xfrm>
              <a:blipFill>
                <a:blip r:embed="rId2"/>
                <a:stretch>
                  <a:fillRect l="-1449" t="-1538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76"/>
          <p:cNvSpPr>
            <a:spLocks/>
          </p:cNvSpPr>
          <p:nvPr/>
        </p:nvSpPr>
        <p:spPr bwMode="auto">
          <a:xfrm>
            <a:off x="1902487" y="2703723"/>
            <a:ext cx="9701" cy="3575734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763022" y="4480697"/>
            <a:ext cx="3732090" cy="307777"/>
            <a:chOff x="5076056" y="4765409"/>
            <a:chExt cx="3732090" cy="307777"/>
          </a:xfrm>
        </p:grpSpPr>
        <p:sp>
          <p:nvSpPr>
            <p:cNvPr id="13" name="Freeform 70"/>
            <p:cNvSpPr>
              <a:spLocks/>
            </p:cNvSpPr>
            <p:nvPr/>
          </p:nvSpPr>
          <p:spPr bwMode="auto">
            <a:xfrm flipV="1">
              <a:off x="5076056" y="4960384"/>
              <a:ext cx="347286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692" r="-2564" b="-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790118" y="2227556"/>
                <a:ext cx="19704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0118" y="2227556"/>
                <a:ext cx="197041" cy="307777"/>
              </a:xfrm>
              <a:prstGeom prst="rect">
                <a:avLst/>
              </a:prstGeom>
              <a:blipFill>
                <a:blip r:embed="rId5"/>
                <a:stretch>
                  <a:fillRect l="-18750" r="-15625" b="-58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283510" y="3045745"/>
                <a:ext cx="95237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𝑐𝑡</m:t>
                      </m:r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3510" y="3045745"/>
                <a:ext cx="952377" cy="369332"/>
              </a:xfrm>
              <a:prstGeom prst="rect">
                <a:avLst/>
              </a:prstGeom>
              <a:blipFill>
                <a:blip r:embed="rId6"/>
                <a:stretch>
                  <a:fillRect l="-2564" r="-3205"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직선 화살표 연결선 3"/>
          <p:cNvCxnSpPr/>
          <p:nvPr/>
        </p:nvCxnSpPr>
        <p:spPr>
          <a:xfrm flipV="1">
            <a:off x="814761" y="3791522"/>
            <a:ext cx="3446569" cy="13357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76"/>
          <p:cNvSpPr>
            <a:spLocks/>
          </p:cNvSpPr>
          <p:nvPr/>
        </p:nvSpPr>
        <p:spPr bwMode="auto">
          <a:xfrm>
            <a:off x="7269916" y="2692830"/>
            <a:ext cx="9701" cy="3575734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6130451" y="4469804"/>
            <a:ext cx="3732090" cy="307777"/>
            <a:chOff x="5076056" y="4765409"/>
            <a:chExt cx="3732090" cy="307777"/>
          </a:xfrm>
        </p:grpSpPr>
        <p:sp>
          <p:nvSpPr>
            <p:cNvPr id="22" name="Freeform 70"/>
            <p:cNvSpPr>
              <a:spLocks/>
            </p:cNvSpPr>
            <p:nvPr/>
          </p:nvSpPr>
          <p:spPr bwMode="auto">
            <a:xfrm flipV="1">
              <a:off x="5076056" y="4960384"/>
              <a:ext cx="347286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692" r="-2564" b="-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592373" y="2222540"/>
                <a:ext cx="75777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𝑐𝑡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kumimoji="0" lang="ko-KR" alt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2373" y="2222540"/>
                <a:ext cx="757772" cy="307777"/>
              </a:xfrm>
              <a:prstGeom prst="rect">
                <a:avLst/>
              </a:prstGeom>
              <a:blipFill>
                <a:blip r:embed="rId7"/>
                <a:stretch>
                  <a:fillRect l="-4000" t="-10000" r="-45600" b="-8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직선 화살표 연결선 25"/>
          <p:cNvCxnSpPr/>
          <p:nvPr/>
        </p:nvCxnSpPr>
        <p:spPr>
          <a:xfrm flipV="1">
            <a:off x="6345449" y="2876714"/>
            <a:ext cx="2905712" cy="2672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45003" y="4418487"/>
                <a:ext cx="381450" cy="283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45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°</m:t>
                          </m:r>
                        </m:sup>
                      </m:sSup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5003" y="4418487"/>
                <a:ext cx="381450" cy="283219"/>
              </a:xfrm>
              <a:prstGeom prst="rect">
                <a:avLst/>
              </a:prstGeom>
              <a:blipFill>
                <a:blip r:embed="rId8"/>
                <a:stretch>
                  <a:fillRect l="-14516" t="-4348" r="-8065" b="-869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204944" y="2334391"/>
                <a:ext cx="81131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acc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944" y="2334391"/>
                <a:ext cx="811311" cy="369332"/>
              </a:xfrm>
              <a:prstGeom prst="rect">
                <a:avLst/>
              </a:prstGeom>
              <a:blipFill>
                <a:blip r:embed="rId9"/>
                <a:stretch>
                  <a:fillRect l="-5263" t="-11475" r="-1504" b="-49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330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20441" y="376761"/>
            <a:ext cx="10515600" cy="119538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3200" b="1" dirty="0"/>
              <a:t>세계선 연습</a:t>
            </a:r>
            <a:r>
              <a:rPr lang="en-US" altLang="ko-KR" sz="3200" b="1" dirty="0"/>
              <a:t>:</a:t>
            </a:r>
            <a:r>
              <a:rPr lang="ko-KR" altLang="en-US" sz="3200" dirty="0"/>
              <a:t> 평면에서의 빛</a:t>
            </a:r>
            <a:endParaRPr lang="en-US" sz="3200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660612" y="6357254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590027" y="3536404"/>
            <a:ext cx="3911600" cy="1892300"/>
          </a:xfrm>
          <a:prstGeom prst="parallelogram">
            <a:avLst>
              <a:gd name="adj" fmla="val 314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8" name="타원 7"/>
          <p:cNvSpPr/>
          <p:nvPr/>
        </p:nvSpPr>
        <p:spPr>
          <a:xfrm>
            <a:off x="1713589" y="4184347"/>
            <a:ext cx="1460500" cy="549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타원 8"/>
          <p:cNvSpPr/>
          <p:nvPr/>
        </p:nvSpPr>
        <p:spPr>
          <a:xfrm>
            <a:off x="2012039" y="4315910"/>
            <a:ext cx="863600" cy="2865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타원 9"/>
          <p:cNvSpPr/>
          <p:nvPr/>
        </p:nvSpPr>
        <p:spPr>
          <a:xfrm>
            <a:off x="1415139" y="3934514"/>
            <a:ext cx="210185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타원 16"/>
          <p:cNvSpPr/>
          <p:nvPr/>
        </p:nvSpPr>
        <p:spPr>
          <a:xfrm>
            <a:off x="2408225" y="4431694"/>
            <a:ext cx="56962" cy="569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5081426" y="3542455"/>
            <a:ext cx="3911600" cy="1892300"/>
          </a:xfrm>
          <a:prstGeom prst="parallelogram">
            <a:avLst>
              <a:gd name="adj" fmla="val 3144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6204988" y="3257299"/>
            <a:ext cx="1481848" cy="549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타원 27"/>
          <p:cNvSpPr/>
          <p:nvPr/>
        </p:nvSpPr>
        <p:spPr>
          <a:xfrm>
            <a:off x="6524786" y="3793043"/>
            <a:ext cx="863600" cy="2865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5888768" y="2571414"/>
            <a:ext cx="210185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타원 29"/>
          <p:cNvSpPr/>
          <p:nvPr/>
        </p:nvSpPr>
        <p:spPr>
          <a:xfrm>
            <a:off x="6899624" y="4437745"/>
            <a:ext cx="56962" cy="569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 76"/>
          <p:cNvSpPr>
            <a:spLocks/>
          </p:cNvSpPr>
          <p:nvPr/>
        </p:nvSpPr>
        <p:spPr bwMode="auto">
          <a:xfrm>
            <a:off x="6916050" y="894534"/>
            <a:ext cx="9701" cy="3575734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4993306" y="4247883"/>
            <a:ext cx="4664663" cy="307777"/>
            <a:chOff x="5076056" y="4765409"/>
            <a:chExt cx="3732090" cy="307777"/>
          </a:xfrm>
        </p:grpSpPr>
        <p:sp>
          <p:nvSpPr>
            <p:cNvPr id="33" name="Freeform 70"/>
            <p:cNvSpPr>
              <a:spLocks/>
            </p:cNvSpPr>
            <p:nvPr/>
          </p:nvSpPr>
          <p:spPr bwMode="auto">
            <a:xfrm flipV="1">
              <a:off x="5076056" y="4960384"/>
              <a:ext cx="347286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/>
                <p:cNvSpPr txBox="1"/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34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l="-7692" r="-2564" b="-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6803681" y="418367"/>
                <a:ext cx="21627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34" charset="-127"/>
                    <a:cs typeface="+mn-cs"/>
                  </a:rPr>
                  <a:t>c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681" y="418367"/>
                <a:ext cx="216278" cy="307777"/>
              </a:xfrm>
              <a:prstGeom prst="rect">
                <a:avLst/>
              </a:prstGeom>
              <a:blipFill>
                <a:blip r:embed="rId5"/>
                <a:stretch>
                  <a:fillRect l="-69444" t="-26000" r="-33333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직선 화살표 연결선 35"/>
          <p:cNvCxnSpPr/>
          <p:nvPr/>
        </p:nvCxnSpPr>
        <p:spPr>
          <a:xfrm flipV="1">
            <a:off x="6204988" y="2305475"/>
            <a:ext cx="2592972" cy="30250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70"/>
          <p:cNvSpPr>
            <a:spLocks/>
          </p:cNvSpPr>
          <p:nvPr/>
        </p:nvSpPr>
        <p:spPr bwMode="auto">
          <a:xfrm rot="17443229">
            <a:off x="5255474" y="4492168"/>
            <a:ext cx="3337692" cy="48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7553922" y="2767887"/>
                <a:ext cx="23839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3922" y="2767887"/>
                <a:ext cx="238399" cy="307777"/>
              </a:xfrm>
              <a:prstGeom prst="rect">
                <a:avLst/>
              </a:prstGeom>
              <a:blipFill>
                <a:blip r:embed="rId6"/>
                <a:stretch>
                  <a:fillRect l="-20513" r="-17949" b="-2745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직선 화살표 연결선 41"/>
          <p:cNvCxnSpPr/>
          <p:nvPr/>
        </p:nvCxnSpPr>
        <p:spPr>
          <a:xfrm flipH="1" flipV="1">
            <a:off x="4957641" y="2139647"/>
            <a:ext cx="2501065" cy="29553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타원 44"/>
          <p:cNvSpPr/>
          <p:nvPr/>
        </p:nvSpPr>
        <p:spPr>
          <a:xfrm>
            <a:off x="5034771" y="1621759"/>
            <a:ext cx="3813635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2" name="그룹 61"/>
          <p:cNvGrpSpPr/>
          <p:nvPr/>
        </p:nvGrpSpPr>
        <p:grpSpPr>
          <a:xfrm>
            <a:off x="9480919" y="1003302"/>
            <a:ext cx="2530244" cy="2803669"/>
            <a:chOff x="9519019" y="1003302"/>
            <a:chExt cx="2530244" cy="2803669"/>
          </a:xfrm>
        </p:grpSpPr>
        <p:grpSp>
          <p:nvGrpSpPr>
            <p:cNvPr id="60" name="그룹 59"/>
            <p:cNvGrpSpPr/>
            <p:nvPr/>
          </p:nvGrpSpPr>
          <p:grpSpPr>
            <a:xfrm>
              <a:off x="9681856" y="1003302"/>
              <a:ext cx="1829015" cy="2073388"/>
              <a:chOff x="9681856" y="1003302"/>
              <a:chExt cx="1829015" cy="2073388"/>
            </a:xfrm>
          </p:grpSpPr>
          <p:sp>
            <p:nvSpPr>
              <p:cNvPr id="48" name="Oval 15"/>
              <p:cNvSpPr>
                <a:spLocks noChangeArrowheads="1"/>
              </p:cNvSpPr>
              <p:nvPr/>
            </p:nvSpPr>
            <p:spPr bwMode="auto">
              <a:xfrm>
                <a:off x="9681856" y="1003302"/>
                <a:ext cx="1829015" cy="22831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49" name="AutoShape 14"/>
              <p:cNvSpPr>
                <a:spLocks noChangeShapeType="1"/>
              </p:cNvSpPr>
              <p:nvPr/>
            </p:nvSpPr>
            <p:spPr bwMode="auto">
              <a:xfrm>
                <a:off x="9681856" y="1117460"/>
                <a:ext cx="1829015" cy="1829505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 type="stealth" w="med" len="med"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0" name="AutoShape 13"/>
              <p:cNvSpPr>
                <a:spLocks noChangeShapeType="1"/>
              </p:cNvSpPr>
              <p:nvPr/>
            </p:nvSpPr>
            <p:spPr bwMode="auto">
              <a:xfrm flipH="1">
                <a:off x="9796775" y="1117460"/>
                <a:ext cx="1711110" cy="1829505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 type="stealth" w="med" len="med"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9796776" y="2946964"/>
                <a:ext cx="1707379" cy="1297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8" y="69"/>
                  </a:cxn>
                  <a:cxn ang="0">
                    <a:pos x="468" y="143"/>
                  </a:cxn>
                  <a:cxn ang="0">
                    <a:pos x="1263" y="202"/>
                  </a:cxn>
                  <a:cxn ang="0">
                    <a:pos x="2148" y="128"/>
                  </a:cxn>
                  <a:cxn ang="0">
                    <a:pos x="2508" y="84"/>
                  </a:cxn>
                  <a:cxn ang="0">
                    <a:pos x="2689" y="9"/>
                  </a:cxn>
                </a:cxnLst>
                <a:rect l="0" t="0" r="r" b="b"/>
                <a:pathLst>
                  <a:path w="2689" h="204">
                    <a:moveTo>
                      <a:pt x="0" y="0"/>
                    </a:moveTo>
                    <a:cubicBezTo>
                      <a:pt x="18" y="12"/>
                      <a:pt x="30" y="45"/>
                      <a:pt x="108" y="69"/>
                    </a:cubicBezTo>
                    <a:cubicBezTo>
                      <a:pt x="186" y="93"/>
                      <a:pt x="276" y="121"/>
                      <a:pt x="468" y="143"/>
                    </a:cubicBezTo>
                    <a:cubicBezTo>
                      <a:pt x="660" y="165"/>
                      <a:pt x="983" y="204"/>
                      <a:pt x="1263" y="202"/>
                    </a:cubicBezTo>
                    <a:cubicBezTo>
                      <a:pt x="1543" y="200"/>
                      <a:pt x="1941" y="148"/>
                      <a:pt x="2148" y="128"/>
                    </a:cubicBezTo>
                    <a:cubicBezTo>
                      <a:pt x="2355" y="108"/>
                      <a:pt x="2418" y="104"/>
                      <a:pt x="2508" y="84"/>
                    </a:cubicBezTo>
                    <a:cubicBezTo>
                      <a:pt x="2598" y="64"/>
                      <a:pt x="2651" y="25"/>
                      <a:pt x="2689" y="9"/>
                    </a:cubicBezTo>
                  </a:path>
                </a:pathLst>
              </a:cu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9" name="타원 58"/>
              <p:cNvSpPr/>
              <p:nvPr/>
            </p:nvSpPr>
            <p:spPr>
              <a:xfrm>
                <a:off x="10599725" y="2044094"/>
                <a:ext cx="56962" cy="5691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61" name="직사각형 60"/>
            <p:cNvSpPr/>
            <p:nvPr/>
          </p:nvSpPr>
          <p:spPr>
            <a:xfrm>
              <a:off x="9519019" y="3345306"/>
              <a:ext cx="253024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50" charset="-127"/>
                  <a:cs typeface="+mn-cs"/>
                </a:rPr>
                <a:t>“</a:t>
              </a:r>
              <a:r>
                <a:rPr kumimoji="0" lang="ko-KR" altLang="en-US" sz="2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50" charset="-127"/>
                  <a:cs typeface="+mn-cs"/>
                </a:rPr>
                <a:t>광뿔</a:t>
              </a:r>
              <a:r>
                <a: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/>
                  <a:ea typeface="맑은 고딕" panose="020B0503020000020004" pitchFamily="50" charset="-127"/>
                  <a:cs typeface="+mn-cs"/>
                </a:rPr>
                <a:t>(Light-cone)”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7" name="타원 36"/>
          <p:cNvSpPr/>
          <p:nvPr/>
        </p:nvSpPr>
        <p:spPr>
          <a:xfrm>
            <a:off x="1709923" y="4184347"/>
            <a:ext cx="1460500" cy="5496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2008373" y="4315910"/>
            <a:ext cx="863600" cy="2865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1411473" y="3934514"/>
            <a:ext cx="2101850" cy="1066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539581" y="5129572"/>
                <a:ext cx="114710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𝑥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𝑦</m:t>
                    </m:r>
                    <m:r>
                      <a:rPr kumimoji="0" lang="en-US" altLang="ko-KR" sz="16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34" charset="-127"/>
                    <a:cs typeface="+mn-cs"/>
                  </a:rPr>
                  <a:t> 평면</a:t>
                </a: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81" y="5129572"/>
                <a:ext cx="1147109" cy="338554"/>
              </a:xfrm>
              <a:prstGeom prst="rect">
                <a:avLst/>
              </a:prstGeom>
              <a:blipFill>
                <a:blip r:embed="rId7"/>
                <a:stretch>
                  <a:fillRect l="-532" t="-5357" r="-1596" b="-214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8660612" y="5238104"/>
            <a:ext cx="3496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ko-KR" sz="2400" dirty="0"/>
              <a:t>3</a:t>
            </a:r>
            <a:r>
              <a:rPr lang="ko-KR" altLang="en-US" sz="2400" dirty="0"/>
              <a:t>차원의 경우 원은 실제로는 구면을 나타냄</a:t>
            </a:r>
            <a:endParaRPr lang="en-US" altLang="ko-KR" sz="2400" dirty="0"/>
          </a:p>
        </p:txBody>
      </p:sp>
    </p:spTree>
    <p:extLst>
      <p:ext uri="{BB962C8B-B14F-4D97-AF65-F5344CB8AC3E}">
        <p14:creationId xmlns:p14="http://schemas.microsoft.com/office/powerpoint/2010/main" val="113832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" presetClass="exit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7" grpId="0" animBg="1"/>
      <p:bldP spid="17" grpId="1" animBg="1"/>
      <p:bldP spid="27" grpId="0" animBg="1"/>
      <p:bldP spid="28" grpId="0" animBg="1"/>
      <p:bldP spid="29" grpId="0" animBg="1"/>
      <p:bldP spid="45" grpId="0" animBg="1"/>
      <p:bldP spid="37" grpId="0" animBg="1"/>
      <p:bldP spid="37" grpId="1" animBg="1"/>
      <p:bldP spid="39" grpId="0" animBg="1"/>
      <p:bldP spid="39" grpId="1" animBg="1"/>
      <p:bldP spid="40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17"/>
          <p:cNvSpPr>
            <a:spLocks noChangeArrowheads="1"/>
          </p:cNvSpPr>
          <p:nvPr/>
        </p:nvSpPr>
        <p:spPr bwMode="auto">
          <a:xfrm>
            <a:off x="779969" y="3885279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Freeform 16"/>
          <p:cNvSpPr>
            <a:spLocks/>
          </p:cNvSpPr>
          <p:nvPr/>
        </p:nvSpPr>
        <p:spPr bwMode="auto">
          <a:xfrm>
            <a:off x="759578" y="2046309"/>
            <a:ext cx="21522" cy="3231470"/>
          </a:xfrm>
          <a:custGeom>
            <a:avLst/>
            <a:gdLst/>
            <a:ahLst/>
            <a:cxnLst>
              <a:cxn ang="0">
                <a:pos x="0" y="3479"/>
              </a:cxn>
              <a:cxn ang="0">
                <a:pos x="22" y="0"/>
              </a:cxn>
            </a:cxnLst>
            <a:rect l="0" t="0" r="r" b="b"/>
            <a:pathLst>
              <a:path w="22" h="3479">
                <a:moveTo>
                  <a:pt x="0" y="3479"/>
                </a:moveTo>
                <a:lnTo>
                  <a:pt x="2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779969" y="3551510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0" name="AutoShape 14"/>
          <p:cNvSpPr>
            <a:spLocks noChangeArrowheads="1"/>
          </p:cNvSpPr>
          <p:nvPr/>
        </p:nvSpPr>
        <p:spPr bwMode="auto">
          <a:xfrm>
            <a:off x="779969" y="3216660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1" name="AutoShape 13"/>
          <p:cNvSpPr>
            <a:spLocks noChangeArrowheads="1"/>
          </p:cNvSpPr>
          <p:nvPr/>
        </p:nvSpPr>
        <p:spPr bwMode="auto">
          <a:xfrm>
            <a:off x="779969" y="2882893"/>
            <a:ext cx="2427573" cy="501733"/>
          </a:xfrm>
          <a:prstGeom prst="parallelogram">
            <a:avLst>
              <a:gd name="adj" fmla="val 11571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AutoShape 12"/>
          <p:cNvSpPr>
            <a:spLocks noChangeArrowheads="1"/>
          </p:cNvSpPr>
          <p:nvPr/>
        </p:nvSpPr>
        <p:spPr bwMode="auto">
          <a:xfrm>
            <a:off x="779969" y="2548042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11"/>
              <p:cNvSpPr>
                <a:spLocks noChangeArrowheads="1"/>
              </p:cNvSpPr>
              <p:nvPr/>
            </p:nvSpPr>
            <p:spPr bwMode="auto">
              <a:xfrm>
                <a:off x="0" y="1545658"/>
                <a:ext cx="1235439" cy="50065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시간 </a:t>
                </a:r>
                <a14:m>
                  <m:oMath xmlns:m="http://schemas.openxmlformats.org/officeDocument/2006/math"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(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𝑡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)</m:t>
                    </m:r>
                  </m:oMath>
                </a14:m>
                <a:endParaRPr kumimoji="1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굴림" pitchFamily="50" charset="-127"/>
                </a:endParaRPr>
              </a:p>
            </p:txBody>
          </p:sp>
        </mc:Choice>
        <mc:Fallback xmlns="">
          <p:sp>
            <p:nvSpPr>
              <p:cNvPr id="53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545658"/>
                <a:ext cx="1235439" cy="500651"/>
              </a:xfrm>
              <a:prstGeom prst="rect">
                <a:avLst/>
              </a:prstGeom>
              <a:blipFill>
                <a:blip r:embed="rId3"/>
                <a:stretch>
                  <a:fillRect l="-4926" t="-7317" b="-1220"/>
                </a:stretch>
              </a:blip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5435892" y="92150"/>
            <a:ext cx="6365142" cy="2970378"/>
          </a:xfrm>
          <a:prstGeom prst="rect">
            <a:avLst/>
          </a:prstGeom>
          <a:solidFill>
            <a:srgbClr val="FFFFFF"/>
          </a:solidFill>
          <a:ln w="9525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“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사건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” </a:t>
            </a:r>
            <a:r>
              <a:rPr kumimoji="1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자체가 물리적인 실체인가</a:t>
            </a:r>
            <a:r>
              <a:rPr kumimoji="1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?</a:t>
            </a:r>
          </a:p>
          <a:p>
            <a:pPr marL="342900" marR="0" lvl="0" indent="-34290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“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사건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”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과 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“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사건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“ 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사이의 관계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, 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즉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 “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거리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”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가 물리적인 실체</a:t>
            </a:r>
            <a:endParaRPr kumimoji="1" lang="en-US" altLang="ko-KR" sz="2400" b="1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Times New Roman" pitchFamily="18" charset="0"/>
            </a:endParaRPr>
          </a:p>
          <a:p>
            <a:pPr marL="342900" indent="-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defRPr/>
            </a:pP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임의의 두 </a:t>
            </a:r>
            <a:r>
              <a:rPr kumimoji="1" lang="ko-KR" altLang="en-US" sz="2400" b="1" dirty="0" err="1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사건간의</a:t>
            </a:r>
            <a:r>
              <a:rPr kumimoji="1" lang="ko-KR" altLang="en-US" sz="2400" b="1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 거리</a:t>
            </a:r>
            <a:r>
              <a:rPr kumimoji="1" lang="en-US" altLang="ko-KR" sz="2400" b="1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: </a:t>
            </a:r>
            <a:r>
              <a:rPr kumimoji="1" lang="ko-KR" altLang="en-US" sz="2400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공간적 거리</a:t>
            </a:r>
            <a:r>
              <a:rPr kumimoji="1" lang="en-US" altLang="ko-KR" sz="2400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, </a:t>
            </a:r>
            <a:r>
              <a:rPr kumimoji="1" lang="ko-KR" altLang="en-US" sz="2400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시간적 거리</a:t>
            </a:r>
            <a:r>
              <a:rPr kumimoji="1" lang="en-US" altLang="ko-KR" sz="2400" dirty="0">
                <a:solidFill>
                  <a:prstClr val="black"/>
                </a:solidFill>
                <a:latin typeface="맑은 고딕" panose="020B0503020000020004" pitchFamily="50" charset="-127"/>
                <a:cs typeface="Times New Roman" pitchFamily="18" charset="0"/>
              </a:rPr>
              <a:t>, ……</a:t>
            </a:r>
            <a:endParaRPr kumimoji="1" lang="ko-KR" altLang="en-US" sz="2400" dirty="0">
              <a:solidFill>
                <a:prstClr val="black"/>
              </a:solidFill>
              <a:latin typeface="맑은 고딕" panose="020B0503020000020004" pitchFamily="50" charset="-127"/>
              <a:cs typeface="굴림" pitchFamily="50" charset="-127"/>
            </a:endParaRPr>
          </a:p>
        </p:txBody>
      </p:sp>
      <p:sp>
        <p:nvSpPr>
          <p:cNvPr id="58" name="Line 5"/>
          <p:cNvSpPr>
            <a:spLocks noChangeShapeType="1"/>
          </p:cNvSpPr>
          <p:nvPr/>
        </p:nvSpPr>
        <p:spPr bwMode="auto">
          <a:xfrm>
            <a:off x="779969" y="522251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Freeform 4"/>
          <p:cNvSpPr>
            <a:spLocks/>
          </p:cNvSpPr>
          <p:nvPr/>
        </p:nvSpPr>
        <p:spPr bwMode="auto">
          <a:xfrm>
            <a:off x="753915" y="5211618"/>
            <a:ext cx="1899123" cy="5683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1425" y="0"/>
              </a:cxn>
            </a:cxnLst>
            <a:rect l="0" t="0" r="r" b="b"/>
            <a:pathLst>
              <a:path w="1425" h="15">
                <a:moveTo>
                  <a:pt x="0" y="15"/>
                </a:moveTo>
                <a:lnTo>
                  <a:pt x="1425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Freeform 3"/>
          <p:cNvSpPr>
            <a:spLocks/>
          </p:cNvSpPr>
          <p:nvPr/>
        </p:nvSpPr>
        <p:spPr bwMode="auto">
          <a:xfrm>
            <a:off x="759578" y="4652086"/>
            <a:ext cx="664948" cy="613350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690" y="0"/>
              </a:cxn>
            </a:cxnLst>
            <a:rect l="0" t="0" r="r" b="b"/>
            <a:pathLst>
              <a:path w="690" h="660">
                <a:moveTo>
                  <a:pt x="0" y="660"/>
                </a:moveTo>
                <a:lnTo>
                  <a:pt x="69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2"/>
              <p:cNvSpPr>
                <a:spLocks noChangeArrowheads="1"/>
              </p:cNvSpPr>
              <p:nvPr/>
            </p:nvSpPr>
            <p:spPr bwMode="auto">
              <a:xfrm>
                <a:off x="1154099" y="4822964"/>
                <a:ext cx="1648915" cy="501733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공간 </a:t>
                </a:r>
                <a14:m>
                  <m:oMath xmlns:m="http://schemas.openxmlformats.org/officeDocument/2006/math"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𝑥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𝑦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𝑧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kumimoji="1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굴림" pitchFamily="50" charset="-127"/>
                </a:endParaRPr>
              </a:p>
            </p:txBody>
          </p:sp>
        </mc:Choice>
        <mc:Fallback xmlns="">
          <p:sp>
            <p:nvSpPr>
              <p:cNvPr id="6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4099" y="4822964"/>
                <a:ext cx="1648915" cy="501733"/>
              </a:xfrm>
              <a:prstGeom prst="rect">
                <a:avLst/>
              </a:prstGeom>
              <a:blipFill>
                <a:blip r:embed="rId4"/>
                <a:stretch>
                  <a:fillRect l="-3690" t="-6098" b="-1220"/>
                </a:stretch>
              </a:blip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5332" y="3880563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332" y="3880563"/>
                <a:ext cx="274562" cy="307777"/>
              </a:xfrm>
              <a:prstGeom prst="rect">
                <a:avLst/>
              </a:prstGeom>
              <a:blipFill>
                <a:blip r:embed="rId5"/>
                <a:stretch>
                  <a:fillRect l="-17778" r="-11111" b="-1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397690" y="4213017"/>
                <a:ext cx="41081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690" y="4213017"/>
                <a:ext cx="410818" cy="307777"/>
              </a:xfrm>
              <a:prstGeom prst="rect">
                <a:avLst/>
              </a:prstGeom>
              <a:blipFill>
                <a:blip r:embed="rId6"/>
                <a:stretch>
                  <a:fillRect l="-11765" r="-5882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373140" y="2836273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140" y="2836273"/>
                <a:ext cx="274562" cy="307777"/>
              </a:xfrm>
              <a:prstGeom prst="rect">
                <a:avLst/>
              </a:prstGeom>
              <a:blipFill>
                <a:blip r:embed="rId7"/>
                <a:stretch>
                  <a:fillRect l="-17778" r="-11111" b="-156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388296" y="3210670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96" y="3210670"/>
                <a:ext cx="274562" cy="307777"/>
              </a:xfrm>
              <a:prstGeom prst="rect">
                <a:avLst/>
              </a:prstGeom>
              <a:blipFill>
                <a:blip r:embed="rId8"/>
                <a:stretch>
                  <a:fillRect l="-17778" r="-8889" b="-1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395976" y="3538665"/>
                <a:ext cx="26860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976" y="3538665"/>
                <a:ext cx="268600" cy="307777"/>
              </a:xfrm>
              <a:prstGeom prst="rect">
                <a:avLst/>
              </a:prstGeom>
              <a:blipFill>
                <a:blip r:embed="rId9"/>
                <a:stretch>
                  <a:fillRect l="-18182" r="-9091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자유형 17"/>
          <p:cNvSpPr/>
          <p:nvPr/>
        </p:nvSpPr>
        <p:spPr>
          <a:xfrm>
            <a:off x="1667640" y="3878189"/>
            <a:ext cx="2348595" cy="971768"/>
          </a:xfrm>
          <a:custGeom>
            <a:avLst/>
            <a:gdLst>
              <a:gd name="connsiteX0" fmla="*/ 0 w 1651518"/>
              <a:gd name="connsiteY0" fmla="*/ 0 h 998375"/>
              <a:gd name="connsiteX1" fmla="*/ 1231641 w 1651518"/>
              <a:gd name="connsiteY1" fmla="*/ 242595 h 998375"/>
              <a:gd name="connsiteX2" fmla="*/ 1651518 w 1651518"/>
              <a:gd name="connsiteY2" fmla="*/ 998375 h 998375"/>
              <a:gd name="connsiteX0" fmla="*/ 0 w 3061218"/>
              <a:gd name="connsiteY0" fmla="*/ 0 h 1125375"/>
              <a:gd name="connsiteX1" fmla="*/ 1231641 w 3061218"/>
              <a:gd name="connsiteY1" fmla="*/ 242595 h 1125375"/>
              <a:gd name="connsiteX2" fmla="*/ 3061218 w 3061218"/>
              <a:gd name="connsiteY2" fmla="*/ 1125375 h 1125375"/>
              <a:gd name="connsiteX0" fmla="*/ 0 w 3061218"/>
              <a:gd name="connsiteY0" fmla="*/ 0 h 1125375"/>
              <a:gd name="connsiteX1" fmla="*/ 1231641 w 3061218"/>
              <a:gd name="connsiteY1" fmla="*/ 242595 h 1125375"/>
              <a:gd name="connsiteX2" fmla="*/ 3061218 w 3061218"/>
              <a:gd name="connsiteY2" fmla="*/ 1125375 h 1125375"/>
              <a:gd name="connsiteX0" fmla="*/ 0 w 3061218"/>
              <a:gd name="connsiteY0" fmla="*/ 0 h 1129043"/>
              <a:gd name="connsiteX1" fmla="*/ 1231641 w 3061218"/>
              <a:gd name="connsiteY1" fmla="*/ 242595 h 1129043"/>
              <a:gd name="connsiteX2" fmla="*/ 1781622 w 3061218"/>
              <a:gd name="connsiteY2" fmla="*/ 1067723 h 1129043"/>
              <a:gd name="connsiteX3" fmla="*/ 3061218 w 3061218"/>
              <a:gd name="connsiteY3" fmla="*/ 1125375 h 112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18" h="1129043">
                <a:moveTo>
                  <a:pt x="0" y="0"/>
                </a:moveTo>
                <a:cubicBezTo>
                  <a:pt x="478194" y="38099"/>
                  <a:pt x="956388" y="76199"/>
                  <a:pt x="1231641" y="242595"/>
                </a:cubicBezTo>
                <a:cubicBezTo>
                  <a:pt x="1589961" y="344349"/>
                  <a:pt x="1476693" y="920593"/>
                  <a:pt x="1781622" y="1067723"/>
                </a:cubicBezTo>
                <a:cubicBezTo>
                  <a:pt x="2086551" y="1214853"/>
                  <a:pt x="2909335" y="1039566"/>
                  <a:pt x="3061218" y="1125375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타원 79"/>
          <p:cNvSpPr/>
          <p:nvPr/>
        </p:nvSpPr>
        <p:spPr>
          <a:xfrm>
            <a:off x="1569068" y="3856051"/>
            <a:ext cx="56962" cy="569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227612" y="4595701"/>
                <a:ext cx="1208279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사건</a:t>
                </a:r>
                <a:r>
                  <a:rPr kumimoji="0" lang="ko-KR" altLang="en-US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𝐸</m:t>
                    </m:r>
                  </m:oMath>
                </a14:m>
                <a:r>
                  <a:rPr kumimoji="0" lang="en-US" sz="20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:</a:t>
                </a:r>
                <a:r>
                  <a:rPr kumimoji="0" lang="en-US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</m:oMath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612" y="4595701"/>
                <a:ext cx="1208279" cy="461665"/>
              </a:xfrm>
              <a:prstGeom prst="rect">
                <a:avLst/>
              </a:prstGeom>
              <a:blipFill>
                <a:blip r:embed="rId10"/>
                <a:stretch>
                  <a:fillRect l="-13131" r="-3535" b="-184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슬라이드 번호 개체 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6089998" y="3584705"/>
            <a:ext cx="2864636" cy="2954205"/>
            <a:chOff x="6202618" y="4686602"/>
            <a:chExt cx="1942084" cy="2435143"/>
          </a:xfrm>
        </p:grpSpPr>
        <p:pic>
          <p:nvPicPr>
            <p:cNvPr id="34" name="그림 3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2618" y="4686602"/>
              <a:ext cx="1942084" cy="2128599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6950388" y="6970775"/>
              <a:ext cx="767963" cy="150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kern="0" dirty="0">
                  <a:solidFill>
                    <a:prstClr val="black"/>
                  </a:solidFill>
                  <a:latin typeface="맑은 고딕"/>
                </a:rPr>
                <a:t>(</a:t>
              </a:r>
              <a:r>
                <a:rPr lang="ko-KR" altLang="en-US" sz="1200" kern="0" dirty="0">
                  <a:solidFill>
                    <a:prstClr val="black"/>
                  </a:solidFill>
                  <a:latin typeface="맑은 고딕"/>
                </a:rPr>
                <a:t>출처</a:t>
              </a:r>
              <a:r>
                <a:rPr lang="en-US" altLang="ko-KR" sz="1200" kern="0" dirty="0">
                  <a:solidFill>
                    <a:prstClr val="black"/>
                  </a:solidFill>
                  <a:latin typeface="맑은 고딕"/>
                </a:rPr>
                <a:t>: NASA)</a:t>
              </a:r>
              <a:endParaRPr lang="ko-KR" altLang="en-US" sz="1200" kern="0" dirty="0">
                <a:solidFill>
                  <a:prstClr val="black"/>
                </a:solidFill>
                <a:latin typeface="맑은 고딕"/>
              </a:endParaRPr>
            </a:p>
          </p:txBody>
        </p:sp>
      </p:grpSp>
      <p:sp>
        <p:nvSpPr>
          <p:cNvPr id="28" name="내용 개체 틀 2"/>
          <p:cNvSpPr>
            <a:spLocks noGrp="1"/>
          </p:cNvSpPr>
          <p:nvPr>
            <p:ph sz="half" idx="1"/>
          </p:nvPr>
        </p:nvSpPr>
        <p:spPr>
          <a:xfrm>
            <a:off x="390966" y="78013"/>
            <a:ext cx="5436642" cy="1034297"/>
          </a:xfrm>
        </p:spPr>
        <p:txBody>
          <a:bodyPr>
            <a:normAutofit/>
          </a:bodyPr>
          <a:lstStyle/>
          <a:p>
            <a:pPr>
              <a:lnSpc>
                <a:spcPct val="170000"/>
              </a:lnSpc>
              <a:buFont typeface="Wingdings" panose="05000000000000000000" pitchFamily="2" charset="2"/>
              <a:buChar char="ü"/>
            </a:pPr>
            <a:r>
              <a:rPr lang="ko-KR" altLang="en-US" sz="3600" b="1" dirty="0"/>
              <a:t> </a:t>
            </a:r>
            <a:r>
              <a:rPr lang="ko-KR" altLang="en-US" sz="3600" b="1" dirty="0" err="1"/>
              <a:t>메트릭</a:t>
            </a:r>
            <a:r>
              <a:rPr lang="ko-KR" altLang="en-US" sz="3600" b="1" dirty="0"/>
              <a:t> 구조</a:t>
            </a:r>
            <a:endParaRPr lang="en-US" altLang="ko-KR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A0FF9A-9C7A-472E-B7A3-AE03FF24D91F}"/>
                  </a:ext>
                </a:extLst>
              </p:cNvPr>
              <p:cNvSpPr txBox="1"/>
              <p:nvPr/>
            </p:nvSpPr>
            <p:spPr>
              <a:xfrm>
                <a:off x="9484420" y="2726102"/>
                <a:ext cx="1742465" cy="31393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lnSpc>
                    <a:spcPct val="200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b="1" dirty="0"/>
                  <a:t>내각의 합</a:t>
                </a:r>
                <a:r>
                  <a:rPr lang="en-US" altLang="ko-KR" sz="2400" b="1" dirty="0"/>
                  <a:t>: </a:t>
                </a: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&gt;180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  </m:t>
                      </m:r>
                    </m:oMath>
                  </m:oMathPara>
                </a14:m>
                <a:endParaRPr lang="en-US" altLang="ko-K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2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&lt;180°</m:t>
                      </m:r>
                    </m:oMath>
                  </m:oMathPara>
                </a14:m>
                <a:endParaRPr lang="en-US" altLang="ko-KR" sz="2400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20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 altLang="ko-KR" sz="24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A0FF9A-9C7A-472E-B7A3-AE03FF24D9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4420" y="2726102"/>
                <a:ext cx="1742465" cy="3139321"/>
              </a:xfrm>
              <a:prstGeom prst="rect">
                <a:avLst/>
              </a:prstGeom>
              <a:blipFill>
                <a:blip r:embed="rId12"/>
                <a:stretch>
                  <a:fillRect l="-10140" r="-94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0863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26824" y="401815"/>
            <a:ext cx="10515600" cy="895739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sz="3600" b="1" dirty="0"/>
              <a:t>“</a:t>
            </a:r>
            <a:r>
              <a:rPr lang="ko-KR" altLang="en-US" sz="3600" b="1" dirty="0"/>
              <a:t>두 사건 간의 공간거리</a:t>
            </a:r>
            <a:r>
              <a:rPr lang="en-US" altLang="ko-KR" sz="3600" b="1" dirty="0"/>
              <a:t>＂</a:t>
            </a:r>
            <a:endParaRPr lang="ko-KR" altLang="en-US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025190" y="2081277"/>
                <a:ext cx="7709610" cy="923828"/>
              </a:xfrm>
            </p:spPr>
            <p:txBody>
              <a:bodyPr anchor="ctr"/>
              <a:lstStyle/>
              <a:p>
                <a:r>
                  <a:rPr lang="ko-KR" altLang="en-US" b="1" dirty="0"/>
                  <a:t>다른 위치 동시 사건</a:t>
                </a:r>
                <a:r>
                  <a:rPr lang="en-US" altLang="ko-KR" b="1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ko-KR" b="1" dirty="0"/>
                  <a:t>): </a:t>
                </a:r>
                <a:r>
                  <a:rPr lang="en-US" altLang="ko-KR" dirty="0"/>
                  <a:t>“</a:t>
                </a:r>
                <a:r>
                  <a:rPr lang="ko-KR" altLang="en-US" dirty="0"/>
                  <a:t>공간적</a:t>
                </a:r>
                <a:r>
                  <a:rPr lang="en-US" altLang="ko-KR" dirty="0"/>
                  <a:t>” </a:t>
                </a:r>
                <a:r>
                  <a:rPr lang="ko-KR" altLang="en-US" dirty="0"/>
                  <a:t>거리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25190" y="2081277"/>
                <a:ext cx="7709610" cy="923828"/>
              </a:xfrm>
              <a:blipFill>
                <a:blip r:embed="rId3"/>
                <a:stretch>
                  <a:fillRect l="-142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680261" y="2169989"/>
            <a:ext cx="2835093" cy="3734715"/>
            <a:chOff x="7432699" y="1771859"/>
            <a:chExt cx="2835093" cy="3734715"/>
          </a:xfrm>
        </p:grpSpPr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7780467" y="4112562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7760076" y="2273592"/>
              <a:ext cx="21522" cy="3231470"/>
            </a:xfrm>
            <a:custGeom>
              <a:avLst/>
              <a:gdLst/>
              <a:ahLst/>
              <a:cxnLst>
                <a:cxn ang="0">
                  <a:pos x="0" y="3479"/>
                </a:cxn>
                <a:cxn ang="0">
                  <a:pos x="22" y="0"/>
                </a:cxn>
              </a:cxnLst>
              <a:rect l="0" t="0" r="r" b="b"/>
              <a:pathLst>
                <a:path w="22" h="3479">
                  <a:moveTo>
                    <a:pt x="0" y="3479"/>
                  </a:move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auto">
            <a:xfrm>
              <a:off x="7780467" y="377879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" name="AutoShape 14"/>
            <p:cNvSpPr>
              <a:spLocks noChangeArrowheads="1"/>
            </p:cNvSpPr>
            <p:nvPr/>
          </p:nvSpPr>
          <p:spPr bwMode="auto">
            <a:xfrm>
              <a:off x="7780467" y="344394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>
              <a:off x="7780467" y="3110176"/>
              <a:ext cx="2427573" cy="501733"/>
            </a:xfrm>
            <a:prstGeom prst="parallelogram">
              <a:avLst>
                <a:gd name="adj" fmla="val 11571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7780467" y="2775325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7432699" y="1771859"/>
                  <a:ext cx="1116195" cy="50065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시간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𝑡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32699" y="1771859"/>
                  <a:ext cx="1116195" cy="500651"/>
                </a:xfrm>
                <a:prstGeom prst="rect">
                  <a:avLst/>
                </a:prstGeom>
                <a:blipFill>
                  <a:blip r:embed="rId4"/>
                  <a:stretch>
                    <a:fillRect l="-6011" t="-7317" r="-1093" b="-1220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Line 5"/>
            <p:cNvSpPr>
              <a:spLocks noChangeShapeType="1"/>
            </p:cNvSpPr>
            <p:nvPr/>
          </p:nvSpPr>
          <p:spPr bwMode="auto">
            <a:xfrm>
              <a:off x="7780467" y="544979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7754413" y="5438901"/>
              <a:ext cx="1899123" cy="5683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425" y="0"/>
                </a:cxn>
              </a:cxnLst>
              <a:rect l="0" t="0" r="r" b="b"/>
              <a:pathLst>
                <a:path w="1425" h="15">
                  <a:moveTo>
                    <a:pt x="0" y="15"/>
                  </a:moveTo>
                  <a:lnTo>
                    <a:pt x="142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Freeform 3"/>
            <p:cNvSpPr>
              <a:spLocks/>
            </p:cNvSpPr>
            <p:nvPr/>
          </p:nvSpPr>
          <p:spPr bwMode="auto">
            <a:xfrm>
              <a:off x="7760076" y="4879369"/>
              <a:ext cx="664948" cy="613350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690" y="0"/>
                </a:cxn>
              </a:cxnLst>
              <a:rect l="0" t="0" r="r" b="b"/>
              <a:pathLst>
                <a:path w="690" h="660">
                  <a:moveTo>
                    <a:pt x="0" y="660"/>
                  </a:moveTo>
                  <a:lnTo>
                    <a:pt x="6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2"/>
                <p:cNvSpPr>
                  <a:spLocks noChangeArrowheads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공간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𝑥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𝑦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𝑧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19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blipFill>
                  <a:blip r:embed="rId5"/>
                  <a:stretch>
                    <a:fillRect l="-2985" t="-6024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3" name="타원 32"/>
            <p:cNvSpPr/>
            <p:nvPr/>
          </p:nvSpPr>
          <p:spPr>
            <a:xfrm>
              <a:off x="8491932" y="4143716"/>
              <a:ext cx="56962" cy="56911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4" name="타원 33"/>
          <p:cNvSpPr/>
          <p:nvPr/>
        </p:nvSpPr>
        <p:spPr>
          <a:xfrm>
            <a:off x="2044172" y="4148670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2156138" y="4413451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680261" y="4481464"/>
                <a:ext cx="30066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261" y="4481464"/>
                <a:ext cx="300660" cy="307777"/>
              </a:xfrm>
              <a:prstGeom prst="rect">
                <a:avLst/>
              </a:prstGeom>
              <a:blipFill>
                <a:blip r:embed="rId6"/>
                <a:stretch>
                  <a:fillRect l="-12245" r="-2041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91401" y="4136425"/>
                <a:ext cx="30662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01" y="4136425"/>
                <a:ext cx="306622" cy="307777"/>
              </a:xfrm>
              <a:prstGeom prst="rect">
                <a:avLst/>
              </a:prstGeom>
              <a:blipFill>
                <a:blip r:embed="rId7"/>
                <a:stretch>
                  <a:fillRect l="-9804" r="-3922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4127523" y="1505374"/>
                <a:ext cx="55056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𝑃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𝑦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𝑧</m:t>
                              </m:r>
                            </m:e>
                            <m:sub>
                              <m:r>
                                <a:rPr kumimoji="0" lang="en-US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 ~   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𝑄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=(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7523" y="1505374"/>
                <a:ext cx="5505610" cy="369332"/>
              </a:xfrm>
              <a:prstGeom prst="rect">
                <a:avLst/>
              </a:prstGeom>
              <a:blipFill>
                <a:blip r:embed="rId8"/>
                <a:stretch>
                  <a:fillRect b="-3606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AutoShape 12"/>
          <p:cNvSpPr>
            <a:spLocks noChangeArrowheads="1"/>
          </p:cNvSpPr>
          <p:nvPr/>
        </p:nvSpPr>
        <p:spPr bwMode="auto">
          <a:xfrm>
            <a:off x="4619236" y="3565327"/>
            <a:ext cx="4185228" cy="1249075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1" name="직선 연결선 40"/>
          <p:cNvCxnSpPr/>
          <p:nvPr/>
        </p:nvCxnSpPr>
        <p:spPr>
          <a:xfrm flipV="1">
            <a:off x="6009282" y="3940737"/>
            <a:ext cx="850900" cy="494277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42" name="자유형 41"/>
          <p:cNvSpPr/>
          <p:nvPr/>
        </p:nvSpPr>
        <p:spPr>
          <a:xfrm>
            <a:off x="6021982" y="3951489"/>
            <a:ext cx="863600" cy="469900"/>
          </a:xfrm>
          <a:custGeom>
            <a:avLst/>
            <a:gdLst>
              <a:gd name="connsiteX0" fmla="*/ 0 w 863600"/>
              <a:gd name="connsiteY0" fmla="*/ 469900 h 469900"/>
              <a:gd name="connsiteX1" fmla="*/ 228600 w 863600"/>
              <a:gd name="connsiteY1" fmla="*/ 88900 h 469900"/>
              <a:gd name="connsiteX2" fmla="*/ 863600 w 863600"/>
              <a:gd name="connsiteY2" fmla="*/ 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3600" h="469900">
                <a:moveTo>
                  <a:pt x="0" y="469900"/>
                </a:moveTo>
                <a:cubicBezTo>
                  <a:pt x="42333" y="318558"/>
                  <a:pt x="84667" y="167217"/>
                  <a:pt x="228600" y="88900"/>
                </a:cubicBezTo>
                <a:cubicBezTo>
                  <a:pt x="372533" y="10583"/>
                  <a:pt x="618066" y="5291"/>
                  <a:pt x="863600" y="0"/>
                </a:cubicBezTo>
              </a:path>
            </a:pathLst>
          </a:cu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3" name="자유형 42"/>
          <p:cNvSpPr/>
          <p:nvPr/>
        </p:nvSpPr>
        <p:spPr>
          <a:xfrm>
            <a:off x="6034682" y="3964189"/>
            <a:ext cx="1136453" cy="622962"/>
          </a:xfrm>
          <a:custGeom>
            <a:avLst/>
            <a:gdLst>
              <a:gd name="connsiteX0" fmla="*/ 0 w 1138375"/>
              <a:gd name="connsiteY0" fmla="*/ 431800 h 572162"/>
              <a:gd name="connsiteX1" fmla="*/ 292100 w 1138375"/>
              <a:gd name="connsiteY1" fmla="*/ 571500 h 572162"/>
              <a:gd name="connsiteX2" fmla="*/ 571500 w 1138375"/>
              <a:gd name="connsiteY2" fmla="*/ 381000 h 572162"/>
              <a:gd name="connsiteX3" fmla="*/ 1130300 w 1138375"/>
              <a:gd name="connsiteY3" fmla="*/ 355600 h 572162"/>
              <a:gd name="connsiteX4" fmla="*/ 850900 w 1138375"/>
              <a:gd name="connsiteY4" fmla="*/ 0 h 572162"/>
              <a:gd name="connsiteX0" fmla="*/ 0 w 1139510"/>
              <a:gd name="connsiteY0" fmla="*/ 533400 h 673762"/>
              <a:gd name="connsiteX1" fmla="*/ 292100 w 1139510"/>
              <a:gd name="connsiteY1" fmla="*/ 673100 h 673762"/>
              <a:gd name="connsiteX2" fmla="*/ 571500 w 1139510"/>
              <a:gd name="connsiteY2" fmla="*/ 482600 h 673762"/>
              <a:gd name="connsiteX3" fmla="*/ 1130300 w 1139510"/>
              <a:gd name="connsiteY3" fmla="*/ 457200 h 673762"/>
              <a:gd name="connsiteX4" fmla="*/ 863600 w 1139510"/>
              <a:gd name="connsiteY4" fmla="*/ 0 h 673762"/>
              <a:gd name="connsiteX0" fmla="*/ 0 w 1139510"/>
              <a:gd name="connsiteY0" fmla="*/ 533400 h 673762"/>
              <a:gd name="connsiteX1" fmla="*/ 292100 w 1139510"/>
              <a:gd name="connsiteY1" fmla="*/ 673100 h 673762"/>
              <a:gd name="connsiteX2" fmla="*/ 571500 w 1139510"/>
              <a:gd name="connsiteY2" fmla="*/ 482600 h 673762"/>
              <a:gd name="connsiteX3" fmla="*/ 1130300 w 1139510"/>
              <a:gd name="connsiteY3" fmla="*/ 457200 h 673762"/>
              <a:gd name="connsiteX4" fmla="*/ 863600 w 1139510"/>
              <a:gd name="connsiteY4" fmla="*/ 0 h 673762"/>
              <a:gd name="connsiteX0" fmla="*/ 0 w 1135643"/>
              <a:gd name="connsiteY0" fmla="*/ 444500 h 584862"/>
              <a:gd name="connsiteX1" fmla="*/ 292100 w 1135643"/>
              <a:gd name="connsiteY1" fmla="*/ 584200 h 584862"/>
              <a:gd name="connsiteX2" fmla="*/ 571500 w 1135643"/>
              <a:gd name="connsiteY2" fmla="*/ 393700 h 584862"/>
              <a:gd name="connsiteX3" fmla="*/ 1130300 w 1135643"/>
              <a:gd name="connsiteY3" fmla="*/ 368300 h 584862"/>
              <a:gd name="connsiteX4" fmla="*/ 812800 w 1135643"/>
              <a:gd name="connsiteY4" fmla="*/ 0 h 584862"/>
              <a:gd name="connsiteX0" fmla="*/ 0 w 1136453"/>
              <a:gd name="connsiteY0" fmla="*/ 482600 h 622962"/>
              <a:gd name="connsiteX1" fmla="*/ 292100 w 1136453"/>
              <a:gd name="connsiteY1" fmla="*/ 622300 h 622962"/>
              <a:gd name="connsiteX2" fmla="*/ 571500 w 1136453"/>
              <a:gd name="connsiteY2" fmla="*/ 431800 h 622962"/>
              <a:gd name="connsiteX3" fmla="*/ 1130300 w 1136453"/>
              <a:gd name="connsiteY3" fmla="*/ 406400 h 622962"/>
              <a:gd name="connsiteX4" fmla="*/ 825500 w 1136453"/>
              <a:gd name="connsiteY4" fmla="*/ 0 h 6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6453" h="622962">
                <a:moveTo>
                  <a:pt x="0" y="482600"/>
                </a:moveTo>
                <a:cubicBezTo>
                  <a:pt x="98425" y="556683"/>
                  <a:pt x="196850" y="630767"/>
                  <a:pt x="292100" y="622300"/>
                </a:cubicBezTo>
                <a:cubicBezTo>
                  <a:pt x="387350" y="613833"/>
                  <a:pt x="431800" y="467783"/>
                  <a:pt x="571500" y="431800"/>
                </a:cubicBezTo>
                <a:cubicBezTo>
                  <a:pt x="711200" y="395817"/>
                  <a:pt x="1087967" y="478367"/>
                  <a:pt x="1130300" y="406400"/>
                </a:cubicBezTo>
                <a:cubicBezTo>
                  <a:pt x="1172633" y="334433"/>
                  <a:pt x="988483" y="146050"/>
                  <a:pt x="825500" y="0"/>
                </a:cubicBezTo>
              </a:path>
            </a:pathLst>
          </a:cu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288303" y="4196049"/>
                <a:ext cx="14642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</m:oMath>
                  </m:oMathPara>
                </a14:m>
                <a:endPara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303" y="4196049"/>
                <a:ext cx="146429" cy="307777"/>
              </a:xfrm>
              <a:prstGeom prst="rect">
                <a:avLst/>
              </a:prstGeom>
              <a:blipFill>
                <a:blip r:embed="rId9"/>
                <a:stretch>
                  <a:fillRect l="-62500" r="-50000" b="-98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034682" y="3777354"/>
                <a:ext cx="14642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4682" y="3777354"/>
                <a:ext cx="146429" cy="307777"/>
              </a:xfrm>
              <a:prstGeom prst="rect">
                <a:avLst/>
              </a:prstGeom>
              <a:blipFill>
                <a:blip r:embed="rId10"/>
                <a:stretch>
                  <a:fillRect l="-70833" r="-104167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6872882" y="4416972"/>
                <a:ext cx="14642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′′</m:t>
                      </m:r>
                    </m:oMath>
                  </m:oMathPara>
                </a14:m>
                <a:endParaRPr kumimoji="0" lang="ko-KR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2882" y="4416972"/>
                <a:ext cx="146429" cy="307777"/>
              </a:xfrm>
              <a:prstGeom prst="rect">
                <a:avLst/>
              </a:prstGeom>
              <a:blipFill>
                <a:blip r:embed="rId11"/>
                <a:stretch>
                  <a:fillRect l="-66667" r="-154167" b="-1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8648700" y="3717111"/>
                <a:ext cx="270510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𝑳</m:t>
                      </m:r>
                      <m:r>
                        <a:rPr kumimoji="0" lang="en-US" altLang="ko-KR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&lt;</m:t>
                      </m:r>
                      <m:sSup>
                        <m:sSupPr>
                          <m:ctrlPr>
                            <a:rPr kumimoji="0" lang="en-US" altLang="ko-K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𝑳</m:t>
                          </m:r>
                        </m:e>
                        <m:sup>
                          <m:r>
                            <a:rPr kumimoji="0" lang="en-US" altLang="ko-KR" sz="24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&lt;</m:t>
                      </m:r>
                      <m:r>
                        <a:rPr kumimoji="0" lang="en-US" altLang="ko-KR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𝑳</m:t>
                      </m:r>
                      <m:r>
                        <a:rPr kumimoji="0" lang="en-US" altLang="ko-KR" sz="2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′′</m:t>
                      </m:r>
                    </m:oMath>
                  </m:oMathPara>
                </a14:m>
                <a:endParaRPr kumimoji="0" lang="ko-KR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8700" y="3717111"/>
                <a:ext cx="2705100" cy="369332"/>
              </a:xfrm>
              <a:prstGeom prst="rect">
                <a:avLst/>
              </a:prstGeom>
              <a:blipFill>
                <a:blip r:embed="rId1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직사각형 47"/>
              <p:cNvSpPr/>
              <p:nvPr/>
            </p:nvSpPr>
            <p:spPr>
              <a:xfrm>
                <a:off x="5584624" y="4256695"/>
                <a:ext cx="43941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𝑃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8" name="직사각형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624" y="4256695"/>
                <a:ext cx="439416" cy="4001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직사각형 48"/>
              <p:cNvSpPr/>
              <p:nvPr/>
            </p:nvSpPr>
            <p:spPr>
              <a:xfrm>
                <a:off x="6711850" y="3518692"/>
                <a:ext cx="45506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𝑄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9" name="직사각형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850" y="3518692"/>
                <a:ext cx="455061" cy="400110"/>
              </a:xfrm>
              <a:prstGeom prst="rect">
                <a:avLst/>
              </a:prstGeom>
              <a:blipFill>
                <a:blip r:embed="rId14"/>
                <a:stretch>
                  <a:fillRect b="-1212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타원 49"/>
          <p:cNvSpPr/>
          <p:nvPr/>
        </p:nvSpPr>
        <p:spPr>
          <a:xfrm>
            <a:off x="5985166" y="4381428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타원 50"/>
          <p:cNvSpPr/>
          <p:nvPr/>
        </p:nvSpPr>
        <p:spPr>
          <a:xfrm>
            <a:off x="6823366" y="3924228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직사각형 51"/>
              <p:cNvSpPr/>
              <p:nvPr/>
            </p:nvSpPr>
            <p:spPr>
              <a:xfrm>
                <a:off x="7591086" y="4493161"/>
                <a:ext cx="168187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𝑡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𝐶𝑜𝑛𝑠𝑡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.</m:t>
                      </m:r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2" name="직사각형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086" y="4493161"/>
                <a:ext cx="1681871" cy="46166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내용 개체 틀 2"/>
              <p:cNvSpPr txBox="1">
                <a:spLocks/>
              </p:cNvSpPr>
              <p:nvPr/>
            </p:nvSpPr>
            <p:spPr>
              <a:xfrm>
                <a:off x="4611947" y="5221120"/>
                <a:ext cx="7112778" cy="1384843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lnSpcReduction="10000"/>
              </a:bodyPr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1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lang="ko-KR" altLang="en-US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  <a:sym typeface="Wingdings" panose="05000000000000000000" pitchFamily="2" charset="2"/>
                  </a:rPr>
                  <a:t>좌표 간격</a:t>
                </a:r>
                <a:r>
                  <a:rPr lang="en-US" altLang="ko-KR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  <a:sym typeface="Wingdings" panose="05000000000000000000" pitchFamily="2" charset="2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  <a:sym typeface="Wingdings" panose="05000000000000000000" pitchFamily="2" charset="2"/>
                  </a:rPr>
                  <a:t> </a:t>
                </a:r>
                <a:r>
                  <a:rPr lang="ko-KR" altLang="en-US" dirty="0">
                    <a:solidFill>
                      <a:prstClr val="black"/>
                    </a:solidFill>
                    <a:latin typeface="맑은 고딕" panose="020F0502020204030204"/>
                    <a:ea typeface="맑은 고딕" panose="020B0503020000020004" pitchFamily="50" charset="-127"/>
                    <a:sym typeface="Wingdings" panose="05000000000000000000" pitchFamily="2" charset="2"/>
                  </a:rPr>
                  <a:t>경로와 무관</a:t>
                </a:r>
                <a:endParaRPr lang="en-US" altLang="ko-KR" dirty="0">
                  <a:solidFill>
                    <a:prstClr val="black"/>
                  </a:solidFill>
                  <a:latin typeface="맑은 고딕" panose="020F0502020204030204"/>
                  <a:ea typeface="맑은 고딕" panose="020B0503020000020004" pitchFamily="50" charset="-127"/>
                  <a:sym typeface="Wingdings" panose="05000000000000000000" pitchFamily="2" charset="2"/>
                </a:endParaRPr>
              </a:p>
              <a:p>
                <a:pPr marL="228600" marR="0" lvl="0" indent="-228600" algn="l" defTabSz="914400" rtl="0" eaLnBrk="1" fontAlgn="auto" latinLnBrk="1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거리</a:t>
                </a:r>
                <a:r>
                  <a:rPr kumimoji="0" lang="en-US" altLang="ko-KR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: </a:t>
                </a:r>
                <a:r>
                  <a:rPr kumimoji="0" lang="ko-KR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두 사건을 잇는 경로에 따라 다름</a:t>
                </a:r>
                <a:endParaRPr kumimoji="0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53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947" y="5221120"/>
                <a:ext cx="7112778" cy="1384843"/>
              </a:xfrm>
              <a:prstGeom prst="rect">
                <a:avLst/>
              </a:prstGeom>
              <a:blipFill>
                <a:blip r:embed="rId16"/>
                <a:stretch>
                  <a:fillRect l="-2058" b="-1271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그림 5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47226" y="3492988"/>
            <a:ext cx="151218" cy="209379"/>
          </a:xfrm>
          <a:prstGeom prst="rect">
            <a:avLst/>
          </a:prstGeom>
        </p:spPr>
      </p:pic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B68BBCBC-0606-4B30-A914-0B11E8A1EB2E}"/>
              </a:ext>
            </a:extLst>
          </p:cNvPr>
          <p:cNvCxnSpPr/>
          <p:nvPr/>
        </p:nvCxnSpPr>
        <p:spPr>
          <a:xfrm flipH="1">
            <a:off x="5590812" y="3927841"/>
            <a:ext cx="2847397" cy="29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직선 연결선 55">
            <a:extLst>
              <a:ext uri="{FF2B5EF4-FFF2-40B4-BE49-F238E27FC236}">
                <a16:creationId xmlns:a16="http://schemas.microsoft.com/office/drawing/2014/main" id="{77B5C327-41BB-4299-A004-40FC6777563A}"/>
              </a:ext>
            </a:extLst>
          </p:cNvPr>
          <p:cNvCxnSpPr/>
          <p:nvPr/>
        </p:nvCxnSpPr>
        <p:spPr>
          <a:xfrm flipH="1">
            <a:off x="5044712" y="4385041"/>
            <a:ext cx="2847397" cy="29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09A159A-5E71-4CD3-ADA6-34CCED22831C}"/>
                  </a:ext>
                </a:extLst>
              </p:cNvPr>
              <p:cNvSpPr txBox="1"/>
              <p:nvPr/>
            </p:nvSpPr>
            <p:spPr>
              <a:xfrm>
                <a:off x="4611947" y="4133456"/>
                <a:ext cx="29903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709A159A-5E71-4CD3-ADA6-34CCED2283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1947" y="4133456"/>
                <a:ext cx="299036" cy="400110"/>
              </a:xfrm>
              <a:prstGeom prst="rect">
                <a:avLst/>
              </a:prstGeom>
              <a:blipFill>
                <a:blip r:embed="rId18"/>
                <a:stretch>
                  <a:fillRect r="-30612" b="-30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6B56BEF-D996-4C78-8601-A90606E8A518}"/>
                  </a:ext>
                </a:extLst>
              </p:cNvPr>
              <p:cNvSpPr txBox="1"/>
              <p:nvPr/>
            </p:nvSpPr>
            <p:spPr>
              <a:xfrm>
                <a:off x="5120912" y="3601447"/>
                <a:ext cx="299036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6B56BEF-D996-4C78-8601-A90606E8A5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912" y="3601447"/>
                <a:ext cx="299036" cy="400110"/>
              </a:xfrm>
              <a:prstGeom prst="rect">
                <a:avLst/>
              </a:prstGeom>
              <a:blipFill>
                <a:blip r:embed="rId19"/>
                <a:stretch>
                  <a:fillRect r="-34694" b="-46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22595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693" y="273065"/>
            <a:ext cx="10515600" cy="714375"/>
          </a:xfrm>
        </p:spPr>
        <p:txBody>
          <a:bodyPr>
            <a:norm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ko-KR" altLang="en-US" sz="3600" b="1" dirty="0">
                <a:sym typeface="Wingdings" panose="05000000000000000000" pitchFamily="2" charset="2"/>
              </a:rPr>
              <a:t>편평한 유클리드 </a:t>
            </a:r>
            <a:r>
              <a:rPr lang="en-US" altLang="ko-KR" sz="3600" b="1" dirty="0">
                <a:sym typeface="Wingdings" panose="05000000000000000000" pitchFamily="2" charset="2"/>
              </a:rPr>
              <a:t>3</a:t>
            </a:r>
            <a:r>
              <a:rPr lang="ko-KR" altLang="en-US" sz="3600" b="1" dirty="0">
                <a:sym typeface="Wingdings" panose="05000000000000000000" pitchFamily="2" charset="2"/>
              </a:rPr>
              <a:t>차원 공간</a:t>
            </a:r>
            <a:r>
              <a:rPr lang="en-US" altLang="ko-KR" sz="3600" b="1" dirty="0">
                <a:sym typeface="Wingdings" panose="05000000000000000000" pitchFamily="2" charset="2"/>
              </a:rPr>
              <a:t>:</a:t>
            </a:r>
            <a:endParaRPr lang="ko-KR" altLang="en-US" sz="360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" name="직선 화살표 연결선 4"/>
          <p:cNvCxnSpPr/>
          <p:nvPr/>
        </p:nvCxnSpPr>
        <p:spPr>
          <a:xfrm>
            <a:off x="2133378" y="3268215"/>
            <a:ext cx="2556732" cy="27435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6" name="직선 화살표 연결선 5"/>
          <p:cNvCxnSpPr/>
          <p:nvPr/>
        </p:nvCxnSpPr>
        <p:spPr>
          <a:xfrm flipV="1">
            <a:off x="2408710" y="1248171"/>
            <a:ext cx="0" cy="2390379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9" name="직선 연결선 8"/>
          <p:cNvCxnSpPr/>
          <p:nvPr/>
        </p:nvCxnSpPr>
        <p:spPr>
          <a:xfrm flipV="1">
            <a:off x="2394812" y="2817565"/>
            <a:ext cx="654137" cy="46912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10" name="직선 연결선 9"/>
          <p:cNvCxnSpPr/>
          <p:nvPr/>
        </p:nvCxnSpPr>
        <p:spPr>
          <a:xfrm flipH="1">
            <a:off x="3036249" y="2795456"/>
            <a:ext cx="656" cy="102701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39603" y="4052906"/>
                <a:ext cx="2818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03" y="4052906"/>
                <a:ext cx="281807" cy="369332"/>
              </a:xfrm>
              <a:prstGeom prst="rect">
                <a:avLst/>
              </a:prstGeom>
              <a:blipFill>
                <a:blip r:embed="rId3"/>
                <a:stretch>
                  <a:fillRect l="-8696" r="-4348" b="-1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088035" y="1080809"/>
                <a:ext cx="26334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035" y="1080809"/>
                <a:ext cx="263341" cy="369332"/>
              </a:xfrm>
              <a:prstGeom prst="rect">
                <a:avLst/>
              </a:prstGeom>
              <a:blipFill>
                <a:blip r:embed="rId4"/>
                <a:stretch>
                  <a:fillRect l="-9302" r="-4651"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33445" y="3480316"/>
                <a:ext cx="46455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4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3445" y="3480316"/>
                <a:ext cx="464551" cy="369332"/>
              </a:xfrm>
              <a:prstGeom prst="rect">
                <a:avLst/>
              </a:prstGeom>
              <a:blipFill>
                <a:blip r:embed="rId5"/>
                <a:stretch>
                  <a:fillRect l="-11842" r="-2632" b="-81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428923" y="2661702"/>
                <a:ext cx="3992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4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𝑙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923" y="2661702"/>
                <a:ext cx="399276" cy="369332"/>
              </a:xfrm>
              <a:prstGeom prst="rect">
                <a:avLst/>
              </a:prstGeom>
              <a:blipFill>
                <a:blip r:embed="rId6"/>
                <a:stretch>
                  <a:fillRect l="-12121" r="-10606" b="-11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직선 화살표 연결선 23"/>
          <p:cNvCxnSpPr/>
          <p:nvPr/>
        </p:nvCxnSpPr>
        <p:spPr>
          <a:xfrm flipH="1">
            <a:off x="1137286" y="3047365"/>
            <a:ext cx="1528600" cy="12974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724445" y="3110984"/>
                <a:ext cx="28578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</m:oMath>
                  </m:oMathPara>
                </a14:m>
                <a:endParaRPr kumimoji="0" lang="ko-KR" altLang="en-US" sz="24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45" y="3110984"/>
                <a:ext cx="285784" cy="369332"/>
              </a:xfrm>
              <a:prstGeom prst="rect">
                <a:avLst/>
              </a:prstGeom>
              <a:blipFill>
                <a:blip r:embed="rId7"/>
                <a:stretch>
                  <a:fillRect l="-19149" r="-17021" b="-278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직선 연결선 30"/>
          <p:cNvCxnSpPr/>
          <p:nvPr/>
        </p:nvCxnSpPr>
        <p:spPr>
          <a:xfrm>
            <a:off x="1819910" y="3803650"/>
            <a:ext cx="1204295" cy="31772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34" name="직선 연결선 33"/>
          <p:cNvCxnSpPr/>
          <p:nvPr/>
        </p:nvCxnSpPr>
        <p:spPr>
          <a:xfrm flipV="1">
            <a:off x="3024205" y="3294043"/>
            <a:ext cx="497505" cy="550403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928493" y="1978312"/>
                <a:ext cx="44608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𝑧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8493" y="1978312"/>
                <a:ext cx="446084" cy="369332"/>
              </a:xfrm>
              <a:prstGeom prst="rect">
                <a:avLst/>
              </a:prstGeom>
              <a:blipFill>
                <a:blip r:embed="rId8"/>
                <a:stretch>
                  <a:fillRect l="-10811" r="-2703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545334" y="2895281"/>
                <a:ext cx="46852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𝑦</m:t>
                      </m:r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5334" y="2895281"/>
                <a:ext cx="468526" cy="369332"/>
              </a:xfrm>
              <a:prstGeom prst="rect">
                <a:avLst/>
              </a:prstGeom>
              <a:blipFill>
                <a:blip r:embed="rId9"/>
                <a:stretch>
                  <a:fillRect l="-11842" r="-11842" b="-278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직선 연결선 38"/>
          <p:cNvCxnSpPr/>
          <p:nvPr/>
        </p:nvCxnSpPr>
        <p:spPr>
          <a:xfrm>
            <a:off x="2416810" y="3282950"/>
            <a:ext cx="602615" cy="52158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45" name="직선 연결선 44"/>
          <p:cNvCxnSpPr/>
          <p:nvPr/>
        </p:nvCxnSpPr>
        <p:spPr>
          <a:xfrm>
            <a:off x="2429510" y="2279650"/>
            <a:ext cx="602615" cy="52158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906653" y="1573097"/>
                <a:ext cx="4874540" cy="1556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p>
                        <m:sSupPr>
                          <m:ctrlP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𝑙</m:t>
                          </m:r>
                        </m:e>
                        <m:sup>
                          <m: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3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=∆</m:t>
                      </m:r>
                      <m:sSup>
                        <m:sSupPr>
                          <m:ctrlP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3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p>
                        <m:sSupPr>
                          <m:ctrlP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𝑦</m:t>
                          </m:r>
                        </m:e>
                        <m:sup>
                          <m: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3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3600" b="0" i="1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p>
                        <m:sSupPr>
                          <m:ctrlP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𝑧</m:t>
                          </m:r>
                        </m:e>
                        <m:sup>
                          <m:r>
                            <a:rPr kumimoji="0" lang="en-US" altLang="ko-KR" sz="36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altLang="ko-KR" sz="3600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36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Cambria Math" panose="02040503050406030204" pitchFamily="18" charset="0"/>
                    <a:cs typeface="+mn-cs"/>
                  </a:rPr>
                  <a:t>    </a:t>
                </a:r>
                <a14:m>
                  <m:oMath xmlns:m="http://schemas.openxmlformats.org/officeDocument/2006/math">
                    <m:r>
                      <a:rPr kumimoji="0" lang="en-US" altLang="ko-KR" sz="36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36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3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  <m:r>
                          <a:rPr kumimoji="0" lang="en-US" altLang="ko-KR" sz="3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3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+∆</m:t>
                    </m:r>
                    <m:sSup>
                      <m:sSupPr>
                        <m:ctrlP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𝑦</m:t>
                        </m:r>
                        <m:r>
                          <a:rPr kumimoji="0" lang="en-US" altLang="ko-KR" sz="3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3600" b="0" i="1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+∆</m:t>
                    </m:r>
                    <m:sSup>
                      <m:sSupPr>
                        <m:ctrlP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𝑧</m:t>
                        </m:r>
                        <m:r>
                          <a:rPr kumimoji="0" lang="en-US" altLang="ko-KR" sz="36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US" altLang="ko-KR" sz="3600" b="0" i="1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ko-KR" altLang="en-US" sz="3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6653" y="1573097"/>
                <a:ext cx="4874540" cy="155645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직사각형 47"/>
          <p:cNvSpPr/>
          <p:nvPr/>
        </p:nvSpPr>
        <p:spPr>
          <a:xfrm>
            <a:off x="5520208" y="1503786"/>
            <a:ext cx="5562600" cy="16877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269104" y="4477791"/>
                <a:ext cx="695979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func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400" dirty="0"/>
                  <a:t>  </a:t>
                </a:r>
                <a:r>
                  <a:rPr lang="en-US" altLang="ko-KR" sz="2400" dirty="0"/>
                  <a:t>: 3</a:t>
                </a:r>
                <a:r>
                  <a:rPr lang="ko-KR" altLang="en-US" sz="2400" dirty="0"/>
                  <a:t>차원 구 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9104" y="4477791"/>
                <a:ext cx="6959790" cy="369332"/>
              </a:xfrm>
              <a:prstGeom prst="rect">
                <a:avLst/>
              </a:prstGeom>
              <a:blipFill>
                <a:blip r:embed="rId11"/>
                <a:stretch>
                  <a:fillRect l="-1576" t="-26667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4223438" y="5153239"/>
                <a:ext cx="75272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sinh</m:t>
                            </m:r>
                          </m:e>
                          <m:sup>
                            <m: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</m:func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func>
                      <m:func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ko-KR" sz="2400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func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ko-KR" altLang="en-US" sz="2400" dirty="0"/>
                  <a:t>  </a:t>
                </a:r>
                <a:r>
                  <a:rPr lang="en-US" altLang="ko-KR" sz="2400" dirty="0"/>
                  <a:t>: 3</a:t>
                </a:r>
                <a:r>
                  <a:rPr lang="ko-KR" altLang="en-US" sz="2400" dirty="0"/>
                  <a:t>차원 </a:t>
                </a:r>
                <a:r>
                  <a:rPr lang="ko-KR" altLang="en-US" sz="2400" dirty="0" err="1"/>
                  <a:t>말안장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438" y="5153239"/>
                <a:ext cx="7527253" cy="369332"/>
              </a:xfrm>
              <a:prstGeom prst="rect">
                <a:avLst/>
              </a:prstGeom>
              <a:blipFill>
                <a:blip r:embed="rId12"/>
                <a:stretch>
                  <a:fillRect l="-1457" t="-24590" r="-1377" b="-4918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223438" y="5844598"/>
                <a:ext cx="760034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unc>
                            <m:func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ko-KR" sz="24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func>
                        </m:e>
                      </m:d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3438" y="5844598"/>
                <a:ext cx="7600349" cy="369332"/>
              </a:xfrm>
              <a:prstGeom prst="rect">
                <a:avLst/>
              </a:prstGeom>
              <a:blipFill>
                <a:blip r:embed="rId13"/>
                <a:stretch>
                  <a:fillRect b="-3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그룹 31"/>
          <p:cNvGrpSpPr/>
          <p:nvPr/>
        </p:nvGrpSpPr>
        <p:grpSpPr>
          <a:xfrm>
            <a:off x="1565720" y="4440003"/>
            <a:ext cx="2169437" cy="2255953"/>
            <a:chOff x="6202616" y="4686591"/>
            <a:chExt cx="2127044" cy="2410223"/>
          </a:xfrm>
        </p:grpSpPr>
        <p:pic>
          <p:nvPicPr>
            <p:cNvPr id="33" name="그림 32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202616" y="4686591"/>
              <a:ext cx="1942083" cy="2128594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7281284" y="6800873"/>
              <a:ext cx="1048376" cy="2959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atinLnBrk="0">
                <a:defRPr/>
              </a:pPr>
              <a:r>
                <a:rPr lang="en-US" altLang="ko-KR" sz="1200" kern="0" dirty="0">
                  <a:solidFill>
                    <a:prstClr val="black"/>
                  </a:solidFill>
                  <a:latin typeface="맑은 고딕"/>
                </a:rPr>
                <a:t>(</a:t>
              </a:r>
              <a:r>
                <a:rPr lang="ko-KR" altLang="en-US" sz="1200" kern="0" dirty="0">
                  <a:solidFill>
                    <a:prstClr val="black"/>
                  </a:solidFill>
                  <a:latin typeface="맑은 고딕"/>
                </a:rPr>
                <a:t>출처</a:t>
              </a:r>
              <a:r>
                <a:rPr lang="en-US" altLang="ko-KR" sz="1200" kern="0" dirty="0">
                  <a:solidFill>
                    <a:prstClr val="black"/>
                  </a:solidFill>
                  <a:latin typeface="맑은 고딕"/>
                </a:rPr>
                <a:t>: NASA)</a:t>
              </a:r>
              <a:endParaRPr lang="ko-KR" altLang="en-US" sz="1200" kern="0" dirty="0">
                <a:solidFill>
                  <a:prstClr val="black"/>
                </a:solidFill>
                <a:latin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149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직사각형 14"/>
              <p:cNvSpPr/>
              <p:nvPr/>
            </p:nvSpPr>
            <p:spPr>
              <a:xfrm>
                <a:off x="5270423" y="2451395"/>
                <a:ext cx="5985934" cy="1429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457200" lvl="0" indent="-457200">
                  <a:lnSpc>
                    <a:spcPct val="150000"/>
                  </a:lnSpc>
                  <a:spcBef>
                    <a:spcPts val="1000"/>
                  </a:spcBef>
                  <a:buFontTx/>
                  <a:buChar char="-"/>
                  <a:defRPr/>
                </a:pPr>
                <a:r>
                  <a:rPr kumimoji="0" lang="ko-KR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시간 간격</a:t>
                </a:r>
                <a:r>
                  <a:rPr kumimoji="0" lang="en-US" altLang="ko-KR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altLang="ko-KR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sub>
                    </m:sSub>
                    <m:r>
                      <a:rPr kumimoji="0" lang="en-US" altLang="ko-KR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sSub>
                      <m:sSubPr>
                        <m:ctrlP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  <m:sub>
                        <m:r>
                          <a:rPr kumimoji="0" lang="en-US" altLang="ko-KR" sz="2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𝐶</m:t>
                        </m:r>
                      </m:sub>
                    </m:sSub>
                    <m:r>
                      <a:rPr kumimoji="0" lang="en-US" altLang="ko-KR" sz="2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 </m:t>
                    </m:r>
                    <m:sSub>
                      <m:sSubPr>
                        <m:ctrlP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ko-KR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kumimoji="0" lang="en-US" altLang="ko-KR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?</a:t>
                </a:r>
              </a:p>
              <a:p>
                <a:pPr marL="457200" marR="0" lvl="0" indent="-457200" algn="l" defTabSz="914400" rtl="0" eaLnBrk="1" fontAlgn="auto" latinLnBrk="1" hangingPunct="1">
                  <a:lnSpc>
                    <a:spcPct val="15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두 사건을 잇는 경로에 무관한가</a:t>
                </a:r>
                <a:r>
                  <a:rPr kumimoji="0" lang="en-US" altLang="ko-KR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?</a:t>
                </a:r>
              </a:p>
            </p:txBody>
          </p:sp>
        </mc:Choice>
        <mc:Fallback>
          <p:sp>
            <p:nvSpPr>
              <p:cNvPr id="15" name="직사각형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0423" y="2451395"/>
                <a:ext cx="5985934" cy="1429943"/>
              </a:xfrm>
              <a:prstGeom prst="rect">
                <a:avLst/>
              </a:prstGeom>
              <a:blipFill>
                <a:blip r:embed="rId2"/>
                <a:stretch>
                  <a:fillRect l="-2444" r="-916" b="-131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내용 개체 틀 2"/>
              <p:cNvSpPr txBox="1">
                <a:spLocks/>
              </p:cNvSpPr>
              <p:nvPr/>
            </p:nvSpPr>
            <p:spPr>
              <a:xfrm>
                <a:off x="507806" y="562169"/>
                <a:ext cx="7709610" cy="923828"/>
              </a:xfrm>
              <a:prstGeom prst="rect">
                <a:avLst/>
              </a:prstGeom>
            </p:spPr>
            <p:txBody>
              <a:bodyPr anchor="ctr"/>
              <a:lstStyle>
                <a:lvl1pPr marL="228600" indent="-228600" algn="l" defTabSz="914400" rtl="0" eaLnBrk="1" latinLnBrk="1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1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다른 시각</a:t>
                </a:r>
                <a:r>
                  <a:rPr kumimoji="0" lang="en-US" altLang="ko-KR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</m:e>
                      <m:sub>
                        <m:r>
                          <a:rPr kumimoji="0" lang="en-US" sz="32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𝟏</m:t>
                        </m:r>
                      </m:sub>
                    </m:sSub>
                    <m:r>
                      <a:rPr kumimoji="0" lang="en-US" sz="32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≠</m:t>
                    </m:r>
                    <m:sSub>
                      <m:sSubPr>
                        <m:ctrlPr>
                          <a:rPr kumimoji="0" lang="en-US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𝒕</m:t>
                        </m:r>
                      </m:e>
                      <m:sub>
                        <m:r>
                          <a:rPr kumimoji="0" lang="en-US" sz="32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𝟐</m:t>
                        </m:r>
                      </m:sub>
                    </m:sSub>
                  </m:oMath>
                </a14:m>
                <a:r>
                  <a:rPr kumimoji="0" lang="en-US" altLang="ko-KR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): </a:t>
                </a:r>
                <a:r>
                  <a:rPr kumimoji="0" lang="en-US" altLang="ko-K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“</a:t>
                </a:r>
                <a:r>
                  <a: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시간적</a:t>
                </a:r>
                <a:r>
                  <a:rPr kumimoji="0" lang="en-US" altLang="ko-KR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” </a:t>
                </a:r>
                <a:r>
                  <a:rPr kumimoji="0" lang="ko-KR" altLang="en-US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거리</a:t>
                </a:r>
              </a:p>
            </p:txBody>
          </p:sp>
        </mc:Choice>
        <mc:Fallback xmlns="">
          <p:sp>
            <p:nvSpPr>
              <p:cNvPr id="21" name="내용 개체 틀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806" y="562169"/>
                <a:ext cx="7709610" cy="923828"/>
              </a:xfrm>
              <a:prstGeom prst="rect">
                <a:avLst/>
              </a:prstGeom>
              <a:blipFill>
                <a:blip r:embed="rId3"/>
                <a:stretch>
                  <a:fillRect l="-18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utoShape 12"/>
          <p:cNvSpPr>
            <a:spLocks noChangeArrowheads="1"/>
          </p:cNvSpPr>
          <p:nvPr/>
        </p:nvSpPr>
        <p:spPr bwMode="auto">
          <a:xfrm>
            <a:off x="1019391" y="2523051"/>
            <a:ext cx="3330004" cy="703626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AutoShape 12"/>
          <p:cNvSpPr>
            <a:spLocks noChangeArrowheads="1"/>
          </p:cNvSpPr>
          <p:nvPr/>
        </p:nvSpPr>
        <p:spPr bwMode="auto">
          <a:xfrm>
            <a:off x="993991" y="4376957"/>
            <a:ext cx="3330004" cy="703626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타원 38"/>
          <p:cNvSpPr/>
          <p:nvPr/>
        </p:nvSpPr>
        <p:spPr>
          <a:xfrm>
            <a:off x="2538824" y="2869867"/>
            <a:ext cx="61776" cy="71375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0" name="자유형 39"/>
          <p:cNvSpPr/>
          <p:nvPr/>
        </p:nvSpPr>
        <p:spPr>
          <a:xfrm flipH="1">
            <a:off x="1915019" y="2920255"/>
            <a:ext cx="653229" cy="1935288"/>
          </a:xfrm>
          <a:custGeom>
            <a:avLst/>
            <a:gdLst>
              <a:gd name="connsiteX0" fmla="*/ 194668 w 362740"/>
              <a:gd name="connsiteY0" fmla="*/ 1247775 h 1247775"/>
              <a:gd name="connsiteX1" fmla="*/ 4168 w 362740"/>
              <a:gd name="connsiteY1" fmla="*/ 1076325 h 1247775"/>
              <a:gd name="connsiteX2" fmla="*/ 356593 w 362740"/>
              <a:gd name="connsiteY2" fmla="*/ 628650 h 1247775"/>
              <a:gd name="connsiteX3" fmla="*/ 194668 w 362740"/>
              <a:gd name="connsiteY3" fmla="*/ 0 h 1247775"/>
              <a:gd name="connsiteX0" fmla="*/ 123291 w 287929"/>
              <a:gd name="connsiteY0" fmla="*/ 1247775 h 1247775"/>
              <a:gd name="connsiteX1" fmla="*/ 8991 w 287929"/>
              <a:gd name="connsiteY1" fmla="*/ 1000125 h 1247775"/>
              <a:gd name="connsiteX2" fmla="*/ 285216 w 287929"/>
              <a:gd name="connsiteY2" fmla="*/ 628650 h 1247775"/>
              <a:gd name="connsiteX3" fmla="*/ 123291 w 287929"/>
              <a:gd name="connsiteY3" fmla="*/ 0 h 1247775"/>
              <a:gd name="connsiteX0" fmla="*/ 130037 w 294675"/>
              <a:gd name="connsiteY0" fmla="*/ 1247775 h 1247775"/>
              <a:gd name="connsiteX1" fmla="*/ 44312 w 294675"/>
              <a:gd name="connsiteY1" fmla="*/ 1114425 h 1247775"/>
              <a:gd name="connsiteX2" fmla="*/ 15737 w 294675"/>
              <a:gd name="connsiteY2" fmla="*/ 1000125 h 1247775"/>
              <a:gd name="connsiteX3" fmla="*/ 291962 w 294675"/>
              <a:gd name="connsiteY3" fmla="*/ 628650 h 1247775"/>
              <a:gd name="connsiteX4" fmla="*/ 130037 w 294675"/>
              <a:gd name="connsiteY4" fmla="*/ 0 h 1247775"/>
              <a:gd name="connsiteX0" fmla="*/ 118036 w 279988"/>
              <a:gd name="connsiteY0" fmla="*/ 1247775 h 1247775"/>
              <a:gd name="connsiteX1" fmla="*/ 32311 w 279988"/>
              <a:gd name="connsiteY1" fmla="*/ 1114425 h 1247775"/>
              <a:gd name="connsiteX2" fmla="*/ 3736 w 279988"/>
              <a:gd name="connsiteY2" fmla="*/ 1000125 h 1247775"/>
              <a:gd name="connsiteX3" fmla="*/ 108511 w 279988"/>
              <a:gd name="connsiteY3" fmla="*/ 800100 h 1247775"/>
              <a:gd name="connsiteX4" fmla="*/ 279961 w 279988"/>
              <a:gd name="connsiteY4" fmla="*/ 628650 h 1247775"/>
              <a:gd name="connsiteX5" fmla="*/ 118036 w 279988"/>
              <a:gd name="connsiteY5" fmla="*/ 0 h 1247775"/>
              <a:gd name="connsiteX0" fmla="*/ 118036 w 204753"/>
              <a:gd name="connsiteY0" fmla="*/ 1247775 h 1247775"/>
              <a:gd name="connsiteX1" fmla="*/ 32311 w 204753"/>
              <a:gd name="connsiteY1" fmla="*/ 1114425 h 1247775"/>
              <a:gd name="connsiteX2" fmla="*/ 3736 w 204753"/>
              <a:gd name="connsiteY2" fmla="*/ 1000125 h 1247775"/>
              <a:gd name="connsiteX3" fmla="*/ 108511 w 204753"/>
              <a:gd name="connsiteY3" fmla="*/ 800100 h 1247775"/>
              <a:gd name="connsiteX4" fmla="*/ 203761 w 204753"/>
              <a:gd name="connsiteY4" fmla="*/ 542925 h 1247775"/>
              <a:gd name="connsiteX5" fmla="*/ 118036 w 204753"/>
              <a:gd name="connsiteY5" fmla="*/ 0 h 1247775"/>
              <a:gd name="connsiteX0" fmla="*/ 1778 w 263889"/>
              <a:gd name="connsiteY0" fmla="*/ 1231505 h 1231505"/>
              <a:gd name="connsiteX1" fmla="*/ 91447 w 263889"/>
              <a:gd name="connsiteY1" fmla="*/ 1114425 h 1231505"/>
              <a:gd name="connsiteX2" fmla="*/ 62872 w 263889"/>
              <a:gd name="connsiteY2" fmla="*/ 1000125 h 1231505"/>
              <a:gd name="connsiteX3" fmla="*/ 167647 w 263889"/>
              <a:gd name="connsiteY3" fmla="*/ 800100 h 1231505"/>
              <a:gd name="connsiteX4" fmla="*/ 262897 w 263889"/>
              <a:gd name="connsiteY4" fmla="*/ 542925 h 1231505"/>
              <a:gd name="connsiteX5" fmla="*/ 177172 w 263889"/>
              <a:gd name="connsiteY5" fmla="*/ 0 h 1231505"/>
              <a:gd name="connsiteX0" fmla="*/ 1793 w 263904"/>
              <a:gd name="connsiteY0" fmla="*/ 1231505 h 1231505"/>
              <a:gd name="connsiteX1" fmla="*/ 91462 w 263904"/>
              <a:gd name="connsiteY1" fmla="*/ 1114425 h 1231505"/>
              <a:gd name="connsiteX2" fmla="*/ 68368 w 263904"/>
              <a:gd name="connsiteY2" fmla="*/ 935046 h 1231505"/>
              <a:gd name="connsiteX3" fmla="*/ 167662 w 263904"/>
              <a:gd name="connsiteY3" fmla="*/ 800100 h 1231505"/>
              <a:gd name="connsiteX4" fmla="*/ 262912 w 263904"/>
              <a:gd name="connsiteY4" fmla="*/ 542925 h 1231505"/>
              <a:gd name="connsiteX5" fmla="*/ 177187 w 263904"/>
              <a:gd name="connsiteY5" fmla="*/ 0 h 1231505"/>
              <a:gd name="connsiteX0" fmla="*/ 5482 w 266611"/>
              <a:gd name="connsiteY0" fmla="*/ 1239640 h 1239640"/>
              <a:gd name="connsiteX1" fmla="*/ 95151 w 266611"/>
              <a:gd name="connsiteY1" fmla="*/ 1122560 h 1239640"/>
              <a:gd name="connsiteX2" fmla="*/ 72057 w 266611"/>
              <a:gd name="connsiteY2" fmla="*/ 943181 h 1239640"/>
              <a:gd name="connsiteX3" fmla="*/ 171351 w 266611"/>
              <a:gd name="connsiteY3" fmla="*/ 808235 h 1239640"/>
              <a:gd name="connsiteX4" fmla="*/ 266601 w 266611"/>
              <a:gd name="connsiteY4" fmla="*/ 551060 h 1239640"/>
              <a:gd name="connsiteX5" fmla="*/ 0 w 266611"/>
              <a:gd name="connsiteY5" fmla="*/ 0 h 1239640"/>
              <a:gd name="connsiteX0" fmla="*/ 5482 w 281921"/>
              <a:gd name="connsiteY0" fmla="*/ 1239640 h 1239640"/>
              <a:gd name="connsiteX1" fmla="*/ 95151 w 281921"/>
              <a:gd name="connsiteY1" fmla="*/ 1122560 h 1239640"/>
              <a:gd name="connsiteX2" fmla="*/ 72057 w 281921"/>
              <a:gd name="connsiteY2" fmla="*/ 943181 h 1239640"/>
              <a:gd name="connsiteX3" fmla="*/ 171351 w 281921"/>
              <a:gd name="connsiteY3" fmla="*/ 808235 h 1239640"/>
              <a:gd name="connsiteX4" fmla="*/ 266601 w 281921"/>
              <a:gd name="connsiteY4" fmla="*/ 551060 h 1239640"/>
              <a:gd name="connsiteX5" fmla="*/ 262112 w 281921"/>
              <a:gd name="connsiteY5" fmla="*/ 236390 h 1239640"/>
              <a:gd name="connsiteX6" fmla="*/ 0 w 281921"/>
              <a:gd name="connsiteY6" fmla="*/ 0 h 1239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1921" h="1239640">
                <a:moveTo>
                  <a:pt x="5482" y="1239640"/>
                </a:moveTo>
                <a:cubicBezTo>
                  <a:pt x="-10393" y="1228528"/>
                  <a:pt x="84055" y="1171970"/>
                  <a:pt x="95151" y="1122560"/>
                </a:cubicBezTo>
                <a:cubicBezTo>
                  <a:pt x="106247" y="1073150"/>
                  <a:pt x="59357" y="995569"/>
                  <a:pt x="72057" y="943181"/>
                </a:cubicBezTo>
                <a:cubicBezTo>
                  <a:pt x="84757" y="890794"/>
                  <a:pt x="138927" y="873589"/>
                  <a:pt x="171351" y="808235"/>
                </a:cubicBezTo>
                <a:cubicBezTo>
                  <a:pt x="203775" y="742882"/>
                  <a:pt x="271571" y="643656"/>
                  <a:pt x="266601" y="551060"/>
                </a:cubicBezTo>
                <a:cubicBezTo>
                  <a:pt x="261631" y="458464"/>
                  <a:pt x="306546" y="328233"/>
                  <a:pt x="262112" y="236390"/>
                </a:cubicBezTo>
                <a:cubicBezTo>
                  <a:pt x="217678" y="144547"/>
                  <a:pt x="23588" y="42110"/>
                  <a:pt x="0" y="0"/>
                </a:cubicBezTo>
              </a:path>
            </a:pathLst>
          </a:cu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299529" y="3689395"/>
                <a:ext cx="42114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9529" y="3689395"/>
                <a:ext cx="421141" cy="369332"/>
              </a:xfrm>
              <a:prstGeom prst="rect">
                <a:avLst/>
              </a:prstGeom>
              <a:blipFill>
                <a:blip r:embed="rId4"/>
                <a:stretch>
                  <a:fillRect l="-4348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985197" y="3798496"/>
                <a:ext cx="40895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𝐶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5197" y="3798496"/>
                <a:ext cx="408958" cy="369332"/>
              </a:xfrm>
              <a:prstGeom prst="rect">
                <a:avLst/>
              </a:prstGeom>
              <a:blipFill>
                <a:blip r:embed="rId5"/>
                <a:stretch>
                  <a:fillRect l="-5970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1682749" y="3783920"/>
                <a:ext cx="39876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749" y="3783920"/>
                <a:ext cx="398764" cy="369332"/>
              </a:xfrm>
              <a:prstGeom prst="rect">
                <a:avLst/>
              </a:prstGeom>
              <a:blipFill>
                <a:blip r:embed="rId6"/>
                <a:stretch>
                  <a:fillRect l="-4615" r="-4615" b="-1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직선 화살표 연결선 43"/>
          <p:cNvCxnSpPr>
            <a:endCxn id="40" idx="6"/>
          </p:cNvCxnSpPr>
          <p:nvPr/>
        </p:nvCxnSpPr>
        <p:spPr>
          <a:xfrm flipH="1" flipV="1">
            <a:off x="2568248" y="2920255"/>
            <a:ext cx="5362" cy="195739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45" name="자유형 44"/>
          <p:cNvSpPr/>
          <p:nvPr/>
        </p:nvSpPr>
        <p:spPr>
          <a:xfrm>
            <a:off x="2582134" y="2918404"/>
            <a:ext cx="432818" cy="1962537"/>
          </a:xfrm>
          <a:custGeom>
            <a:avLst/>
            <a:gdLst>
              <a:gd name="connsiteX0" fmla="*/ 0 w 314382"/>
              <a:gd name="connsiteY0" fmla="*/ 1200150 h 1200150"/>
              <a:gd name="connsiteX1" fmla="*/ 314325 w 314382"/>
              <a:gd name="connsiteY1" fmla="*/ 590550 h 1200150"/>
              <a:gd name="connsiteX2" fmla="*/ 28575 w 314382"/>
              <a:gd name="connsiteY2" fmla="*/ 0 h 1200150"/>
              <a:gd name="connsiteX3" fmla="*/ 28575 w 314382"/>
              <a:gd name="connsiteY3" fmla="*/ 0 h 1200150"/>
              <a:gd name="connsiteX0" fmla="*/ 0 w 314382"/>
              <a:gd name="connsiteY0" fmla="*/ 1224555 h 1224555"/>
              <a:gd name="connsiteX1" fmla="*/ 314325 w 314382"/>
              <a:gd name="connsiteY1" fmla="*/ 614955 h 1224555"/>
              <a:gd name="connsiteX2" fmla="*/ 28575 w 314382"/>
              <a:gd name="connsiteY2" fmla="*/ 24405 h 1224555"/>
              <a:gd name="connsiteX3" fmla="*/ 28575 w 314382"/>
              <a:gd name="connsiteY3" fmla="*/ 0 h 1224555"/>
              <a:gd name="connsiteX0" fmla="*/ 0 w 485208"/>
              <a:gd name="connsiteY0" fmla="*/ 1224555 h 1224555"/>
              <a:gd name="connsiteX1" fmla="*/ 485172 w 485208"/>
              <a:gd name="connsiteY1" fmla="*/ 590551 h 1224555"/>
              <a:gd name="connsiteX2" fmla="*/ 28575 w 485208"/>
              <a:gd name="connsiteY2" fmla="*/ 24405 h 1224555"/>
              <a:gd name="connsiteX3" fmla="*/ 28575 w 485208"/>
              <a:gd name="connsiteY3" fmla="*/ 0 h 1224555"/>
              <a:gd name="connsiteX0" fmla="*/ 0 w 485208"/>
              <a:gd name="connsiteY0" fmla="*/ 1257095 h 1257095"/>
              <a:gd name="connsiteX1" fmla="*/ 485172 w 485208"/>
              <a:gd name="connsiteY1" fmla="*/ 623091 h 1257095"/>
              <a:gd name="connsiteX2" fmla="*/ 28575 w 485208"/>
              <a:gd name="connsiteY2" fmla="*/ 56945 h 1257095"/>
              <a:gd name="connsiteX3" fmla="*/ 14338 w 485208"/>
              <a:gd name="connsiteY3" fmla="*/ 0 h 1257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208" h="1257095">
                <a:moveTo>
                  <a:pt x="0" y="1257095"/>
                </a:moveTo>
                <a:cubicBezTo>
                  <a:pt x="154781" y="1052307"/>
                  <a:pt x="480410" y="823116"/>
                  <a:pt x="485172" y="623091"/>
                </a:cubicBezTo>
                <a:cubicBezTo>
                  <a:pt x="489935" y="423066"/>
                  <a:pt x="28575" y="56945"/>
                  <a:pt x="28575" y="56945"/>
                </a:cubicBezTo>
                <a:lnTo>
                  <a:pt x="14338" y="0"/>
                </a:lnTo>
              </a:path>
            </a:pathLst>
          </a:custGeom>
          <a:noFill/>
          <a:ln w="12700" cap="flat" cmpd="sng" algn="ctr">
            <a:solidFill>
              <a:srgbClr val="4F81BD">
                <a:shade val="50000"/>
              </a:srgbClr>
            </a:solidFill>
            <a:prstDash val="solid"/>
            <a:headEnd type="none" w="med" len="med"/>
            <a:tailEnd type="arrow" w="med" len="me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6" name="타원 45"/>
          <p:cNvSpPr/>
          <p:nvPr/>
        </p:nvSpPr>
        <p:spPr>
          <a:xfrm>
            <a:off x="2551524" y="4800267"/>
            <a:ext cx="61776" cy="71375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직사각형 46"/>
              <p:cNvSpPr/>
              <p:nvPr/>
            </p:nvSpPr>
            <p:spPr>
              <a:xfrm>
                <a:off x="4103751" y="2669812"/>
                <a:ext cx="4912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7" name="직사각형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3751" y="2669812"/>
                <a:ext cx="491288" cy="400110"/>
              </a:xfrm>
              <a:prstGeom prst="rect">
                <a:avLst/>
              </a:prstGeom>
              <a:blipFill>
                <a:blip r:embed="rId7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직사각형 47"/>
              <p:cNvSpPr/>
              <p:nvPr/>
            </p:nvSpPr>
            <p:spPr>
              <a:xfrm>
                <a:off x="4065651" y="4549412"/>
                <a:ext cx="485325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8" name="직사각형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5651" y="4549412"/>
                <a:ext cx="485325" cy="400110"/>
              </a:xfrm>
              <a:prstGeom prst="rect">
                <a:avLst/>
              </a:prstGeom>
              <a:blipFill>
                <a:blip r:embed="rId8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직사각형 48"/>
              <p:cNvSpPr/>
              <p:nvPr/>
            </p:nvSpPr>
            <p:spPr>
              <a:xfrm>
                <a:off x="2450108" y="2451395"/>
                <a:ext cx="532582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</m:oMath>
                </a14:m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9" name="직사각형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0108" y="2451395"/>
                <a:ext cx="532582" cy="392993"/>
              </a:xfrm>
              <a:prstGeom prst="rect">
                <a:avLst/>
              </a:prstGeom>
              <a:blipFill>
                <a:blip r:embed="rId9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직사각형 49"/>
              <p:cNvSpPr/>
              <p:nvPr/>
            </p:nvSpPr>
            <p:spPr>
              <a:xfrm>
                <a:off x="2538824" y="4734482"/>
                <a:ext cx="53463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𝐸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0" name="직사각형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8824" y="4734482"/>
                <a:ext cx="534634" cy="400110"/>
              </a:xfrm>
              <a:prstGeom prst="rect">
                <a:avLst/>
              </a:prstGeom>
              <a:blipFill>
                <a:blip r:embed="rId10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54437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96899"/>
          </a:xfrm>
        </p:spPr>
        <p:txBody>
          <a:bodyPr/>
          <a:lstStyle/>
          <a:p>
            <a:r>
              <a:rPr lang="en-US" altLang="ko-KR" b="1" dirty="0"/>
              <a:t>Principia: Newton (1687)</a:t>
            </a:r>
            <a:endParaRPr lang="ko-KR" altLang="en-US" b="1" dirty="0"/>
          </a:p>
        </p:txBody>
      </p:sp>
      <p:grpSp>
        <p:nvGrpSpPr>
          <p:cNvPr id="8" name="그룹 7"/>
          <p:cNvGrpSpPr/>
          <p:nvPr/>
        </p:nvGrpSpPr>
        <p:grpSpPr>
          <a:xfrm>
            <a:off x="979612" y="2644537"/>
            <a:ext cx="2954811" cy="2817604"/>
            <a:chOff x="979612" y="2450480"/>
            <a:chExt cx="2954811" cy="2817604"/>
          </a:xfrm>
        </p:grpSpPr>
        <p:pic>
          <p:nvPicPr>
            <p:cNvPr id="4" name="Picture 4" descr="http://www.biografiasyvidas.com/monografia/newton/fotos/newton_joven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79612" y="2450480"/>
              <a:ext cx="2954811" cy="2448272"/>
            </a:xfrm>
            <a:prstGeom prst="rect">
              <a:avLst/>
            </a:prstGeom>
            <a:noFill/>
          </p:spPr>
        </p:pic>
        <p:sp>
          <p:nvSpPr>
            <p:cNvPr id="5" name="TextBox 4"/>
            <p:cNvSpPr txBox="1"/>
            <p:nvPr/>
          </p:nvSpPr>
          <p:spPr>
            <a:xfrm>
              <a:off x="1627684" y="4898752"/>
              <a:ext cx="1814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rPr>
                <a:t>(1643 – 1727)</a:t>
              </a: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6" name="내용 개체 틀 2"/>
          <p:cNvSpPr txBox="1">
            <a:spLocks/>
          </p:cNvSpPr>
          <p:nvPr/>
        </p:nvSpPr>
        <p:spPr>
          <a:xfrm>
            <a:off x="4191000" y="2601361"/>
            <a:ext cx="7257661" cy="41550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절대공간</a:t>
            </a:r>
            <a:r>
              <a:rPr kumimoji="0" lang="ko-KR" altLang="en-US" sz="3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은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 그 본질상 </a:t>
            </a:r>
            <a:r>
              <a:rPr kumimoji="0" lang="ko-KR" alt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외부의 어느 것과도 관계하지 않고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 </a:t>
            </a:r>
            <a:r>
              <a:rPr kumimoji="0" lang="ko-KR" alt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항상 동일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하고</a:t>
            </a:r>
            <a:r>
              <a:rPr kumimoji="0" lang="ko-KR" alt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 움직일 수 없는 것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으로 남는다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.”</a:t>
            </a: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altLang="ko-K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  <a:p>
            <a:pPr marL="342900" marR="0" lvl="0" indent="-342900" algn="just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“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절대적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이고 진정한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,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 수학적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시간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은 그 자체로 그리고 본질상 </a:t>
            </a:r>
            <a:r>
              <a:rPr kumimoji="0" lang="ko-KR" alt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외부의 그 어느 것과도 관계하지 않고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 </a:t>
            </a:r>
            <a:r>
              <a:rPr kumimoji="0" lang="ko-KR" altLang="en-US" sz="3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균일</a:t>
            </a:r>
            <a:r>
              <a:rPr kumimoji="0" lang="ko-KR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하게 흐른다</a:t>
            </a:r>
            <a:r>
              <a:rPr kumimoji="0" lang="en-US" altLang="ko-KR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t>.”</a:t>
            </a:r>
          </a:p>
        </p:txBody>
      </p:sp>
      <p:grpSp>
        <p:nvGrpSpPr>
          <p:cNvPr id="9" name="그룹 9"/>
          <p:cNvGrpSpPr/>
          <p:nvPr/>
        </p:nvGrpSpPr>
        <p:grpSpPr>
          <a:xfrm>
            <a:off x="7277618" y="166695"/>
            <a:ext cx="3225800" cy="2434666"/>
            <a:chOff x="7092280" y="116632"/>
            <a:chExt cx="1794858" cy="1152128"/>
          </a:xfrm>
        </p:grpSpPr>
        <p:pic>
          <p:nvPicPr>
            <p:cNvPr id="10" name="Picture 2" descr="http://www.biografiasyvidas.com/monografia/newton/fotos/principio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092280" y="188640"/>
              <a:ext cx="1794858" cy="1080120"/>
            </a:xfrm>
            <a:prstGeom prst="rect">
              <a:avLst/>
            </a:prstGeom>
            <a:noFill/>
          </p:spPr>
        </p:pic>
        <p:sp>
          <p:nvSpPr>
            <p:cNvPr id="11" name="직사각형 10"/>
            <p:cNvSpPr/>
            <p:nvPr/>
          </p:nvSpPr>
          <p:spPr>
            <a:xfrm>
              <a:off x="7164288" y="116632"/>
              <a:ext cx="936104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endParaRPr>
            </a:p>
          </p:txBody>
        </p:sp>
      </p:grpSp>
      <p:sp>
        <p:nvSpPr>
          <p:cNvPr id="13" name="제목 1"/>
          <p:cNvSpPr txBox="1">
            <a:spLocks/>
          </p:cNvSpPr>
          <p:nvPr/>
        </p:nvSpPr>
        <p:spPr>
          <a:xfrm>
            <a:off x="278623" y="614132"/>
            <a:ext cx="10972800" cy="986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j-cs"/>
              </a:rPr>
              <a:t>뉴튼의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j-cs"/>
              </a:rPr>
              <a:t> 절대적 시공간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979612" y="6387068"/>
            <a:ext cx="24279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+mn-ea"/>
                <a:cs typeface="+mn-cs"/>
              </a:rPr>
              <a:t>(Credit: Godfrey Kneller)</a:t>
            </a:r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34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34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33419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03568" y="791484"/>
            <a:ext cx="11342111" cy="568932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/>
              <a:t>공간</a:t>
            </a:r>
            <a:r>
              <a:rPr lang="en-US" altLang="ko-KR" b="1" dirty="0"/>
              <a:t>: </a:t>
            </a:r>
            <a:r>
              <a:rPr lang="ko-KR" altLang="en-US" dirty="0"/>
              <a:t>연속적</a:t>
            </a:r>
            <a:r>
              <a:rPr lang="en-US" altLang="ko-KR" dirty="0"/>
              <a:t>, </a:t>
            </a:r>
            <a:r>
              <a:rPr lang="ko-KR" altLang="en-US" dirty="0" err="1"/>
              <a:t>균질적</a:t>
            </a:r>
            <a:r>
              <a:rPr lang="en-US" altLang="ko-KR" dirty="0"/>
              <a:t>, </a:t>
            </a:r>
            <a:r>
              <a:rPr lang="ko-KR" altLang="en-US" dirty="0" err="1"/>
              <a:t>등방적</a:t>
            </a:r>
            <a:r>
              <a:rPr lang="en-US" altLang="ko-KR" dirty="0"/>
              <a:t>, </a:t>
            </a:r>
            <a:r>
              <a:rPr lang="ko-KR" altLang="en-US" dirty="0"/>
              <a:t>무한</a:t>
            </a:r>
            <a:r>
              <a:rPr lang="en-US" altLang="ko-KR" dirty="0"/>
              <a:t>, </a:t>
            </a:r>
            <a:r>
              <a:rPr lang="ko-KR" altLang="en-US" dirty="0"/>
              <a:t>편평한 유클리드 </a:t>
            </a:r>
            <a:r>
              <a:rPr lang="en-US" altLang="ko-KR" dirty="0"/>
              <a:t>3</a:t>
            </a:r>
            <a:r>
              <a:rPr lang="ko-KR" altLang="en-US" dirty="0"/>
              <a:t>차원 공간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시간</a:t>
            </a:r>
            <a:r>
              <a:rPr lang="en-US" altLang="ko-KR" b="1" dirty="0"/>
              <a:t>: </a:t>
            </a:r>
            <a:r>
              <a:rPr lang="ko-KR" altLang="en-US" dirty="0"/>
              <a:t>연속적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1</a:t>
            </a:r>
            <a:r>
              <a:rPr lang="ko-KR" altLang="en-US" dirty="0"/>
              <a:t>차원의 균일한 흐름</a:t>
            </a:r>
            <a:r>
              <a:rPr lang="en-US" altLang="ko-KR" dirty="0"/>
              <a:t>, </a:t>
            </a:r>
            <a:r>
              <a:rPr lang="ko-KR" altLang="en-US" dirty="0"/>
              <a:t>영원히 지속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시간과 공간은 서로 독립적이며 절대적</a:t>
            </a:r>
            <a:endParaRPr lang="en-US" altLang="ko-KR" b="1" dirty="0"/>
          </a:p>
          <a:p>
            <a:pPr>
              <a:lnSpc>
                <a:spcPct val="150000"/>
              </a:lnSpc>
            </a:pPr>
            <a:endParaRPr lang="en-US" altLang="ko-KR" sz="800" dirty="0"/>
          </a:p>
          <a:p>
            <a:pPr>
              <a:lnSpc>
                <a:spcPct val="150000"/>
              </a:lnSpc>
            </a:pPr>
            <a:endParaRPr lang="en-US" altLang="ko-KR" sz="800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모든 관측자에게 동일</a:t>
            </a: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시간과 공간 모두 물질의 출현에 영향 받지 않음</a:t>
            </a:r>
            <a:endParaRPr lang="en-US" altLang="ko-KR" b="1" dirty="0"/>
          </a:p>
          <a:p>
            <a:pPr marL="0" indent="0">
              <a:lnSpc>
                <a:spcPct val="150000"/>
              </a:lnSpc>
              <a:buNone/>
            </a:pPr>
            <a:r>
              <a:rPr lang="ko-KR" altLang="en-US" b="1" dirty="0"/>
              <a:t>    </a:t>
            </a:r>
            <a:r>
              <a:rPr lang="en-US" altLang="ko-KR" b="1" dirty="0">
                <a:sym typeface="Wingdings" panose="05000000000000000000" pitchFamily="2" charset="2"/>
              </a:rPr>
              <a:t> </a:t>
            </a:r>
            <a:r>
              <a:rPr lang="ko-KR" altLang="en-US" b="1" dirty="0"/>
              <a:t>따라서 중력 상호작용과 시공간은 별개의 것</a:t>
            </a:r>
            <a:endParaRPr lang="en-US" altLang="ko-KR" b="1" dirty="0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1790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5000" y="632281"/>
            <a:ext cx="10515600" cy="888255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ko-KR" altLang="en-US" sz="3600" b="1" dirty="0"/>
              <a:t>관성계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277334" y="1104899"/>
            <a:ext cx="6057262" cy="5698283"/>
            <a:chOff x="5860313" y="904877"/>
            <a:chExt cx="2762857" cy="2878504"/>
          </a:xfrm>
        </p:grpSpPr>
        <p:sp>
          <p:nvSpPr>
            <p:cNvPr id="9" name="정육면체 8"/>
            <p:cNvSpPr/>
            <p:nvPr/>
          </p:nvSpPr>
          <p:spPr>
            <a:xfrm>
              <a:off x="5860313" y="904877"/>
              <a:ext cx="2762857" cy="2878503"/>
            </a:xfrm>
            <a:prstGeom prst="cube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10" name="직선 연결선 9"/>
            <p:cNvCxnSpPr/>
            <p:nvPr/>
          </p:nvCxnSpPr>
          <p:spPr>
            <a:xfrm flipV="1">
              <a:off x="5866723" y="2961178"/>
              <a:ext cx="840051" cy="822203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11" name="직선 연결선 10"/>
            <p:cNvCxnSpPr/>
            <p:nvPr/>
          </p:nvCxnSpPr>
          <p:spPr>
            <a:xfrm>
              <a:off x="6558586" y="942201"/>
              <a:ext cx="52506" cy="2056301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>
            <a:xfrm>
              <a:off x="6549255" y="3042458"/>
              <a:ext cx="2047662" cy="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440032" y="4359843"/>
                <a:ext cx="2968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0032" y="4359843"/>
                <a:ext cx="296876" cy="369332"/>
              </a:xfrm>
              <a:prstGeom prst="rect">
                <a:avLst/>
              </a:prstGeom>
              <a:blipFill>
                <a:blip r:embed="rId3"/>
                <a:stretch>
                  <a:fillRect l="-16327" r="-14286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0864" y="4767608"/>
            <a:ext cx="650245" cy="849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572500" y="665599"/>
                <a:ext cx="3368315" cy="60939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다양한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운동 중 매우 특별한 운동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“</a:t>
                </a: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자연스러운 운동</a:t>
                </a:r>
                <a:r>
                  <a:rPr kumimoji="0" lang="en-US" altLang="ko-K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”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영원히 지속하는 운동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힘을 받지 않는 운동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정지 혹은 직선 운동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등속도 운동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rPr>
                  <a:t>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𝑣</m:t>
                        </m:r>
                      </m:e>
                    </m:acc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+mn-ea"/>
                    <a:cs typeface="+mn-cs"/>
                  </a:rPr>
                  <a:t> 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일정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가속도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𝑎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0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관성 운동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측지선</a:t>
                </a: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운동</a:t>
                </a:r>
                <a:r>
                  <a:rPr kumimoji="0" lang="en-US" altLang="ko-K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(Geodesic motion)</a:t>
                </a:r>
                <a:endPara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500" y="665599"/>
                <a:ext cx="3368315" cy="6093976"/>
              </a:xfrm>
              <a:prstGeom prst="rect">
                <a:avLst/>
              </a:prstGeom>
              <a:blipFill>
                <a:blip r:embed="rId5"/>
                <a:stretch>
                  <a:fillRect l="-5967" t="-300" r="-3797" b="-12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/>
          <p:cNvSpPr txBox="1"/>
          <p:nvPr/>
        </p:nvSpPr>
        <p:spPr>
          <a:xfrm>
            <a:off x="418093" y="2997097"/>
            <a:ext cx="1689469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절대 시공간에 대해 정지해 있는 관측자</a:t>
            </a: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”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8" name="그룹 47"/>
          <p:cNvGrpSpPr/>
          <p:nvPr/>
        </p:nvGrpSpPr>
        <p:grpSpPr>
          <a:xfrm>
            <a:off x="5296924" y="2590800"/>
            <a:ext cx="2657127" cy="2172471"/>
            <a:chOff x="5296924" y="2590800"/>
            <a:chExt cx="2657127" cy="2172471"/>
          </a:xfrm>
        </p:grpSpPr>
        <p:sp>
          <p:nvSpPr>
            <p:cNvPr id="41" name="자유형 40"/>
            <p:cNvSpPr/>
            <p:nvPr/>
          </p:nvSpPr>
          <p:spPr>
            <a:xfrm>
              <a:off x="5448300" y="2590800"/>
              <a:ext cx="700420" cy="1841500"/>
            </a:xfrm>
            <a:custGeom>
              <a:avLst/>
              <a:gdLst>
                <a:gd name="connsiteX0" fmla="*/ 0 w 700420"/>
                <a:gd name="connsiteY0" fmla="*/ 1841500 h 1841500"/>
                <a:gd name="connsiteX1" fmla="*/ 584200 w 700420"/>
                <a:gd name="connsiteY1" fmla="*/ 1346200 h 1841500"/>
                <a:gd name="connsiteX2" fmla="*/ 673100 w 700420"/>
                <a:gd name="connsiteY2" fmla="*/ 660400 h 1841500"/>
                <a:gd name="connsiteX3" fmla="*/ 241300 w 700420"/>
                <a:gd name="connsiteY3" fmla="*/ 0 h 184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0420" h="1841500">
                  <a:moveTo>
                    <a:pt x="0" y="1841500"/>
                  </a:moveTo>
                  <a:cubicBezTo>
                    <a:pt x="236008" y="1692275"/>
                    <a:pt x="472017" y="1543050"/>
                    <a:pt x="584200" y="1346200"/>
                  </a:cubicBezTo>
                  <a:cubicBezTo>
                    <a:pt x="696383" y="1149350"/>
                    <a:pt x="730250" y="884767"/>
                    <a:pt x="673100" y="660400"/>
                  </a:cubicBezTo>
                  <a:cubicBezTo>
                    <a:pt x="615950" y="436033"/>
                    <a:pt x="428625" y="218016"/>
                    <a:pt x="241300" y="0"/>
                  </a:cubicBezTo>
                </a:path>
              </a:pathLst>
            </a:custGeom>
            <a:noFill/>
            <a:ln w="28575"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2" name="자유형 41"/>
            <p:cNvSpPr/>
            <p:nvPr/>
          </p:nvSpPr>
          <p:spPr>
            <a:xfrm>
              <a:off x="5461000" y="4228093"/>
              <a:ext cx="2273300" cy="535178"/>
            </a:xfrm>
            <a:custGeom>
              <a:avLst/>
              <a:gdLst>
                <a:gd name="connsiteX0" fmla="*/ 0 w 2273300"/>
                <a:gd name="connsiteY0" fmla="*/ 204207 h 535178"/>
                <a:gd name="connsiteX1" fmla="*/ 406400 w 2273300"/>
                <a:gd name="connsiteY1" fmla="*/ 521707 h 535178"/>
                <a:gd name="connsiteX2" fmla="*/ 711200 w 2273300"/>
                <a:gd name="connsiteY2" fmla="*/ 1007 h 535178"/>
                <a:gd name="connsiteX3" fmla="*/ 1104900 w 2273300"/>
                <a:gd name="connsiteY3" fmla="*/ 534407 h 535178"/>
                <a:gd name="connsiteX4" fmla="*/ 1447800 w 2273300"/>
                <a:gd name="connsiteY4" fmla="*/ 128007 h 535178"/>
                <a:gd name="connsiteX5" fmla="*/ 1638300 w 2273300"/>
                <a:gd name="connsiteY5" fmla="*/ 496307 h 535178"/>
                <a:gd name="connsiteX6" fmla="*/ 1866900 w 2273300"/>
                <a:gd name="connsiteY6" fmla="*/ 267707 h 535178"/>
                <a:gd name="connsiteX7" fmla="*/ 2032000 w 2273300"/>
                <a:gd name="connsiteY7" fmla="*/ 1007 h 535178"/>
                <a:gd name="connsiteX8" fmla="*/ 2273300 w 2273300"/>
                <a:gd name="connsiteY8" fmla="*/ 369307 h 535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3300" h="535178">
                  <a:moveTo>
                    <a:pt x="0" y="204207"/>
                  </a:moveTo>
                  <a:cubicBezTo>
                    <a:pt x="143933" y="379890"/>
                    <a:pt x="287867" y="555574"/>
                    <a:pt x="406400" y="521707"/>
                  </a:cubicBezTo>
                  <a:cubicBezTo>
                    <a:pt x="524933" y="487840"/>
                    <a:pt x="594783" y="-1110"/>
                    <a:pt x="711200" y="1007"/>
                  </a:cubicBezTo>
                  <a:cubicBezTo>
                    <a:pt x="827617" y="3124"/>
                    <a:pt x="982133" y="513240"/>
                    <a:pt x="1104900" y="534407"/>
                  </a:cubicBezTo>
                  <a:cubicBezTo>
                    <a:pt x="1227667" y="555574"/>
                    <a:pt x="1358900" y="134357"/>
                    <a:pt x="1447800" y="128007"/>
                  </a:cubicBezTo>
                  <a:cubicBezTo>
                    <a:pt x="1536700" y="121657"/>
                    <a:pt x="1568450" y="473024"/>
                    <a:pt x="1638300" y="496307"/>
                  </a:cubicBezTo>
                  <a:cubicBezTo>
                    <a:pt x="1708150" y="519590"/>
                    <a:pt x="1801283" y="350257"/>
                    <a:pt x="1866900" y="267707"/>
                  </a:cubicBezTo>
                  <a:cubicBezTo>
                    <a:pt x="1932517" y="185157"/>
                    <a:pt x="1964267" y="-15926"/>
                    <a:pt x="2032000" y="1007"/>
                  </a:cubicBezTo>
                  <a:cubicBezTo>
                    <a:pt x="2099733" y="17940"/>
                    <a:pt x="2186516" y="193623"/>
                    <a:pt x="2273300" y="369307"/>
                  </a:cubicBezTo>
                </a:path>
              </a:pathLst>
            </a:custGeom>
            <a:noFill/>
            <a:ln w="19050"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cxnSp>
          <p:nvCxnSpPr>
            <p:cNvPr id="45" name="직선 화살표 연결선 44"/>
            <p:cNvCxnSpPr/>
            <p:nvPr/>
          </p:nvCxnSpPr>
          <p:spPr>
            <a:xfrm flipV="1">
              <a:off x="5416859" y="3037486"/>
              <a:ext cx="2537192" cy="139481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타원 46"/>
            <p:cNvSpPr/>
            <p:nvPr/>
          </p:nvSpPr>
          <p:spPr>
            <a:xfrm>
              <a:off x="5296924" y="4289759"/>
              <a:ext cx="277084" cy="26396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291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6000" dirty="0"/>
              <a:t>Outline</a:t>
            </a:r>
            <a:endParaRPr lang="ko-KR" altLang="en-US" sz="6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ko-KR" sz="3200" dirty="0"/>
              <a:t>Black</a:t>
            </a:r>
            <a:r>
              <a:rPr lang="ko-KR" altLang="en-US" sz="3200" dirty="0"/>
              <a:t> </a:t>
            </a:r>
            <a:r>
              <a:rPr lang="en-US" altLang="ko-KR" sz="3200" dirty="0"/>
              <a:t>Hole</a:t>
            </a:r>
            <a:r>
              <a:rPr lang="ko-KR" altLang="en-US" sz="3200" dirty="0"/>
              <a:t> </a:t>
            </a:r>
            <a:r>
              <a:rPr lang="en-US" altLang="ko-KR" sz="3200" dirty="0"/>
              <a:t>Mechanics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ko-KR" sz="3200" dirty="0"/>
              <a:t>Black</a:t>
            </a:r>
            <a:r>
              <a:rPr lang="ko-KR" altLang="en-US" sz="3200" dirty="0"/>
              <a:t> </a:t>
            </a:r>
            <a:r>
              <a:rPr lang="en-US" altLang="ko-KR" sz="3200" dirty="0"/>
              <a:t>Hole</a:t>
            </a:r>
            <a:r>
              <a:rPr lang="ko-KR" altLang="en-US" sz="3200" dirty="0"/>
              <a:t> </a:t>
            </a:r>
            <a:r>
              <a:rPr lang="en-US" altLang="ko-KR" sz="3200" dirty="0"/>
              <a:t>Thermodynamics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ko-KR" sz="3200" dirty="0"/>
              <a:t>Hawking</a:t>
            </a:r>
            <a:r>
              <a:rPr lang="ko-KR" altLang="en-US" sz="3200" dirty="0"/>
              <a:t> </a:t>
            </a:r>
            <a:r>
              <a:rPr lang="en-US" altLang="ko-KR" sz="3200" dirty="0"/>
              <a:t>Radiation</a:t>
            </a:r>
          </a:p>
          <a:p>
            <a:pPr marL="571500" indent="-571500">
              <a:lnSpc>
                <a:spcPct val="150000"/>
              </a:lnSpc>
              <a:buFont typeface="+mj-lt"/>
              <a:buAutoNum type="romanUcPeriod"/>
            </a:pPr>
            <a:r>
              <a:rPr lang="en-US" altLang="ko-KR" sz="3200" dirty="0"/>
              <a:t>Outlook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016465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8200" y="516673"/>
            <a:ext cx="10515600" cy="888255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ko-KR" altLang="en-US" sz="3200" b="1" dirty="0"/>
              <a:t>또 다른 관성계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838200" y="1690688"/>
            <a:ext cx="4652436" cy="5030787"/>
            <a:chOff x="5860313" y="904877"/>
            <a:chExt cx="2762857" cy="2878504"/>
          </a:xfrm>
        </p:grpSpPr>
        <p:sp>
          <p:nvSpPr>
            <p:cNvPr id="9" name="정육면체 8"/>
            <p:cNvSpPr/>
            <p:nvPr/>
          </p:nvSpPr>
          <p:spPr>
            <a:xfrm>
              <a:off x="5860313" y="904877"/>
              <a:ext cx="2762857" cy="2878503"/>
            </a:xfrm>
            <a:prstGeom prst="cube">
              <a:avLst/>
            </a:pr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맑은 고딕" panose="020B0503020000020004" pitchFamily="34" charset="-127"/>
                <a:cs typeface="+mn-cs"/>
              </a:endParaRPr>
            </a:p>
          </p:txBody>
        </p:sp>
        <p:cxnSp>
          <p:nvCxnSpPr>
            <p:cNvPr id="10" name="직선 연결선 9"/>
            <p:cNvCxnSpPr/>
            <p:nvPr/>
          </p:nvCxnSpPr>
          <p:spPr>
            <a:xfrm flipV="1">
              <a:off x="5866723" y="2961178"/>
              <a:ext cx="840051" cy="822203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11" name="직선 연결선 10"/>
            <p:cNvCxnSpPr/>
            <p:nvPr/>
          </p:nvCxnSpPr>
          <p:spPr>
            <a:xfrm>
              <a:off x="6558586" y="942201"/>
              <a:ext cx="52506" cy="2056301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  <p:cxnSp>
          <p:nvCxnSpPr>
            <p:cNvPr id="12" name="직선 연결선 11"/>
            <p:cNvCxnSpPr/>
            <p:nvPr/>
          </p:nvCxnSpPr>
          <p:spPr>
            <a:xfrm>
              <a:off x="6549255" y="3042458"/>
              <a:ext cx="2047662" cy="0"/>
            </a:xfrm>
            <a:prstGeom prst="line">
              <a:avLst/>
            </a:prstGeom>
            <a:noFill/>
            <a:ln w="6350" cap="flat" cmpd="sng" algn="ctr">
              <a:solidFill>
                <a:srgbClr val="5B9BD5"/>
              </a:solidFill>
              <a:prstDash val="dash"/>
              <a:miter lim="800000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56040" y="4499504"/>
                <a:ext cx="29687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6040" y="4499504"/>
                <a:ext cx="296876" cy="369332"/>
              </a:xfrm>
              <a:prstGeom prst="rect">
                <a:avLst/>
              </a:prstGeom>
              <a:blipFill>
                <a:blip r:embed="rId3"/>
                <a:stretch>
                  <a:fillRect l="-16327" r="-14286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그림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1133" y="4846539"/>
            <a:ext cx="650245" cy="849300"/>
          </a:xfrm>
          <a:prstGeom prst="rect">
            <a:avLst/>
          </a:prstGeom>
        </p:spPr>
      </p:pic>
      <p:sp>
        <p:nvSpPr>
          <p:cNvPr id="18" name="오른쪽 화살표 17"/>
          <p:cNvSpPr/>
          <p:nvPr/>
        </p:nvSpPr>
        <p:spPr>
          <a:xfrm>
            <a:off x="3462467" y="5707258"/>
            <a:ext cx="539866" cy="34528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414042" y="6100342"/>
                <a:ext cx="1217834" cy="414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𝑉</m:t>
                        </m:r>
                      </m:e>
                    </m:acc>
                    <m:r>
                      <a:rPr kumimoji="0" 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ko-KR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일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정</a:t>
                </a:r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4042" y="6100342"/>
                <a:ext cx="1217834" cy="414088"/>
              </a:xfrm>
              <a:prstGeom prst="rect">
                <a:avLst/>
              </a:prstGeom>
              <a:blipFill>
                <a:blip r:embed="rId5"/>
                <a:stretch>
                  <a:fillRect t="-16176" r="-14500" b="-3970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그룹 31"/>
          <p:cNvGrpSpPr/>
          <p:nvPr/>
        </p:nvGrpSpPr>
        <p:grpSpPr>
          <a:xfrm>
            <a:off x="3107121" y="4446989"/>
            <a:ext cx="773123" cy="1209634"/>
            <a:chOff x="2789869" y="4434289"/>
            <a:chExt cx="773123" cy="1209634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72175" y="4794623"/>
              <a:ext cx="590817" cy="8493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2789869" y="4434289"/>
                  <a:ext cx="37029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𝜗</m:t>
                        </m:r>
                        <m: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89869" y="4434289"/>
                  <a:ext cx="370294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18333" r="-16667" b="-1311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6442775" y="602815"/>
                <a:ext cx="5363055" cy="5704571"/>
              </a:xfrm>
            </p:spPr>
            <p:txBody>
              <a:bodyPr>
                <a:no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dirty="0"/>
                  <a:t> 가 관성계이면 </a:t>
                </a:r>
                <a14:m>
                  <m:oMath xmlns:m="http://schemas.openxmlformats.org/officeDocument/2006/math">
                    <m:r>
                      <a:rPr lang="ko-KR" altLang="en-US" i="1"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dirty="0"/>
                  <a:t>도 관성계</a:t>
                </a:r>
                <a:endParaRPr lang="en-US" altLang="ko-KR" dirty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/>
                  <a:t>두 관측자 중 절대적으로</a:t>
                </a:r>
                <a:r>
                  <a:rPr lang="en-US" altLang="ko-KR" dirty="0"/>
                  <a:t> </a:t>
                </a:r>
                <a:r>
                  <a:rPr lang="ko-KR" altLang="en-US" dirty="0"/>
                  <a:t>누가 정지해 있고 누가 움직이는지 구별할 수 없음</a:t>
                </a:r>
                <a:endParaRPr lang="en-US" altLang="ko-KR" dirty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/>
                  <a:t>단지 상대적인 운동만 있을 뿐</a:t>
                </a:r>
                <a:endParaRPr lang="en-US" altLang="ko-KR" dirty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/>
                  <a:t>무한히 많은 관성계</a:t>
                </a:r>
                <a:endParaRPr lang="en-US" altLang="ko-KR" dirty="0"/>
              </a:p>
              <a:p>
                <a:pPr>
                  <a:lnSpc>
                    <a:spcPct val="150000"/>
                  </a:lnSpc>
                </a:pPr>
                <a:r>
                  <a:rPr lang="ko-KR" altLang="en-US" dirty="0">
                    <a:solidFill>
                      <a:srgbClr val="FF0000"/>
                    </a:solidFill>
                  </a:rPr>
                  <a:t>두 관성계에서 보는 시공간은</a:t>
                </a:r>
                <a:r>
                  <a:rPr lang="en-US" altLang="ko-KR" dirty="0">
                    <a:solidFill>
                      <a:srgbClr val="FF0000"/>
                    </a:solidFill>
                  </a:rPr>
                  <a:t>?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altLang="ko-KR" dirty="0">
                    <a:solidFill>
                      <a:srgbClr val="FF0000"/>
                    </a:solidFill>
                  </a:rPr>
                  <a:t>  </a:t>
                </a:r>
                <a:r>
                  <a:rPr lang="en-US" altLang="ko-KR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 </a:t>
                </a:r>
                <a:r>
                  <a:rPr lang="ko-KR" altLang="en-US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동일</a:t>
                </a:r>
                <a:endParaRPr lang="ko-KR" alt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2775" y="602815"/>
                <a:ext cx="5363055" cy="5704571"/>
              </a:xfrm>
              <a:blipFill>
                <a:blip r:embed="rId8"/>
                <a:stretch>
                  <a:fillRect l="-2045" r="-1932" b="-406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5673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C8015B-9DB2-457B-A9EB-597EA931DA5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423211" y="1268854"/>
            <a:ext cx="2835093" cy="3734715"/>
            <a:chOff x="7432699" y="1771859"/>
            <a:chExt cx="2835093" cy="3734715"/>
          </a:xfrm>
        </p:grpSpPr>
        <p:sp>
          <p:nvSpPr>
            <p:cNvPr id="6" name="AutoShape 17"/>
            <p:cNvSpPr>
              <a:spLocks noChangeArrowheads="1"/>
            </p:cNvSpPr>
            <p:nvPr/>
          </p:nvSpPr>
          <p:spPr bwMode="auto">
            <a:xfrm>
              <a:off x="7780467" y="4112562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" name="Freeform 16"/>
            <p:cNvSpPr>
              <a:spLocks/>
            </p:cNvSpPr>
            <p:nvPr/>
          </p:nvSpPr>
          <p:spPr bwMode="auto">
            <a:xfrm>
              <a:off x="7760076" y="2273592"/>
              <a:ext cx="21522" cy="3231470"/>
            </a:xfrm>
            <a:custGeom>
              <a:avLst/>
              <a:gdLst/>
              <a:ahLst/>
              <a:cxnLst>
                <a:cxn ang="0">
                  <a:pos x="0" y="3479"/>
                </a:cxn>
                <a:cxn ang="0">
                  <a:pos x="22" y="0"/>
                </a:cxn>
              </a:cxnLst>
              <a:rect l="0" t="0" r="r" b="b"/>
              <a:pathLst>
                <a:path w="22" h="3479">
                  <a:moveTo>
                    <a:pt x="0" y="3479"/>
                  </a:move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" name="AutoShape 15"/>
            <p:cNvSpPr>
              <a:spLocks noChangeArrowheads="1"/>
            </p:cNvSpPr>
            <p:nvPr/>
          </p:nvSpPr>
          <p:spPr bwMode="auto">
            <a:xfrm>
              <a:off x="7780467" y="377879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" name="AutoShape 14"/>
            <p:cNvSpPr>
              <a:spLocks noChangeArrowheads="1"/>
            </p:cNvSpPr>
            <p:nvPr/>
          </p:nvSpPr>
          <p:spPr bwMode="auto">
            <a:xfrm>
              <a:off x="7780467" y="344394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AutoShape 13"/>
            <p:cNvSpPr>
              <a:spLocks noChangeArrowheads="1"/>
            </p:cNvSpPr>
            <p:nvPr/>
          </p:nvSpPr>
          <p:spPr bwMode="auto">
            <a:xfrm>
              <a:off x="7780467" y="3110176"/>
              <a:ext cx="2427573" cy="501733"/>
            </a:xfrm>
            <a:prstGeom prst="parallelogram">
              <a:avLst>
                <a:gd name="adj" fmla="val 11571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AutoShape 12"/>
            <p:cNvSpPr>
              <a:spLocks noChangeArrowheads="1"/>
            </p:cNvSpPr>
            <p:nvPr/>
          </p:nvSpPr>
          <p:spPr bwMode="auto">
            <a:xfrm>
              <a:off x="7780467" y="2775325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>
                  <a:spLocks noChangeArrowheads="1"/>
                </p:cNvSpPr>
                <p:nvPr/>
              </p:nvSpPr>
              <p:spPr bwMode="auto">
                <a:xfrm>
                  <a:off x="7432699" y="1771859"/>
                  <a:ext cx="1116195" cy="50065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시간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𝑡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32699" y="1771859"/>
                  <a:ext cx="1116195" cy="500651"/>
                </a:xfrm>
                <a:prstGeom prst="rect">
                  <a:avLst/>
                </a:prstGeom>
                <a:blipFill>
                  <a:blip r:embed="rId4"/>
                  <a:stretch>
                    <a:fillRect l="-6011" t="-7317" r="-1093" b="-1220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7780467" y="544979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7754413" y="5438901"/>
              <a:ext cx="1899123" cy="5683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425" y="0"/>
                </a:cxn>
              </a:cxnLst>
              <a:rect l="0" t="0" r="r" b="b"/>
              <a:pathLst>
                <a:path w="1425" h="15">
                  <a:moveTo>
                    <a:pt x="0" y="15"/>
                  </a:moveTo>
                  <a:lnTo>
                    <a:pt x="142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Freeform 3"/>
            <p:cNvSpPr>
              <a:spLocks/>
            </p:cNvSpPr>
            <p:nvPr/>
          </p:nvSpPr>
          <p:spPr bwMode="auto">
            <a:xfrm>
              <a:off x="7760076" y="4879369"/>
              <a:ext cx="664948" cy="613350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690" y="0"/>
                </a:cxn>
              </a:cxnLst>
              <a:rect l="0" t="0" r="r" b="b"/>
              <a:pathLst>
                <a:path w="690" h="660">
                  <a:moveTo>
                    <a:pt x="0" y="660"/>
                  </a:moveTo>
                  <a:lnTo>
                    <a:pt x="6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2"/>
                <p:cNvSpPr>
                  <a:spLocks noChangeArrowheads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공간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𝑥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𝑦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𝑧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19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blipFill>
                  <a:blip r:embed="rId5"/>
                  <a:stretch>
                    <a:fillRect l="-2985" t="-6024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타원 16"/>
            <p:cNvSpPr/>
            <p:nvPr/>
          </p:nvSpPr>
          <p:spPr>
            <a:xfrm>
              <a:off x="8491932" y="4143716"/>
              <a:ext cx="56962" cy="56911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타원 17"/>
          <p:cNvSpPr/>
          <p:nvPr/>
        </p:nvSpPr>
        <p:spPr>
          <a:xfrm>
            <a:off x="2787122" y="3248557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타원 18"/>
          <p:cNvSpPr/>
          <p:nvPr/>
        </p:nvSpPr>
        <p:spPr>
          <a:xfrm>
            <a:off x="2899088" y="3513338"/>
            <a:ext cx="56962" cy="56911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423211" y="3581351"/>
                <a:ext cx="30066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3211" y="3581351"/>
                <a:ext cx="300660" cy="307777"/>
              </a:xfrm>
              <a:prstGeom prst="rect">
                <a:avLst/>
              </a:prstGeom>
              <a:blipFill>
                <a:blip r:embed="rId6"/>
                <a:stretch>
                  <a:fillRect l="-12000" b="-176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434351" y="3236312"/>
                <a:ext cx="30662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4351" y="3236312"/>
                <a:ext cx="306622" cy="307777"/>
              </a:xfrm>
              <a:prstGeom prst="rect">
                <a:avLst/>
              </a:prstGeom>
              <a:blipFill>
                <a:blip r:embed="rId7"/>
                <a:stretch>
                  <a:fillRect l="-9804" r="-3922" b="-2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그림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90176" y="2592875"/>
            <a:ext cx="151218" cy="209379"/>
          </a:xfrm>
          <a:prstGeom prst="rect">
            <a:avLst/>
          </a:prstGeom>
        </p:spPr>
      </p:pic>
      <p:grpSp>
        <p:nvGrpSpPr>
          <p:cNvPr id="23" name="그룹 22"/>
          <p:cNvGrpSpPr/>
          <p:nvPr/>
        </p:nvGrpSpPr>
        <p:grpSpPr>
          <a:xfrm>
            <a:off x="6652445" y="1212720"/>
            <a:ext cx="2835093" cy="3734715"/>
            <a:chOff x="7432699" y="1771859"/>
            <a:chExt cx="2835093" cy="3734715"/>
          </a:xfrm>
        </p:grpSpPr>
        <p:sp>
          <p:nvSpPr>
            <p:cNvPr id="24" name="AutoShape 17"/>
            <p:cNvSpPr>
              <a:spLocks noChangeArrowheads="1"/>
            </p:cNvSpPr>
            <p:nvPr/>
          </p:nvSpPr>
          <p:spPr bwMode="auto">
            <a:xfrm>
              <a:off x="7780467" y="4112562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7760076" y="2273592"/>
              <a:ext cx="21522" cy="3231470"/>
            </a:xfrm>
            <a:custGeom>
              <a:avLst/>
              <a:gdLst/>
              <a:ahLst/>
              <a:cxnLst>
                <a:cxn ang="0">
                  <a:pos x="0" y="3479"/>
                </a:cxn>
                <a:cxn ang="0">
                  <a:pos x="22" y="0"/>
                </a:cxn>
              </a:cxnLst>
              <a:rect l="0" t="0" r="r" b="b"/>
              <a:pathLst>
                <a:path w="22" h="3479">
                  <a:moveTo>
                    <a:pt x="0" y="3479"/>
                  </a:move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AutoShape 15"/>
            <p:cNvSpPr>
              <a:spLocks noChangeArrowheads="1"/>
            </p:cNvSpPr>
            <p:nvPr/>
          </p:nvSpPr>
          <p:spPr bwMode="auto">
            <a:xfrm>
              <a:off x="7780467" y="377879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AutoShape 14"/>
            <p:cNvSpPr>
              <a:spLocks noChangeArrowheads="1"/>
            </p:cNvSpPr>
            <p:nvPr/>
          </p:nvSpPr>
          <p:spPr bwMode="auto">
            <a:xfrm>
              <a:off x="7780467" y="3443943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AutoShape 13"/>
            <p:cNvSpPr>
              <a:spLocks noChangeArrowheads="1"/>
            </p:cNvSpPr>
            <p:nvPr/>
          </p:nvSpPr>
          <p:spPr bwMode="auto">
            <a:xfrm>
              <a:off x="7780467" y="3110176"/>
              <a:ext cx="2427573" cy="501733"/>
            </a:xfrm>
            <a:prstGeom prst="parallelogram">
              <a:avLst>
                <a:gd name="adj" fmla="val 11571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9" name="AutoShape 12"/>
            <p:cNvSpPr>
              <a:spLocks noChangeArrowheads="1"/>
            </p:cNvSpPr>
            <p:nvPr/>
          </p:nvSpPr>
          <p:spPr bwMode="auto">
            <a:xfrm>
              <a:off x="7780467" y="2775325"/>
              <a:ext cx="2427573" cy="502817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11"/>
                <p:cNvSpPr>
                  <a:spLocks noChangeArrowheads="1"/>
                </p:cNvSpPr>
                <p:nvPr/>
              </p:nvSpPr>
              <p:spPr bwMode="auto">
                <a:xfrm>
                  <a:off x="7432699" y="1771859"/>
                  <a:ext cx="1363911" cy="500651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시간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𝑡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′)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30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32699" y="1771859"/>
                  <a:ext cx="1363911" cy="500651"/>
                </a:xfrm>
                <a:prstGeom prst="rect">
                  <a:avLst/>
                </a:prstGeom>
                <a:blipFill>
                  <a:blip r:embed="rId9"/>
                  <a:stretch>
                    <a:fillRect l="-4464" t="-7317" b="-1220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Line 5"/>
            <p:cNvSpPr>
              <a:spLocks noChangeShapeType="1"/>
            </p:cNvSpPr>
            <p:nvPr/>
          </p:nvSpPr>
          <p:spPr bwMode="auto">
            <a:xfrm>
              <a:off x="7780467" y="5449796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2" name="Freeform 4"/>
            <p:cNvSpPr>
              <a:spLocks/>
            </p:cNvSpPr>
            <p:nvPr/>
          </p:nvSpPr>
          <p:spPr bwMode="auto">
            <a:xfrm>
              <a:off x="7754413" y="5438901"/>
              <a:ext cx="1899123" cy="5683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425" y="0"/>
                </a:cxn>
              </a:cxnLst>
              <a:rect l="0" t="0" r="r" b="b"/>
              <a:pathLst>
                <a:path w="1425" h="15">
                  <a:moveTo>
                    <a:pt x="0" y="15"/>
                  </a:moveTo>
                  <a:lnTo>
                    <a:pt x="142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Freeform 3"/>
            <p:cNvSpPr>
              <a:spLocks/>
            </p:cNvSpPr>
            <p:nvPr/>
          </p:nvSpPr>
          <p:spPr bwMode="auto">
            <a:xfrm>
              <a:off x="7760076" y="4879369"/>
              <a:ext cx="664948" cy="613350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690" y="0"/>
                </a:cxn>
              </a:cxnLst>
              <a:rect l="0" t="0" r="r" b="b"/>
              <a:pathLst>
                <a:path w="690" h="660">
                  <a:moveTo>
                    <a:pt x="0" y="660"/>
                  </a:moveTo>
                  <a:lnTo>
                    <a:pt x="6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2"/>
                <p:cNvSpPr>
                  <a:spLocks noChangeArrowheads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 panose="020B0503020000020004" pitchFamily="50" charset="-127"/>
                      <a:ea typeface="맑은 고딕" panose="020B0503020000020004" pitchFamily="50" charset="-127"/>
                      <a:cs typeface="Times New Roman" pitchFamily="18" charset="0"/>
                    </a:rPr>
                    <a:t>공간 </a:t>
                  </a:r>
                  <a14:m>
                    <m:oMath xmlns:m="http://schemas.openxmlformats.org/officeDocument/2006/math"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(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𝑥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′,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𝑦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′,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𝑧</m:t>
                      </m:r>
                      <m:r>
                        <a:rPr kumimoji="1" lang="en-US" altLang="ko-KR" sz="20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Times New Roman" pitchFamily="18" charset="0"/>
                        </a:rPr>
                        <m:t>′)</m:t>
                      </m:r>
                    </m:oMath>
                  </a14:m>
                  <a:endParaRPr kumimoji="1" lang="en-US" altLang="ko-KR" sz="2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34" name="Rectangle 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8229357" y="5004841"/>
                  <a:ext cx="2038435" cy="501733"/>
                </a:xfrm>
                <a:prstGeom prst="rect">
                  <a:avLst/>
                </a:prstGeom>
                <a:blipFill>
                  <a:blip r:embed="rId10"/>
                  <a:stretch>
                    <a:fillRect l="-3293" t="-6024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타원 34"/>
            <p:cNvSpPr/>
            <p:nvPr/>
          </p:nvSpPr>
          <p:spPr>
            <a:xfrm>
              <a:off x="8491932" y="4143716"/>
              <a:ext cx="56962" cy="56911"/>
            </a:xfrm>
            <a:prstGeom prst="ellipse">
              <a:avLst/>
            </a:prstGeom>
            <a:solidFill>
              <a:srgbClr val="FF0000"/>
            </a:solid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6" name="타원 35"/>
          <p:cNvSpPr/>
          <p:nvPr/>
        </p:nvSpPr>
        <p:spPr>
          <a:xfrm>
            <a:off x="8016356" y="3191401"/>
            <a:ext cx="56962" cy="56911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rgbClr val="0000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8128322" y="3456182"/>
            <a:ext cx="56962" cy="56911"/>
          </a:xfrm>
          <a:prstGeom prst="ellipse">
            <a:avLst/>
          </a:prstGeom>
          <a:solidFill>
            <a:srgbClr val="0000FF"/>
          </a:solidFill>
          <a:ln w="12700" cap="flat" cmpd="sng" algn="ctr">
            <a:solidFill>
              <a:srgbClr val="0000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652445" y="3524195"/>
                <a:ext cx="37016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2445" y="3524195"/>
                <a:ext cx="370166" cy="307777"/>
              </a:xfrm>
              <a:prstGeom prst="rect">
                <a:avLst/>
              </a:prstGeom>
              <a:blipFill>
                <a:blip r:embed="rId11"/>
                <a:stretch>
                  <a:fillRect l="-8197" r="-1639" b="-176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6663585" y="3179156"/>
                <a:ext cx="37612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585" y="3179156"/>
                <a:ext cx="376129" cy="307777"/>
              </a:xfrm>
              <a:prstGeom prst="rect">
                <a:avLst/>
              </a:prstGeom>
              <a:blipFill>
                <a:blip r:embed="rId12"/>
                <a:stretch>
                  <a:fillRect l="-9677" r="-3226" b="-2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그림 3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9410" y="2535719"/>
            <a:ext cx="151218" cy="2093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/>
              <p:cNvSpPr/>
              <p:nvPr/>
            </p:nvSpPr>
            <p:spPr>
              <a:xfrm>
                <a:off x="2482444" y="5368614"/>
                <a:ext cx="4815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en-US" altLang="ko-KR" sz="2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1" name="직사각형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2444" y="5368614"/>
                <a:ext cx="48154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직사각형 41"/>
              <p:cNvSpPr/>
              <p:nvPr/>
            </p:nvSpPr>
            <p:spPr>
              <a:xfrm>
                <a:off x="7675261" y="5120001"/>
                <a:ext cx="39717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>
                  <a:defRPr/>
                </a:pP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en-US" altLang="ko-KR" sz="2400" dirty="0">
                    <a:solidFill>
                      <a:prstClr val="black"/>
                    </a:solidFill>
                  </a:rPr>
                  <a:t>’</a:t>
                </a:r>
              </a:p>
            </p:txBody>
          </p:sp>
        </mc:Choice>
        <mc:Fallback xmlns="">
          <p:sp>
            <p:nvSpPr>
              <p:cNvPr id="42" name="직사각형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5261" y="5120001"/>
                <a:ext cx="397177" cy="461665"/>
              </a:xfrm>
              <a:prstGeom prst="rect">
                <a:avLst/>
              </a:prstGeom>
              <a:blipFill>
                <a:blip r:embed="rId14"/>
                <a:stretch>
                  <a:fillRect l="-3077" t="-10526" r="-41538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8588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8000" y="334626"/>
            <a:ext cx="8229600" cy="623257"/>
          </a:xfrm>
        </p:spPr>
        <p:txBody>
          <a:bodyPr>
            <a:noAutofit/>
          </a:bodyPr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ko-KR" altLang="en-US" sz="3600" b="1" dirty="0"/>
              <a:t>관측자의 운동 상태와 시공간</a:t>
            </a:r>
          </a:p>
        </p:txBody>
      </p:sp>
      <p:sp>
        <p:nvSpPr>
          <p:cNvPr id="33822" name="Freeform 30"/>
          <p:cNvSpPr>
            <a:spLocks/>
          </p:cNvSpPr>
          <p:nvPr/>
        </p:nvSpPr>
        <p:spPr bwMode="auto">
          <a:xfrm>
            <a:off x="700365" y="2797924"/>
            <a:ext cx="1492" cy="53784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847"/>
              </a:cxn>
            </a:cxnLst>
            <a:rect l="0" t="0" r="r" b="b"/>
            <a:pathLst>
              <a:path w="3" h="847">
                <a:moveTo>
                  <a:pt x="0" y="0"/>
                </a:moveTo>
                <a:lnTo>
                  <a:pt x="3" y="847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21" name="Freeform 29"/>
          <p:cNvSpPr>
            <a:spLocks/>
          </p:cNvSpPr>
          <p:nvPr/>
        </p:nvSpPr>
        <p:spPr bwMode="auto">
          <a:xfrm>
            <a:off x="692157" y="3336510"/>
            <a:ext cx="1689973" cy="889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2661" y="0"/>
              </a:cxn>
            </a:cxnLst>
            <a:rect l="0" t="0" r="r" b="b"/>
            <a:pathLst>
              <a:path w="2661" h="15">
                <a:moveTo>
                  <a:pt x="0" y="15"/>
                </a:moveTo>
                <a:lnTo>
                  <a:pt x="2661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934648" y="3020915"/>
            <a:ext cx="220853" cy="319299"/>
            <a:chOff x="1936605" y="4116030"/>
            <a:chExt cx="220853" cy="319299"/>
          </a:xfrm>
        </p:grpSpPr>
        <p:sp>
          <p:nvSpPr>
            <p:cNvPr id="33820" name="Oval 28"/>
            <p:cNvSpPr>
              <a:spLocks noChangeArrowheads="1"/>
            </p:cNvSpPr>
            <p:nvPr/>
          </p:nvSpPr>
          <p:spPr bwMode="auto">
            <a:xfrm>
              <a:off x="1992564" y="4116030"/>
              <a:ext cx="114903" cy="114829"/>
            </a:xfrm>
            <a:prstGeom prst="ellips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819" name="Freeform 27"/>
            <p:cNvSpPr>
              <a:spLocks/>
            </p:cNvSpPr>
            <p:nvPr/>
          </p:nvSpPr>
          <p:spPr bwMode="auto">
            <a:xfrm>
              <a:off x="2044793" y="4236045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818" name="Freeform 26"/>
            <p:cNvSpPr>
              <a:spLocks/>
            </p:cNvSpPr>
            <p:nvPr/>
          </p:nvSpPr>
          <p:spPr bwMode="auto">
            <a:xfrm>
              <a:off x="1950035" y="4350874"/>
              <a:ext cx="85804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817" name="Freeform 25"/>
            <p:cNvSpPr>
              <a:spLocks/>
            </p:cNvSpPr>
            <p:nvPr/>
          </p:nvSpPr>
          <p:spPr bwMode="auto">
            <a:xfrm>
              <a:off x="2055985" y="4350874"/>
              <a:ext cx="101473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816" name="Freeform 24"/>
            <p:cNvSpPr>
              <a:spLocks/>
            </p:cNvSpPr>
            <p:nvPr/>
          </p:nvSpPr>
          <p:spPr bwMode="auto">
            <a:xfrm>
              <a:off x="1936605" y="4244935"/>
              <a:ext cx="106696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815" name="Freeform 23"/>
            <p:cNvSpPr>
              <a:spLocks/>
            </p:cNvSpPr>
            <p:nvPr/>
          </p:nvSpPr>
          <p:spPr bwMode="auto">
            <a:xfrm>
              <a:off x="2043301" y="4244935"/>
              <a:ext cx="94012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1728525" y="2912012"/>
            <a:ext cx="341725" cy="343747"/>
          </a:xfrm>
          <a:prstGeom prst="flowChartConnector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797" name="Freeform 5"/>
          <p:cNvSpPr>
            <a:spLocks/>
          </p:cNvSpPr>
          <p:nvPr/>
        </p:nvSpPr>
        <p:spPr bwMode="auto">
          <a:xfrm>
            <a:off x="1886703" y="3025359"/>
            <a:ext cx="171609" cy="67416"/>
          </a:xfrm>
          <a:custGeom>
            <a:avLst/>
            <a:gdLst/>
            <a:ahLst/>
            <a:cxnLst>
              <a:cxn ang="0">
                <a:pos x="0" y="106"/>
              </a:cxn>
              <a:cxn ang="0">
                <a:pos x="270" y="0"/>
              </a:cxn>
            </a:cxnLst>
            <a:rect l="0" t="0" r="r" b="b"/>
            <a:pathLst>
              <a:path w="270" h="106">
                <a:moveTo>
                  <a:pt x="0" y="106"/>
                </a:moveTo>
                <a:lnTo>
                  <a:pt x="270" y="0"/>
                </a:lnTo>
              </a:path>
            </a:pathLst>
          </a:custGeom>
          <a:noFill/>
          <a:ln w="9525">
            <a:solidFill>
              <a:srgbClr val="8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2064281" y="2994244"/>
            <a:ext cx="415592" cy="343006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바탕" pitchFamily="18" charset="-127"/>
                <a:ea typeface="바탕" pitchFamily="18" charset="-127"/>
                <a:cs typeface="Times New Roman" pitchFamily="18" charset="0"/>
              </a:rPr>
              <a:t>∆t</a:t>
            </a:r>
            <a:endParaRPr kumimoji="1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528024" y="3412075"/>
                <a:ext cx="121466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관측자 </a:t>
                </a:r>
                <a14:m>
                  <m:oMath xmlns:m="http://schemas.openxmlformats.org/officeDocument/2006/math">
                    <m:r>
                      <a:rPr kumimoji="0" lang="ko-KR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𝜗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024" y="3412075"/>
                <a:ext cx="1214663" cy="400110"/>
              </a:xfrm>
              <a:prstGeom prst="rect">
                <a:avLst/>
              </a:prstGeom>
              <a:blipFill>
                <a:blip r:embed="rId3"/>
                <a:stretch>
                  <a:fillRect l="-5528" t="-9231" b="-2769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813" name="Oval 21"/>
          <p:cNvSpPr>
            <a:spLocks noChangeArrowheads="1"/>
          </p:cNvSpPr>
          <p:nvPr/>
        </p:nvSpPr>
        <p:spPr bwMode="auto">
          <a:xfrm>
            <a:off x="4037765" y="2887783"/>
            <a:ext cx="114157" cy="114829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12" name="Freeform 20"/>
          <p:cNvSpPr>
            <a:spLocks/>
          </p:cNvSpPr>
          <p:nvPr/>
        </p:nvSpPr>
        <p:spPr bwMode="auto">
          <a:xfrm>
            <a:off x="4089993" y="3007798"/>
            <a:ext cx="746" cy="11482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80"/>
              </a:cxn>
            </a:cxnLst>
            <a:rect l="0" t="0" r="r" b="b"/>
            <a:pathLst>
              <a:path w="1" h="180">
                <a:moveTo>
                  <a:pt x="0" y="0"/>
                </a:moveTo>
                <a:lnTo>
                  <a:pt x="1" y="180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11" name="Freeform 19"/>
          <p:cNvSpPr>
            <a:spLocks/>
          </p:cNvSpPr>
          <p:nvPr/>
        </p:nvSpPr>
        <p:spPr bwMode="auto">
          <a:xfrm>
            <a:off x="3995235" y="3122628"/>
            <a:ext cx="85058" cy="75565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0" y="119"/>
              </a:cxn>
            </a:cxnLst>
            <a:rect l="0" t="0" r="r" b="b"/>
            <a:pathLst>
              <a:path w="135" h="119">
                <a:moveTo>
                  <a:pt x="135" y="0"/>
                </a:moveTo>
                <a:lnTo>
                  <a:pt x="0" y="119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10" name="Freeform 18"/>
          <p:cNvSpPr>
            <a:spLocks/>
          </p:cNvSpPr>
          <p:nvPr/>
        </p:nvSpPr>
        <p:spPr bwMode="auto">
          <a:xfrm>
            <a:off x="4099693" y="3122628"/>
            <a:ext cx="102219" cy="8445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9" y="133"/>
              </a:cxn>
            </a:cxnLst>
            <a:rect l="0" t="0" r="r" b="b"/>
            <a:pathLst>
              <a:path w="159" h="133">
                <a:moveTo>
                  <a:pt x="0" y="0"/>
                </a:moveTo>
                <a:lnTo>
                  <a:pt x="159" y="133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09" name="Freeform 17"/>
          <p:cNvSpPr>
            <a:spLocks/>
          </p:cNvSpPr>
          <p:nvPr/>
        </p:nvSpPr>
        <p:spPr bwMode="auto">
          <a:xfrm>
            <a:off x="3982551" y="3016687"/>
            <a:ext cx="105204" cy="57044"/>
          </a:xfrm>
          <a:custGeom>
            <a:avLst/>
            <a:gdLst/>
            <a:ahLst/>
            <a:cxnLst>
              <a:cxn ang="0">
                <a:pos x="165" y="0"/>
              </a:cxn>
              <a:cxn ang="0">
                <a:pos x="0" y="90"/>
              </a:cxn>
            </a:cxnLst>
            <a:rect l="0" t="0" r="r" b="b"/>
            <a:pathLst>
              <a:path w="165" h="90">
                <a:moveTo>
                  <a:pt x="165" y="0"/>
                </a:moveTo>
                <a:lnTo>
                  <a:pt x="0" y="90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08" name="Freeform 16"/>
          <p:cNvSpPr>
            <a:spLocks/>
          </p:cNvSpPr>
          <p:nvPr/>
        </p:nvSpPr>
        <p:spPr bwMode="auto">
          <a:xfrm flipV="1">
            <a:off x="4080293" y="2580708"/>
            <a:ext cx="1191935" cy="45042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2" y="71"/>
              </a:cxn>
            </a:cxnLst>
            <a:rect l="0" t="0" r="r" b="b"/>
            <a:pathLst>
              <a:path w="172" h="71">
                <a:moveTo>
                  <a:pt x="0" y="0"/>
                </a:moveTo>
                <a:lnTo>
                  <a:pt x="172" y="71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3813790" y="1685041"/>
            <a:ext cx="3200876" cy="1600200"/>
          </a:xfrm>
          <a:prstGeom prst="homePlate">
            <a:avLst>
              <a:gd name="adj" fmla="val 49653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4006802" y="1841126"/>
            <a:ext cx="341725" cy="343747"/>
          </a:xfrm>
          <a:prstGeom prst="flowChartConnector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799" name="Freeform 7"/>
          <p:cNvSpPr>
            <a:spLocks/>
          </p:cNvSpPr>
          <p:nvPr/>
        </p:nvSpPr>
        <p:spPr bwMode="auto">
          <a:xfrm>
            <a:off x="4164980" y="1878908"/>
            <a:ext cx="123857" cy="142981"/>
          </a:xfrm>
          <a:custGeom>
            <a:avLst/>
            <a:gdLst/>
            <a:ahLst/>
            <a:cxnLst>
              <a:cxn ang="0">
                <a:pos x="0" y="225"/>
              </a:cxn>
              <a:cxn ang="0">
                <a:pos x="195" y="0"/>
              </a:cxn>
            </a:cxnLst>
            <a:rect l="0" t="0" r="r" b="b"/>
            <a:pathLst>
              <a:path w="195" h="225">
                <a:moveTo>
                  <a:pt x="0" y="225"/>
                </a:moveTo>
                <a:lnTo>
                  <a:pt x="195" y="0"/>
                </a:lnTo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868738" y="2065249"/>
            <a:ext cx="342471" cy="343747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바탕" pitchFamily="18" charset="-127"/>
                <a:ea typeface="바탕" pitchFamily="18" charset="-127"/>
                <a:cs typeface="Times New Roman" pitchFamily="18" charset="0"/>
              </a:rPr>
              <a:t>V</a:t>
            </a:r>
            <a:endParaRPr kumimoji="1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4349272" y="1955954"/>
            <a:ext cx="476774" cy="343006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바탕" pitchFamily="18" charset="-127"/>
                <a:ea typeface="바탕" pitchFamily="18" charset="-127"/>
                <a:cs typeface="Times New Roman" pitchFamily="18" charset="0"/>
              </a:rPr>
              <a:t>∆t'</a:t>
            </a:r>
            <a:endParaRPr kumimoji="1" lang="en-US" altLang="ko-K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굴림" pitchFamily="50" charset="-127"/>
              <a:ea typeface="굴림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221312" y="2907064"/>
                <a:ext cx="130510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관측자 </a:t>
                </a:r>
                <a14:m>
                  <m:oMath xmlns:m="http://schemas.openxmlformats.org/officeDocument/2006/math">
                    <m:r>
                      <a:rPr kumimoji="0" lang="ko-KR" alt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𝜗</m:t>
                    </m:r>
                    <m:r>
                      <a:rPr kumimoji="0" lang="en-US" altLang="ko-KR" sz="2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′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1312" y="2907064"/>
                <a:ext cx="1305103" cy="400110"/>
              </a:xfrm>
              <a:prstGeom prst="rect">
                <a:avLst/>
              </a:prstGeom>
              <a:blipFill>
                <a:blip r:embed="rId4"/>
                <a:stretch>
                  <a:fillRect l="-4651" t="-9091" b="-257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오른쪽 화살표 8"/>
          <p:cNvSpPr/>
          <p:nvPr/>
        </p:nvSpPr>
        <p:spPr>
          <a:xfrm>
            <a:off x="2819921" y="2371055"/>
            <a:ext cx="532556" cy="32210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TextBox 167"/>
              <p:cNvSpPr txBox="1"/>
              <p:nvPr/>
            </p:nvSpPr>
            <p:spPr>
              <a:xfrm>
                <a:off x="2628314" y="4537275"/>
                <a:ext cx="1843262" cy="14773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𝒕</m:t>
                      </m:r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=∆</m:t>
                      </m:r>
                      <m:sSup>
                        <m:sSupPr>
                          <m:ctrlP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𝒕</m:t>
                          </m:r>
                        </m:e>
                        <m:sup>
                          <m: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?</m:t>
                      </m:r>
                    </m:oMath>
                  </m:oMathPara>
                </a14:m>
                <a:endParaRPr kumimoji="0" lang="en-US" altLang="ko-KR" sz="32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𝑳</m:t>
                      </m:r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𝑳</m:t>
                          </m:r>
                        </m:e>
                        <m:sup>
                          <m:r>
                            <a:rPr kumimoji="0" lang="en-US" altLang="ko-KR" sz="32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32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?</m:t>
                      </m:r>
                    </m:oMath>
                  </m:oMathPara>
                </a14:m>
                <a:endParaRPr kumimoji="0" lang="ko-KR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68" name="TextBox 1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314" y="4537275"/>
                <a:ext cx="1843262" cy="14773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폭발 1 5"/>
          <p:cNvSpPr/>
          <p:nvPr/>
        </p:nvSpPr>
        <p:spPr>
          <a:xfrm>
            <a:off x="5268972" y="2110346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Freeform 18"/>
          <p:cNvSpPr>
            <a:spLocks/>
          </p:cNvSpPr>
          <p:nvPr/>
        </p:nvSpPr>
        <p:spPr bwMode="auto">
          <a:xfrm flipV="1">
            <a:off x="5255286" y="2433223"/>
            <a:ext cx="130182" cy="17110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9" y="133"/>
              </a:cxn>
            </a:cxnLst>
            <a:rect l="0" t="0" r="r" b="b"/>
            <a:pathLst>
              <a:path w="159" h="133">
                <a:moveTo>
                  <a:pt x="0" y="0"/>
                </a:moveTo>
                <a:lnTo>
                  <a:pt x="159" y="133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7" name="Freeform 18"/>
          <p:cNvSpPr>
            <a:spLocks/>
          </p:cNvSpPr>
          <p:nvPr/>
        </p:nvSpPr>
        <p:spPr bwMode="auto">
          <a:xfrm flipH="1">
            <a:off x="5240922" y="2371055"/>
            <a:ext cx="68644" cy="211506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9" y="133"/>
              </a:cxn>
            </a:cxnLst>
            <a:rect l="0" t="0" r="r" b="b"/>
            <a:pathLst>
              <a:path w="159" h="133">
                <a:moveTo>
                  <a:pt x="0" y="0"/>
                </a:moveTo>
                <a:lnTo>
                  <a:pt x="159" y="133"/>
                </a:lnTo>
              </a:path>
            </a:pathLst>
          </a:cu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42" name="직선 연결선 41"/>
          <p:cNvCxnSpPr/>
          <p:nvPr/>
        </p:nvCxnSpPr>
        <p:spPr>
          <a:xfrm>
            <a:off x="5678595" y="2907064"/>
            <a:ext cx="41910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822677" y="2520925"/>
                <a:ext cx="25968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altLang="ko-KR" sz="2000" b="0" i="1" smtClean="0"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2677" y="2520925"/>
                <a:ext cx="259686" cy="307777"/>
              </a:xfrm>
              <a:prstGeom prst="rect">
                <a:avLst/>
              </a:prstGeom>
              <a:blipFill>
                <a:blip r:embed="rId6"/>
                <a:stretch>
                  <a:fillRect l="-25581" t="-4000" r="-27907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528703" y="3412075"/>
                <a:ext cx="19922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000" b="0" i="1" smtClean="0"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8703" y="3412075"/>
                <a:ext cx="199222" cy="307777"/>
              </a:xfrm>
              <a:prstGeom prst="rect">
                <a:avLst/>
              </a:prstGeom>
              <a:blipFill>
                <a:blip r:embed="rId7"/>
                <a:stretch>
                  <a:fillRect l="-31250" r="-28125" b="-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그림 3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89659" y="983549"/>
            <a:ext cx="3476644" cy="29484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02027" y="4691164"/>
                <a:ext cx="342791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ko-KR" altLang="en-US" sz="3200" dirty="0"/>
                  <a:t>뮤온의 수명</a:t>
                </a:r>
                <a:r>
                  <a:rPr lang="en-US" altLang="ko-KR" sz="3200" dirty="0"/>
                  <a:t>?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ko-KR" sz="3200" dirty="0"/>
                  <a:t> </a:t>
                </a:r>
                <a14:m>
                  <m:oMath xmlns:m="http://schemas.openxmlformats.org/officeDocument/2006/math">
                    <m:r>
                      <a:rPr lang="en-US" altLang="ko-KR" sz="32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altLang="ko-KR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ko-KR" alt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sub>
                    </m:sSub>
                    <m:r>
                      <a:rPr lang="en-US" altLang="ko-KR" sz="32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sSub>
                      <m:sSubPr>
                        <m:ctrlPr>
                          <a:rPr lang="en-US" altLang="ko-KR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ko-KR" altLang="en-US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  <m:r>
                          <a:rPr lang="en-US" altLang="ko-KR" sz="32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</m:oMath>
                </a14:m>
                <a:r>
                  <a:rPr lang="en-US" altLang="ko-KR" sz="3200" dirty="0"/>
                  <a:t>?</a:t>
                </a:r>
                <a:endParaRPr lang="ko-KR" altLang="en-US" sz="3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2027" y="4691164"/>
                <a:ext cx="3427910" cy="1323439"/>
              </a:xfrm>
              <a:prstGeom prst="rect">
                <a:avLst/>
              </a:prstGeom>
              <a:blipFill>
                <a:blip r:embed="rId9"/>
                <a:stretch>
                  <a:fillRect l="-4093" t="-7373" b="-87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604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3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6" grpId="0" animBg="1"/>
      <p:bldP spid="6" grpId="1" animBg="1"/>
      <p:bldP spid="6" grpId="2" animBg="1"/>
      <p:bldP spid="6" grpId="3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smic-ra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560" y="898748"/>
            <a:ext cx="7620000" cy="4762500"/>
          </a:xfrm>
          <a:prstGeom prst="rect">
            <a:avLst/>
          </a:prstGeom>
          <a:noFill/>
        </p:spPr>
      </p:pic>
      <p:pic>
        <p:nvPicPr>
          <p:cNvPr id="4" name="Picture 4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46918" y="6057324"/>
            <a:ext cx="3495122" cy="660023"/>
          </a:xfrm>
          <a:prstGeom prst="rect">
            <a:avLst/>
          </a:prstGeom>
          <a:noFill/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392" y="898748"/>
            <a:ext cx="2037769" cy="1728192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7032104" y="2703666"/>
            <a:ext cx="2630848" cy="25853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평균수명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2.1969811(22)×10</a:t>
            </a:r>
            <a:r>
              <a:rPr kumimoji="0" lang="en-US" altLang="ko-KR" sz="18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−6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 s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~2.2</a:t>
            </a:r>
            <a:r>
              <a:rPr kumimoji="0" lang="el-GR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맑은 고딕" panose="020B0503020000020004" pitchFamily="50" charset="-127"/>
                <a:cs typeface="+mn-cs"/>
              </a:rPr>
              <a:t>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이동거리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~2.2</a:t>
            </a:r>
            <a:r>
              <a:rPr kumimoji="0" lang="el-GR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맑은 고딕" panose="020B0503020000020004" pitchFamily="50" charset="-127"/>
                <a:cs typeface="+mn-cs"/>
              </a:rPr>
              <a:t>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 x 0.998c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~0.66km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(??)</a:t>
            </a:r>
          </a:p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(15.8x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2.2</a:t>
            </a:r>
            <a:r>
              <a:rPr kumimoji="0" lang="el-GR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맑은 고딕" panose="020B0503020000020004" pitchFamily="50" charset="-127"/>
                <a:cs typeface="+mn-cs"/>
              </a:rPr>
              <a:t>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s) x 0.998c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~15.8 x 0.66km</a:t>
            </a: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= 10.4km (!!)</a:t>
            </a:r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2423592" y="1762844"/>
            <a:ext cx="3528392" cy="136815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18332" y="259268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뮤온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검출의 미스터리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10" name="Picture 3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5520" y="6106244"/>
            <a:ext cx="1428750" cy="419100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/>
              <p:cNvSpPr/>
              <p:nvPr/>
            </p:nvSpPr>
            <p:spPr>
              <a:xfrm>
                <a:off x="8040217" y="3279998"/>
                <a:ext cx="8018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∆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𝑡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  <a:sym typeface="Wingdings" panose="05000000000000000000" pitchFamily="2" charset="2"/>
                      </a:rPr>
                      <m:t>′</m:t>
                    </m:r>
                  </m:oMath>
                </a14:m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217" y="3279998"/>
                <a:ext cx="801823" cy="369332"/>
              </a:xfrm>
              <a:prstGeom prst="rect">
                <a:avLst/>
              </a:prstGeom>
              <a:blipFill>
                <a:blip r:embed="rId7"/>
                <a:stretch>
                  <a:fillRect l="-6870" t="-6557" b="-2623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227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0.0294 L 0.2875 0.55278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47" y="26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B7FA3D1-9991-4C1E-9531-8168814805F6}"/>
              </a:ext>
            </a:extLst>
          </p:cNvPr>
          <p:cNvSpPr/>
          <p:nvPr/>
        </p:nvSpPr>
        <p:spPr>
          <a:xfrm>
            <a:off x="1524000" y="2959100"/>
            <a:ext cx="10028616" cy="16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484848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특수상대론적 시공간의 거리 구조</a:t>
            </a:r>
            <a:endParaRPr kumimoji="0" lang="ko-KR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484848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6160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화살표 연결선 3"/>
          <p:cNvCxnSpPr/>
          <p:nvPr/>
        </p:nvCxnSpPr>
        <p:spPr>
          <a:xfrm flipV="1">
            <a:off x="5989384" y="994949"/>
            <a:ext cx="25400" cy="332740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5" name="직선 화살표 연결선 4"/>
          <p:cNvCxnSpPr/>
          <p:nvPr/>
        </p:nvCxnSpPr>
        <p:spPr>
          <a:xfrm flipV="1">
            <a:off x="5113084" y="3457828"/>
            <a:ext cx="3403600" cy="3560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triangle"/>
          </a:ln>
          <a:effectLst/>
        </p:spPr>
      </p:cxnSp>
      <p:cxnSp>
        <p:nvCxnSpPr>
          <p:cNvPr id="6" name="직선 화살표 연결선 5"/>
          <p:cNvCxnSpPr/>
          <p:nvPr/>
        </p:nvCxnSpPr>
        <p:spPr>
          <a:xfrm flipV="1">
            <a:off x="5786184" y="1058449"/>
            <a:ext cx="863600" cy="323850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7" name="직선 화살표 연결선 6"/>
          <p:cNvCxnSpPr/>
          <p:nvPr/>
        </p:nvCxnSpPr>
        <p:spPr>
          <a:xfrm flipV="1">
            <a:off x="5481384" y="1118531"/>
            <a:ext cx="2603500" cy="294981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8" name="폭발 1 7"/>
          <p:cNvSpPr/>
          <p:nvPr/>
        </p:nvSpPr>
        <p:spPr>
          <a:xfrm>
            <a:off x="7621231" y="1525963"/>
            <a:ext cx="120650" cy="127000"/>
          </a:xfrm>
          <a:prstGeom prst="irregularSeal1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폭발 1 8"/>
          <p:cNvSpPr/>
          <p:nvPr/>
        </p:nvSpPr>
        <p:spPr>
          <a:xfrm>
            <a:off x="6176709" y="2593440"/>
            <a:ext cx="120650" cy="127000"/>
          </a:xfrm>
          <a:prstGeom prst="irregularSeal1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폭발 1 9"/>
          <p:cNvSpPr/>
          <p:nvPr/>
        </p:nvSpPr>
        <p:spPr>
          <a:xfrm>
            <a:off x="5944934" y="3417231"/>
            <a:ext cx="120650" cy="127000"/>
          </a:xfrm>
          <a:prstGeom prst="irregularSeal1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27995" y="749700"/>
                <a:ext cx="31027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ko-KR" alt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𝜗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7995" y="749700"/>
                <a:ext cx="310277" cy="276999"/>
              </a:xfrm>
              <a:prstGeom prst="rect">
                <a:avLst/>
              </a:prstGeom>
              <a:blipFill>
                <a:blip r:embed="rId2"/>
                <a:stretch>
                  <a:fillRect l="-11765" r="-1961" b="-222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050395" y="724300"/>
                <a:ext cx="31559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ko-KR" altLang="en-US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𝜗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395" y="724300"/>
                <a:ext cx="315599" cy="276999"/>
              </a:xfrm>
              <a:prstGeom prst="rect">
                <a:avLst/>
              </a:prstGeom>
              <a:blipFill>
                <a:blip r:embed="rId3"/>
                <a:stretch>
                  <a:fillRect l="-13725" r="-1961" b="-2222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90548" y="727453"/>
                <a:ext cx="2214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0548" y="727453"/>
                <a:ext cx="221471" cy="276999"/>
              </a:xfrm>
              <a:prstGeom prst="rect">
                <a:avLst/>
              </a:prstGeom>
              <a:blipFill>
                <a:blip r:embed="rId4"/>
                <a:stretch>
                  <a:fillRect l="-16216" r="-16216" b="-108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직선 연결선 13"/>
          <p:cNvCxnSpPr/>
          <p:nvPr/>
        </p:nvCxnSpPr>
        <p:spPr>
          <a:xfrm flipH="1">
            <a:off x="6002084" y="2644240"/>
            <a:ext cx="234719" cy="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</a:ln>
          <a:effectLst/>
        </p:spPr>
      </p:cxnSp>
      <p:cxnSp>
        <p:nvCxnSpPr>
          <p:cNvPr id="15" name="직선 연결선 14"/>
          <p:cNvCxnSpPr/>
          <p:nvPr/>
        </p:nvCxnSpPr>
        <p:spPr>
          <a:xfrm flipH="1">
            <a:off x="5989384" y="1578703"/>
            <a:ext cx="1739797" cy="48860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</a:ln>
          <a:effectLst/>
        </p:spPr>
      </p:cxnSp>
      <p:cxnSp>
        <p:nvCxnSpPr>
          <p:cNvPr id="16" name="직선 연결선 15"/>
          <p:cNvCxnSpPr/>
          <p:nvPr/>
        </p:nvCxnSpPr>
        <p:spPr>
          <a:xfrm flipH="1">
            <a:off x="6224103" y="2580740"/>
            <a:ext cx="21021" cy="899991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</a:ln>
          <a:effectLst/>
        </p:spPr>
      </p:cxnSp>
      <p:cxnSp>
        <p:nvCxnSpPr>
          <p:cNvPr id="17" name="직선 연결선 16"/>
          <p:cNvCxnSpPr/>
          <p:nvPr/>
        </p:nvCxnSpPr>
        <p:spPr>
          <a:xfrm>
            <a:off x="7676946" y="1538663"/>
            <a:ext cx="26835" cy="1954768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직사각형 17"/>
              <p:cNvSpPr/>
              <p:nvPr/>
            </p:nvSpPr>
            <p:spPr>
              <a:xfrm>
                <a:off x="5445688" y="2445842"/>
                <a:ext cx="5942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8" name="직사각형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5688" y="2445842"/>
                <a:ext cx="594265" cy="369332"/>
              </a:xfrm>
              <a:prstGeom prst="rect">
                <a:avLst/>
              </a:prstGeom>
              <a:blipFill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직사각형 18"/>
              <p:cNvSpPr/>
              <p:nvPr/>
            </p:nvSpPr>
            <p:spPr>
              <a:xfrm>
                <a:off x="5437037" y="1440714"/>
                <a:ext cx="59958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9" name="직사각형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7037" y="1440714"/>
                <a:ext cx="599588" cy="369332"/>
              </a:xfrm>
              <a:prstGeom prst="rect">
                <a:avLst/>
              </a:prstGeom>
              <a:blipFill>
                <a:blip r:embed="rId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직사각형 19"/>
              <p:cNvSpPr/>
              <p:nvPr/>
            </p:nvSpPr>
            <p:spPr>
              <a:xfrm>
                <a:off x="5983034" y="3508517"/>
                <a:ext cx="5784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𝑙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0" name="직사각형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034" y="3508517"/>
                <a:ext cx="578427" cy="369332"/>
              </a:xfrm>
              <a:prstGeom prst="rect">
                <a:avLst/>
              </a:prstGeom>
              <a:blipFill>
                <a:blip r:embed="rId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직사각형 20"/>
              <p:cNvSpPr/>
              <p:nvPr/>
            </p:nvSpPr>
            <p:spPr>
              <a:xfrm>
                <a:off x="7385071" y="3539751"/>
                <a:ext cx="5837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𝑙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1" name="직사각형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5071" y="3539751"/>
                <a:ext cx="583750" cy="369332"/>
              </a:xfrm>
              <a:prstGeom prst="rect">
                <a:avLst/>
              </a:prstGeom>
              <a:blipFill>
                <a:blip r:embed="rId8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직사각형 21"/>
              <p:cNvSpPr/>
              <p:nvPr/>
            </p:nvSpPr>
            <p:spPr>
              <a:xfrm>
                <a:off x="5637850" y="905089"/>
                <a:ext cx="363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2" name="직사각형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7850" y="905089"/>
                <a:ext cx="36343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/>
              <p:cNvSpPr/>
              <p:nvPr/>
            </p:nvSpPr>
            <p:spPr>
              <a:xfrm>
                <a:off x="8213761" y="3490094"/>
                <a:ext cx="39683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3" name="직사각형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3761" y="3490094"/>
                <a:ext cx="396839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직사각형 23"/>
              <p:cNvSpPr/>
              <p:nvPr/>
            </p:nvSpPr>
            <p:spPr>
              <a:xfrm>
                <a:off x="5598093" y="3170419"/>
                <a:ext cx="41472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𝑃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4" name="직사각형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093" y="3170419"/>
                <a:ext cx="414729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직사각형 24"/>
              <p:cNvSpPr/>
              <p:nvPr/>
            </p:nvSpPr>
            <p:spPr>
              <a:xfrm>
                <a:off x="6197607" y="2305149"/>
                <a:ext cx="5166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5" name="직사각형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7607" y="2305149"/>
                <a:ext cx="516616" cy="369332"/>
              </a:xfrm>
              <a:prstGeom prst="rect">
                <a:avLst/>
              </a:prstGeom>
              <a:blipFill>
                <a:blip r:embed="rId12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/>
              <p:cNvSpPr/>
              <p:nvPr/>
            </p:nvSpPr>
            <p:spPr>
              <a:xfrm>
                <a:off x="7725739" y="1364165"/>
                <a:ext cx="52193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직사각형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5739" y="1364165"/>
                <a:ext cx="521938" cy="369332"/>
              </a:xfrm>
              <a:prstGeom prst="rect">
                <a:avLst/>
              </a:prstGeom>
              <a:blipFill>
                <a:blip r:embed="rId1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85647" y="4489450"/>
                <a:ext cx="11690453" cy="20649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예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1)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 </m:t>
                    </m:r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/</m:t>
                    </m:r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𝑠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의 속도로 움직이는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0" lang="ko-KR" altLang="en-US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𝜗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bSup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ko-KR" alt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∆</m:t>
                        </m:r>
                        <m:sSubSup>
                          <m:sSub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sSubSup>
                          <m:sSub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𝑙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1 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𝑠𝑒𝑐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,0 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</m:d>
                    <m:r>
                      <a:rPr kumimoji="0" lang="en-US" altLang="ko-KR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↔</m:t>
                    </m:r>
                    <m:r>
                      <a:rPr kumimoji="0" lang="en-US" altLang="ko-KR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ko-KR" alt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b>
                              <m:sSub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,∆</m:t>
                            </m:r>
                            <m:sSub>
                              <m:sSub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e>
                      <m:sub>
                        <m:r>
                          <a:rPr kumimoji="0" lang="ko-KR" alt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뉴</m:t>
                        </m:r>
                        <m:r>
                          <a:rPr kumimoji="0" lang="ko-KR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튼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, 1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↔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ko-KR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∆</m:t>
                        </m:r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,∆</m:t>
                        </m:r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𝑙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1.000⋯6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,1.000⋯6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</m:d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예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2)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=0.9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3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×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8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/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</m:d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의 속도로 움직이는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0" lang="ko-KR" altLang="en-US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𝜗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bSup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sSubSup>
                            <m:sSub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sSubSup>
                            <m:sSub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𝑙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𝑠𝑒𝑐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,0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</m:t>
                          </m:r>
                        </m:e>
                      </m:d>
                      <m:r>
                        <a:rPr kumimoji="0" lang="en-US" altLang="ko-KR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↔</m:t>
                      </m:r>
                      <m:r>
                        <a:rPr kumimoji="0" lang="en-US" altLang="ko-KR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ko-KR" altLang="en-US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,∆</m:t>
                              </m:r>
                              <m:sSub>
                                <m:sSub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kumimoji="0" lang="ko-KR" alt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뉴</m:t>
                          </m:r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튼</m:t>
                          </m:r>
                        </m:sub>
                      </m:sSub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 2.7×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8</m:t>
                              </m:r>
                            </m:sup>
                          </m:s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</m:t>
                          </m:r>
                        </m:e>
                      </m:d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↔</m:t>
                      </m:r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,∆</m:t>
                          </m:r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𝑙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2.</m:t>
                          </m:r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29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,6.19×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10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8</m:t>
                              </m:r>
                            </m:sup>
                          </m:s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</m:t>
                          </m:r>
                        </m:e>
                      </m:d>
                    </m:oMath>
                  </m:oMathPara>
                </a14:m>
                <a:endParaRPr kumimoji="0" lang="ko-KR" alt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47" y="4489450"/>
                <a:ext cx="11690453" cy="2064924"/>
              </a:xfrm>
              <a:prstGeom prst="rect">
                <a:avLst/>
              </a:prstGeom>
              <a:blipFill>
                <a:blip r:embed="rId14"/>
                <a:stretch>
                  <a:fillRect l="-13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슬라이드 번호 개체 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837148" y="1720374"/>
            <a:ext cx="24320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가상 실험</a:t>
            </a:r>
          </a:p>
        </p:txBody>
      </p:sp>
    </p:spTree>
    <p:extLst>
      <p:ext uri="{BB962C8B-B14F-4D97-AF65-F5344CB8AC3E}">
        <p14:creationId xmlns:p14="http://schemas.microsoft.com/office/powerpoint/2010/main" val="8073149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96900" y="1657700"/>
                <a:ext cx="7874000" cy="19023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  <m:sub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=−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3×</m:t>
                            </m:r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8</m:t>
                                </m:r>
                              </m:sup>
                            </m:sSup>
                            <m:f>
                              <m:fPr>
                                <m:ctrlP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kumimoji="0" lang="en-US" altLang="ko-KR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𝑠</m:t>
                                </m:r>
                              </m:den>
                            </m:f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×1 </m:t>
                            </m:r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</m:d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+0=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−9.00⋯0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 </m:t>
                    </m:r>
                  </m:oMath>
                </a14:m>
                <a:r>
                  <a:rPr kumimoji="0" lang="en-US" altLang="ko-K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3×</m:t>
                              </m:r>
                              <m:sSup>
                                <m:sSupPr>
                                  <m:ctrlP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8</m:t>
                                  </m:r>
                                </m:sup>
                              </m:sSup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×1.00⋯6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1.00⋯6 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−9×</m:t>
                        </m:r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10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16</m:t>
                            </m:r>
                          </m:sup>
                        </m:s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×1.00⋯4+1.00⋯4</m:t>
                        </m:r>
                      </m:e>
                    </m:d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−9×1.00⋯4+</m:t>
                        </m:r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1.00⋯4×10</m:t>
                            </m:r>
                          </m:e>
                          <m:sup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−16</m:t>
                            </m:r>
                          </m:sup>
                        </m:sSup>
                      </m:e>
                    </m:d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≅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−9.00⋯4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00" y="1657700"/>
                <a:ext cx="7874000" cy="1902380"/>
              </a:xfrm>
              <a:prstGeom prst="rect">
                <a:avLst/>
              </a:prstGeom>
              <a:blipFill>
                <a:blip r:embed="rId2"/>
                <a:stretch>
                  <a:fillRect b="-6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34678" y="3781322"/>
                <a:ext cx="7346172" cy="15404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  <m:sub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b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𝑙</m:t>
                            </m:r>
                          </m:e>
                          <m:sub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3×</m:t>
                            </m:r>
                            <m:sSup>
                              <m:sSup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8</m:t>
                                </m:r>
                              </m:sup>
                            </m:sSup>
                            <m:f>
                              <m:fPr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𝑠</m:t>
                                </m:r>
                              </m:den>
                            </m:f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×1 </m:t>
                            </m:r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</m:d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+0=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−9.00</m:t>
                    </m:r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ko-KR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ko-KR" altLang="en-US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kumimoji="0" lang="en-US" altLang="ko-K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𝑙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3×</m:t>
                              </m:r>
                              <m:sSup>
                                <m:sSupPr>
                                  <m:ctrlP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8</m:t>
                                  </m:r>
                                </m:sup>
                              </m:sSup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×2.29 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6.19×</m:t>
                              </m:r>
                              <m:sSup>
                                <m:sSupPr>
                                  <m:ctrlP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kumimoji="0" lang="en-US" altLang="ko-K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8</m:t>
                                  </m:r>
                                </m:sup>
                              </m:sSup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en-US" altLang="ko-K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altLang="ko-KR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−47.2+38.3</m:t>
                        </m:r>
                      </m:e>
                    </m:d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−8.90</m:t>
                    </m:r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16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4678" y="3781322"/>
                <a:ext cx="7346172" cy="154042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그룹 6"/>
          <p:cNvGrpSpPr/>
          <p:nvPr/>
        </p:nvGrpSpPr>
        <p:grpSpPr>
          <a:xfrm>
            <a:off x="1716613" y="3687139"/>
            <a:ext cx="2108200" cy="471261"/>
            <a:chOff x="5410200" y="1811807"/>
            <a:chExt cx="2108200" cy="4712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직사각형 7"/>
                <p:cNvSpPr/>
                <p:nvPr/>
              </p:nvSpPr>
              <p:spPr>
                <a:xfrm>
                  <a:off x="5552410" y="1833711"/>
                  <a:ext cx="1790683" cy="40786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  <a:sym typeface="Wingdings" panose="05000000000000000000" pitchFamily="2" charset="2"/>
                    </a:rPr>
                    <a:t>   </a:t>
                  </a:r>
                  <a14:m>
                    <m:oMath xmlns:m="http://schemas.openxmlformats.org/officeDocument/2006/math">
                      <m:r>
                        <a:rPr kumimoji="0" lang="ko-KR" altLang="en-US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b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≅</m:t>
                      </m:r>
                      <m:r>
                        <a:rPr kumimoji="0" lang="ko-KR" altLang="en-US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p>
                        <m:sSupPr>
                          <m:ctrlP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e>
                            <m:sub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  <m:sup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</m:e>
                        <m:sup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a14:m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2" name="직사각형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410" y="1833711"/>
                  <a:ext cx="1790683" cy="407869"/>
                </a:xfrm>
                <a:prstGeom prst="rect">
                  <a:avLst/>
                </a:prstGeom>
                <a:blipFill>
                  <a:blip r:embed="rId12"/>
                  <a:stretch>
                    <a:fillRect l="-3061" b="-2388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모서리가 둥근 직사각형 8"/>
            <p:cNvSpPr/>
            <p:nvPr/>
          </p:nvSpPr>
          <p:spPr>
            <a:xfrm>
              <a:off x="5410200" y="1811807"/>
              <a:ext cx="2108200" cy="471261"/>
            </a:xfrm>
            <a:prstGeom prst="round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5960157" y="5885089"/>
            <a:ext cx="2108200" cy="471261"/>
            <a:chOff x="5410200" y="1811807"/>
            <a:chExt cx="2108200" cy="4712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직사각형 10"/>
                <p:cNvSpPr/>
                <p:nvPr/>
              </p:nvSpPr>
              <p:spPr>
                <a:xfrm>
                  <a:off x="5552410" y="1833711"/>
                  <a:ext cx="1796004" cy="40838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  <a:sym typeface="Wingdings" panose="05000000000000000000" pitchFamily="2" charset="2"/>
                    </a:rPr>
                    <a:t>   </a:t>
                  </a:r>
                  <a14:m>
                    <m:oMath xmlns:m="http://schemas.openxmlformats.org/officeDocument/2006/math">
                      <m:r>
                        <a:rPr kumimoji="0" lang="ko-KR" altLang="en-US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b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  <m:sup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≅</m:t>
                      </m:r>
                      <m:r>
                        <a:rPr kumimoji="0" lang="ko-KR" altLang="en-US" sz="18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∆</m:t>
                      </m:r>
                      <m:sSup>
                        <m:sSupPr>
                          <m:ctrlP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e>
                            <m:sub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ko-KR" sz="18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</m:e>
                        <m:sup>
                          <m:r>
                            <a:rPr kumimoji="0" lang="en-US" altLang="ko-KR" sz="18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a14:m>
                  <a:endParaRPr kumimoji="0" lang="ko-KR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6" name="직사각형 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2410" y="1833711"/>
                  <a:ext cx="1796004" cy="408382"/>
                </a:xfrm>
                <a:prstGeom prst="rect">
                  <a:avLst/>
                </a:prstGeom>
                <a:blipFill>
                  <a:blip r:embed="rId13"/>
                  <a:stretch>
                    <a:fillRect l="-3061" b="-2388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모서리가 둥근 직사각형 11"/>
            <p:cNvSpPr/>
            <p:nvPr/>
          </p:nvSpPr>
          <p:spPr>
            <a:xfrm>
              <a:off x="5410200" y="1811807"/>
              <a:ext cx="2108200" cy="471261"/>
            </a:xfrm>
            <a:prstGeom prst="roundRect">
              <a:avLst/>
            </a:prstGeom>
            <a:noFill/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315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/>
          </p:cNvSpPr>
          <p:nvPr/>
        </p:nvSpPr>
        <p:spPr bwMode="auto">
          <a:xfrm>
            <a:off x="2518180" y="1361795"/>
            <a:ext cx="7435473" cy="39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607659" y="2510785"/>
                <a:ext cx="468052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d>
                            <m:d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𝑦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𝑧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659" y="2510785"/>
                <a:ext cx="4680520" cy="369332"/>
              </a:xfrm>
              <a:prstGeom prst="rect">
                <a:avLst/>
              </a:prstGeom>
              <a:blipFill>
                <a:blip r:embed="rId2"/>
                <a:stretch>
                  <a:fillRect l="-911" b="-3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직사각형 7"/>
          <p:cNvSpPr/>
          <p:nvPr/>
        </p:nvSpPr>
        <p:spPr>
          <a:xfrm>
            <a:off x="5302773" y="2263403"/>
            <a:ext cx="5290292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0087" y="3250832"/>
            <a:ext cx="675566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밍코프스키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en-US" altLang="ko-KR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Minkowski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시공간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편평한 시공간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“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곡률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(Curvature)” = 0</a:t>
            </a: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ko-KR" alt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로렌츠 공간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 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vs  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유클리드 공간</a:t>
            </a:r>
            <a:endParaRPr kumimoji="0" lang="en-US" altLang="ko-KR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  <a:p>
            <a:pPr marL="285750" marR="0" lvl="0" indent="-28575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“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시간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”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과 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“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공간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”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은 분리할 수 없고 절대적이지도 않다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!</a:t>
            </a:r>
          </a:p>
          <a:p>
            <a:pPr marL="0" marR="0" lvl="0" indent="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    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시공간 복합체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!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373399" y="287642"/>
            <a:ext cx="100248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특수상대론적 시공간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(Special relativistic ST)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85438" y="1482798"/>
            <a:ext cx="598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거리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메트릭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구조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(Line element):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890155" y="2124838"/>
            <a:ext cx="2855871" cy="2251989"/>
          </a:xfrm>
          <a:prstGeom prst="roundRect">
            <a:avLst>
              <a:gd name="adj" fmla="val 16648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2909986" y="4141061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자유형 16"/>
          <p:cNvSpPr/>
          <p:nvPr/>
        </p:nvSpPr>
        <p:spPr>
          <a:xfrm>
            <a:off x="1974133" y="3116864"/>
            <a:ext cx="242758" cy="213367"/>
          </a:xfrm>
          <a:custGeom>
            <a:avLst/>
            <a:gdLst>
              <a:gd name="connsiteX0" fmla="*/ 0 w 248355"/>
              <a:gd name="connsiteY0" fmla="*/ 112889 h 112889"/>
              <a:gd name="connsiteX1" fmla="*/ 112889 w 248355"/>
              <a:gd name="connsiteY1" fmla="*/ 67734 h 112889"/>
              <a:gd name="connsiteX2" fmla="*/ 203200 w 248355"/>
              <a:gd name="connsiteY2" fmla="*/ 45156 h 112889"/>
              <a:gd name="connsiteX3" fmla="*/ 248355 w 248355"/>
              <a:gd name="connsiteY3" fmla="*/ 0 h 11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55" h="112889">
                <a:moveTo>
                  <a:pt x="0" y="112889"/>
                </a:moveTo>
                <a:cubicBezTo>
                  <a:pt x="80329" y="64691"/>
                  <a:pt x="28429" y="87224"/>
                  <a:pt x="112889" y="67734"/>
                </a:cubicBezTo>
                <a:cubicBezTo>
                  <a:pt x="143125" y="60757"/>
                  <a:pt x="203200" y="45156"/>
                  <a:pt x="203200" y="45156"/>
                </a:cubicBezTo>
                <a:lnTo>
                  <a:pt x="248355" y="0"/>
                </a:lnTo>
              </a:path>
            </a:pathLst>
          </a:custGeom>
          <a:noFill/>
          <a:ln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590981" y="3462252"/>
                <a:ext cx="78066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0981" y="3462252"/>
                <a:ext cx="780663" cy="215444"/>
              </a:xfrm>
              <a:prstGeom prst="rect">
                <a:avLst/>
              </a:prstGeom>
              <a:blipFill>
                <a:blip r:embed="rId3"/>
                <a:stretch>
                  <a:fillRect l="-6250" r="-5469" b="-37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158971" y="2716618"/>
                <a:ext cx="242534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8971" y="2716618"/>
                <a:ext cx="2425344" cy="215444"/>
              </a:xfrm>
              <a:prstGeom prst="rect">
                <a:avLst/>
              </a:prstGeom>
              <a:blipFill>
                <a:blip r:embed="rId4"/>
                <a:stretch>
                  <a:fillRect l="-1508" r="-1759" b="-37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/>
              <p:cNvSpPr/>
              <p:nvPr/>
            </p:nvSpPr>
            <p:spPr>
              <a:xfrm>
                <a:off x="1891366" y="1649783"/>
                <a:ext cx="7128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굴림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ℳ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23" name="직사각형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1366" y="1649783"/>
                <a:ext cx="712887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830863" y="5679512"/>
                <a:ext cx="7341217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  <a:defRPr/>
                </a:pPr>
                <a:r>
                  <a:rPr lang="ko-KR" altLang="en-US" sz="200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관성계 구분 불가능 </a:t>
                </a:r>
                <a:endParaRPr lang="en-US" altLang="ko-KR" sz="2000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  <a:defRPr/>
                </a:pPr>
                <a:r>
                  <a:rPr lang="en-US" altLang="ko-KR" sz="2000" dirty="0">
                    <a:solidFill>
                      <a:prstClr val="black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l-GR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20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l-GR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20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l-GR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863" y="5679512"/>
                <a:ext cx="7341217" cy="923330"/>
              </a:xfrm>
              <a:prstGeom prst="rect">
                <a:avLst/>
              </a:prstGeom>
              <a:blipFill>
                <a:blip r:embed="rId6"/>
                <a:stretch>
                  <a:fillRect l="-2075" b="-993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8190868" y="5251452"/>
                <a:ext cx="3279488" cy="13388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ko-K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∆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ko-KR" altLang="en-US" b="0" i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이 아니고</a:t>
                </a:r>
                <a:r>
                  <a:rPr lang="en-US" altLang="ko-KR" b="0" i="1" dirty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,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p>
                        <m:sSup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+∆</m:t>
                      </m:r>
                      <m:sSup>
                        <m:sSup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e>
                        <m:sup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altLang="ko-KR" b="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altLang="ko-KR" b="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+∆</m:t>
                    </m:r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=∆</m:t>
                    </m:r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′2</m:t>
                        </m:r>
                      </m:sup>
                    </m:sSup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868" y="5251452"/>
                <a:ext cx="3279488" cy="1338828"/>
              </a:xfrm>
              <a:prstGeom prst="rect">
                <a:avLst/>
              </a:prstGeom>
              <a:blipFill>
                <a:blip r:embed="rId7"/>
                <a:stretch>
                  <a:fillRect r="-37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45105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spect="1" noChangeArrowheads="1"/>
          </p:cNvSpPr>
          <p:nvPr/>
        </p:nvSpPr>
        <p:spPr bwMode="auto">
          <a:xfrm>
            <a:off x="2518180" y="1361795"/>
            <a:ext cx="7435473" cy="39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775092" y="724905"/>
                <a:ext cx="6022123" cy="11079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d>
                            <m:d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𝑦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𝑧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 </m:t>
                      </m:r>
                    </m:oMath>
                  </m:oMathPara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mbria Math" panose="02040503050406030204" pitchFamily="18" charset="0"/>
                    <a:cs typeface="+mn-cs"/>
                  </a:rPr>
                  <a:t>    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=−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𝑟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𝑟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𝜃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func>
                      <m:func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uncPr>
                      <m:fName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0" lang="en-US" altLang="ko-KR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sin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fName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𝜃</m:t>
                        </m:r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𝜙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</m:func>
                  </m:oMath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5092" y="724905"/>
                <a:ext cx="6022123" cy="1107996"/>
              </a:xfrm>
              <a:prstGeom prst="rect">
                <a:avLst/>
              </a:prstGeom>
              <a:blipFill>
                <a:blip r:embed="rId2"/>
                <a:stretch>
                  <a:fillRect b="-549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1229825" y="627508"/>
            <a:ext cx="2855871" cy="2251989"/>
          </a:xfrm>
          <a:prstGeom prst="roundRect">
            <a:avLst>
              <a:gd name="adj" fmla="val 16648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3249656" y="2643731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자유형 16"/>
          <p:cNvSpPr/>
          <p:nvPr/>
        </p:nvSpPr>
        <p:spPr>
          <a:xfrm>
            <a:off x="2313803" y="1619534"/>
            <a:ext cx="242758" cy="213367"/>
          </a:xfrm>
          <a:custGeom>
            <a:avLst/>
            <a:gdLst>
              <a:gd name="connsiteX0" fmla="*/ 0 w 248355"/>
              <a:gd name="connsiteY0" fmla="*/ 112889 h 112889"/>
              <a:gd name="connsiteX1" fmla="*/ 112889 w 248355"/>
              <a:gd name="connsiteY1" fmla="*/ 67734 h 112889"/>
              <a:gd name="connsiteX2" fmla="*/ 203200 w 248355"/>
              <a:gd name="connsiteY2" fmla="*/ 45156 h 112889"/>
              <a:gd name="connsiteX3" fmla="*/ 248355 w 248355"/>
              <a:gd name="connsiteY3" fmla="*/ 0 h 11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355" h="112889">
                <a:moveTo>
                  <a:pt x="0" y="112889"/>
                </a:moveTo>
                <a:cubicBezTo>
                  <a:pt x="80329" y="64691"/>
                  <a:pt x="28429" y="87224"/>
                  <a:pt x="112889" y="67734"/>
                </a:cubicBezTo>
                <a:cubicBezTo>
                  <a:pt x="143125" y="60757"/>
                  <a:pt x="203200" y="45156"/>
                  <a:pt x="203200" y="45156"/>
                </a:cubicBezTo>
                <a:lnTo>
                  <a:pt x="248355" y="0"/>
                </a:lnTo>
              </a:path>
            </a:pathLst>
          </a:custGeom>
          <a:noFill/>
          <a:ln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1930651" y="1964922"/>
                <a:ext cx="780663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651" y="1964922"/>
                <a:ext cx="780663" cy="215444"/>
              </a:xfrm>
              <a:prstGeom prst="rect">
                <a:avLst/>
              </a:prstGeom>
              <a:blipFill>
                <a:blip r:embed="rId3"/>
                <a:stretch>
                  <a:fillRect l="-6250" r="-5469" b="-36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498641" y="1219288"/>
                <a:ext cx="242534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𝑑𝑦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𝑑𝑧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641" y="1219288"/>
                <a:ext cx="2425344" cy="215444"/>
              </a:xfrm>
              <a:prstGeom prst="rect">
                <a:avLst/>
              </a:prstGeom>
              <a:blipFill>
                <a:blip r:embed="rId4"/>
                <a:stretch>
                  <a:fillRect l="-1759" r="-1508" b="-4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4290073" y="2071576"/>
                <a:ext cx="5383498" cy="14302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d</m:t>
                    </m:r>
                    <m:sSup>
                      <m:sSupPr>
                        <m:ctrlPr>
                          <a:rPr kumimoji="0" lang="el-GR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𝜂</m:t>
                        </m:r>
                      </m:e>
                      <m:sub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𝜇𝜈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𝜈</m:t>
                        </m:r>
                      </m:sup>
                    </m:sSup>
                  </m:oMath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   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𝜂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00</m:t>
                        </m:r>
                      </m:sub>
                    </m:sSub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𝜂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01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+… </m:t>
                    </m:r>
                  </m:oMath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mbria Math" panose="02040503050406030204" pitchFamily="18" charset="0"/>
                    <a:cs typeface="+mn-cs"/>
                  </a:rPr>
                  <a:t> 	</a:t>
                </a:r>
                <a:r>
                  <a:rPr kumimoji="0" lang="en-US" altLang="ko-KR" sz="2400" b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𝜂</m:t>
                            </m:r>
                          </m:e>
                        </m:acc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𝜇𝜈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acc>
                      <m:accPr>
                        <m:chr m:val="̃"/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𝜈</m:t>
                        </m:r>
                      </m:sup>
                    </m:sSup>
                  </m:oMath>
                </a14:m>
                <a:r>
                  <a:rPr kumimoji="0" lang="en-US" altLang="ko-KR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      </a:t>
                </a: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0073" y="2071576"/>
                <a:ext cx="5383498" cy="1430200"/>
              </a:xfrm>
              <a:prstGeom prst="rect">
                <a:avLst/>
              </a:prstGeom>
              <a:blipFill>
                <a:blip r:embed="rId5"/>
                <a:stretch>
                  <a:fillRect b="-29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853729" y="3760471"/>
                <a:ext cx="6764374" cy="24423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Minkowski metric: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ko-KR" sz="200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Cambria Math" panose="02040503050406030204" pitchFamily="18" charset="0"/>
                  </a:rPr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ko-KR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kumimoji="0" lang="ko-KR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m:rPr>
                        <m:sty m:val="p"/>
                      </m:rPr>
                      <a:rPr kumimoji="0" lang="en-US" altLang="ko-KR" sz="2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or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0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sz="20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sz="20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sz="20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ko-KR" sz="200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p>
                                      <m:sSupPr>
                                        <m:ctrlP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m:rPr>
                                            <m:brk m:alnAt="7"/>
                                          </m:rP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altLang="ko-KR" sz="20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p>
                                        <m: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func>
                                      <m:funcPr>
                                        <m:ctrlP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sSup>
                                          <m:sSupPr>
                                            <m:ctrlPr>
                                              <a:rPr lang="en-US" altLang="ko-KR" sz="2000" b="0" i="1" smtClean="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altLang="ko-KR" sz="2000" b="0" i="0" smtClean="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e>
                                          <m:sup>
                                            <m:r>
                                              <a:rPr lang="en-US" altLang="ko-KR" sz="2000" b="0" i="1" smtClean="0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fName>
                                      <m:e>
                                        <m:r>
                                          <a:rPr lang="en-US" altLang="ko-KR" sz="20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</m:func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</a:rPr>
                  <a:t> 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altLang="ko-KR" sz="2000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  <a:p>
                <a:pPr>
                  <a:defRPr/>
                </a:pPr>
                <a:r>
                  <a:rPr lang="en-US" altLang="ko-KR" sz="2000" dirty="0">
                    <a:solidFill>
                      <a:prstClr val="black"/>
                    </a:solidFill>
                  </a:rPr>
                  <a:t>               </a:t>
                </a:r>
                <a:r>
                  <a:rPr lang="ko-KR" altLang="en-US" sz="2000" dirty="0">
                    <a:solidFill>
                      <a:prstClr val="black"/>
                    </a:solidFill>
                  </a:rPr>
                  <a:t>직교</a:t>
                </a:r>
                <a:r>
                  <a:rPr lang="en-US" altLang="ko-KR" sz="2000" dirty="0">
                    <a:solidFill>
                      <a:prstClr val="black"/>
                    </a:solidFill>
                  </a:rPr>
                  <a:t> </a:t>
                </a:r>
                <a:r>
                  <a:rPr lang="ko-KR" altLang="en-US" sz="2000" dirty="0" err="1">
                    <a:solidFill>
                      <a:prstClr val="black"/>
                    </a:solidFill>
                  </a:rPr>
                  <a:t>좌표계</a:t>
                </a:r>
                <a:r>
                  <a:rPr lang="en-US" altLang="ko-KR" sz="2000" dirty="0">
                    <a:solidFill>
                      <a:prstClr val="black"/>
                    </a:solidFill>
                  </a:rPr>
                  <a:t>                 </a:t>
                </a:r>
                <a:r>
                  <a:rPr lang="ko-KR" altLang="en-US" sz="2000" dirty="0" err="1">
                    <a:solidFill>
                      <a:prstClr val="black"/>
                    </a:solidFill>
                  </a:rPr>
                  <a:t>극좌표계</a:t>
                </a:r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3729" y="3760471"/>
                <a:ext cx="6764374" cy="2442335"/>
              </a:xfrm>
              <a:prstGeom prst="rect">
                <a:avLst/>
              </a:prstGeom>
              <a:blipFill>
                <a:blip r:embed="rId6"/>
                <a:stretch>
                  <a:fillRect l="-2703" t="-3990" b="-52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직사각형 22"/>
              <p:cNvSpPr/>
              <p:nvPr/>
            </p:nvSpPr>
            <p:spPr>
              <a:xfrm>
                <a:off x="2231036" y="152453"/>
                <a:ext cx="7128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굴림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ℳ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23" name="직사각형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036" y="152453"/>
                <a:ext cx="712887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오른쪽 화살표 4"/>
          <p:cNvSpPr/>
          <p:nvPr/>
        </p:nvSpPr>
        <p:spPr>
          <a:xfrm>
            <a:off x="994410" y="4537710"/>
            <a:ext cx="73152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0AB81D-BB3B-4D51-8C7C-E2F88FBDF107}"/>
                  </a:ext>
                </a:extLst>
              </p:cNvPr>
              <p:cNvSpPr txBox="1"/>
              <p:nvPr/>
            </p:nvSpPr>
            <p:spPr>
              <a:xfrm>
                <a:off x="8190966" y="3098559"/>
                <a:ext cx="3805456" cy="6619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altLang="ko-KR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d>
                        <m:d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</m:acc>
                        </m:e>
                      </m:d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 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acc>
                        </m:e>
                        <m:sub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p>
                          </m:sSup>
                        </m:num>
                        <m:den>
                          <m:r>
                            <a:rPr lang="ko-KR" alt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ko-KR" altLang="en-US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b="0" i="1" smtClean="0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p>
                          </m:sSup>
                        </m:num>
                        <m:den>
                          <m:r>
                            <a:rPr lang="ko-KR" altLang="en-US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p>
                            <m:sSupPr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̃"/>
                                  <m:ctrlPr>
                                    <a:rPr lang="ko-KR" altLang="en-US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ko-KR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acc>
                            </m:e>
                            <m:sup>
                              <m:r>
                                <a:rPr lang="en-US" altLang="ko-KR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𝛼𝛽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0AB81D-BB3B-4D51-8C7C-E2F88FBDF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966" y="3098559"/>
                <a:ext cx="3805456" cy="66191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5948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7788" y="1195393"/>
            <a:ext cx="10746012" cy="960564"/>
          </a:xfrm>
        </p:spPr>
        <p:txBody>
          <a:bodyPr>
            <a:noAutofit/>
          </a:bodyPr>
          <a:lstStyle/>
          <a:p>
            <a:pPr>
              <a:lnSpc>
                <a:spcPct val="170000"/>
              </a:lnSpc>
            </a:pPr>
            <a:r>
              <a:rPr lang="ko-KR" altLang="en-US" sz="3200" b="1" dirty="0"/>
              <a:t>모든</a:t>
            </a:r>
            <a:r>
              <a:rPr lang="en-US" altLang="ko-KR" sz="3200" b="1" dirty="0"/>
              <a:t> </a:t>
            </a:r>
            <a:r>
              <a:rPr lang="ko-KR" altLang="en-US" sz="3200" b="1" dirty="0"/>
              <a:t>특수상대론적 성질들은 이러한 </a:t>
            </a:r>
            <a:r>
              <a:rPr lang="ko-KR" altLang="en-US" sz="3200" b="1" dirty="0" err="1"/>
              <a:t>메트릭</a:t>
            </a:r>
            <a:r>
              <a:rPr lang="ko-KR" altLang="en-US" sz="3200" b="1" dirty="0"/>
              <a:t> 구조의 산물</a:t>
            </a:r>
            <a:r>
              <a:rPr lang="en-US" altLang="ko-KR" sz="3200" b="1" dirty="0"/>
              <a:t>: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5864" y="236852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Ex1)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광속 불변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1689818" y="3367746"/>
            <a:ext cx="1823650" cy="2088233"/>
            <a:chOff x="1156666" y="1484783"/>
            <a:chExt cx="3427266" cy="2808313"/>
          </a:xfrm>
        </p:grpSpPr>
        <p:sp>
          <p:nvSpPr>
            <p:cNvPr id="50" name="Freeform 76"/>
            <p:cNvSpPr>
              <a:spLocks/>
            </p:cNvSpPr>
            <p:nvPr/>
          </p:nvSpPr>
          <p:spPr bwMode="auto">
            <a:xfrm flipH="1">
              <a:off x="1535563" y="1960952"/>
              <a:ext cx="45719" cy="2332144"/>
            </a:xfrm>
            <a:custGeom>
              <a:avLst/>
              <a:gdLst/>
              <a:ahLst/>
              <a:cxnLst>
                <a:cxn ang="0">
                  <a:pos x="16" y="5631"/>
                </a:cxn>
                <a:cxn ang="0">
                  <a:pos x="0" y="0"/>
                </a:cxn>
              </a:cxnLst>
              <a:rect l="0" t="0" r="r" b="b"/>
              <a:pathLst>
                <a:path w="16" h="5631">
                  <a:moveTo>
                    <a:pt x="16" y="563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Freeform 71"/>
            <p:cNvSpPr>
              <a:spLocks/>
            </p:cNvSpPr>
            <p:nvPr/>
          </p:nvSpPr>
          <p:spPr bwMode="auto">
            <a:xfrm>
              <a:off x="1445208" y="1864569"/>
              <a:ext cx="773105" cy="2356519"/>
            </a:xfrm>
            <a:custGeom>
              <a:avLst/>
              <a:gdLst/>
              <a:ahLst/>
              <a:cxnLst>
                <a:cxn ang="0">
                  <a:pos x="0" y="5719"/>
                </a:cxn>
                <a:cxn ang="0">
                  <a:pos x="3348" y="0"/>
                </a:cxn>
              </a:cxnLst>
              <a:rect l="0" t="0" r="r" b="b"/>
              <a:pathLst>
                <a:path w="3348" h="5719">
                  <a:moveTo>
                    <a:pt x="0" y="5719"/>
                  </a:moveTo>
                  <a:lnTo>
                    <a:pt x="3348" y="0"/>
                  </a:lnTo>
                </a:path>
              </a:pathLst>
            </a:cu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Freeform 70"/>
            <p:cNvSpPr>
              <a:spLocks/>
            </p:cNvSpPr>
            <p:nvPr/>
          </p:nvSpPr>
          <p:spPr bwMode="auto">
            <a:xfrm flipV="1">
              <a:off x="1156666" y="3932899"/>
              <a:ext cx="271173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3" name="Freeform 69"/>
            <p:cNvSpPr>
              <a:spLocks/>
            </p:cNvSpPr>
            <p:nvPr/>
          </p:nvSpPr>
          <p:spPr bwMode="auto">
            <a:xfrm>
              <a:off x="1200084" y="3068960"/>
              <a:ext cx="2795852" cy="1008653"/>
            </a:xfrm>
            <a:custGeom>
              <a:avLst/>
              <a:gdLst/>
              <a:ahLst/>
              <a:cxnLst>
                <a:cxn ang="0">
                  <a:pos x="0" y="2536"/>
                </a:cxn>
                <a:cxn ang="0">
                  <a:pos x="4350" y="0"/>
                </a:cxn>
              </a:cxnLst>
              <a:rect l="0" t="0" r="r" b="b"/>
              <a:pathLst>
                <a:path w="4350" h="2536">
                  <a:moveTo>
                    <a:pt x="0" y="2536"/>
                  </a:moveTo>
                  <a:lnTo>
                    <a:pt x="4350" y="0"/>
                  </a:lnTo>
                </a:path>
              </a:pathLst>
            </a:custGeom>
            <a:noFill/>
            <a:ln w="12700">
              <a:solidFill>
                <a:srgbClr val="00B05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4035639" y="2915072"/>
                  <a:ext cx="548293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5639" y="2915072"/>
                  <a:ext cx="548293" cy="413907"/>
                </a:xfrm>
                <a:prstGeom prst="rect">
                  <a:avLst/>
                </a:prstGeom>
                <a:blipFill>
                  <a:blip r:embed="rId3" cstate="print"/>
                  <a:stretch>
                    <a:fillRect l="-18750" r="-18750" b="-14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TextBox 54"/>
                <p:cNvSpPr txBox="1"/>
                <p:nvPr/>
              </p:nvSpPr>
              <p:spPr>
                <a:xfrm>
                  <a:off x="3893844" y="3737924"/>
                  <a:ext cx="439357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3844" y="3737924"/>
                  <a:ext cx="439357" cy="413907"/>
                </a:xfrm>
                <a:prstGeom prst="rect">
                  <a:avLst/>
                </a:prstGeom>
                <a:blipFill>
                  <a:blip r:embed="rId4" cstate="print"/>
                  <a:stretch>
                    <a:fillRect l="-10526" r="-2632" b="-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1422631" y="1484784"/>
                  <a:ext cx="370310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2631" y="1484784"/>
                  <a:ext cx="370310" cy="413907"/>
                </a:xfrm>
                <a:prstGeom prst="rect">
                  <a:avLst/>
                </a:prstGeom>
                <a:blipFill>
                  <a:blip r:embed="rId5" cstate="print"/>
                  <a:stretch>
                    <a:fillRect l="-18750" r="-15625" b="-588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2202795" y="1484783"/>
                  <a:ext cx="482014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795" y="1484783"/>
                  <a:ext cx="482014" cy="413907"/>
                </a:xfrm>
                <a:prstGeom prst="rect">
                  <a:avLst/>
                </a:prstGeom>
                <a:blipFill>
                  <a:blip r:embed="rId6" cstate="print"/>
                  <a:stretch>
                    <a:fillRect l="-21429" r="-23810" b="-1372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8" name="직선 연결선 57"/>
          <p:cNvCxnSpPr/>
          <p:nvPr/>
        </p:nvCxnSpPr>
        <p:spPr>
          <a:xfrm flipV="1">
            <a:off x="1865846" y="4576542"/>
            <a:ext cx="504735" cy="665531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</a:ln>
          <a:effectLst/>
        </p:spPr>
      </p:cxnSp>
      <p:cxnSp>
        <p:nvCxnSpPr>
          <p:cNvPr id="59" name="직선 연결선 58"/>
          <p:cNvCxnSpPr/>
          <p:nvPr/>
        </p:nvCxnSpPr>
        <p:spPr>
          <a:xfrm flipH="1">
            <a:off x="2246465" y="4578679"/>
            <a:ext cx="130021" cy="494245"/>
          </a:xfrm>
          <a:prstGeom prst="line">
            <a:avLst/>
          </a:prstGeom>
          <a:noFill/>
          <a:ln w="9525" cap="flat" cmpd="sng" algn="ctr">
            <a:solidFill>
              <a:srgbClr val="00B050"/>
            </a:solidFill>
            <a:prstDash val="dash"/>
          </a:ln>
          <a:effectLst/>
        </p:spPr>
      </p:cxnSp>
      <p:cxnSp>
        <p:nvCxnSpPr>
          <p:cNvPr id="60" name="직선 연결선 59"/>
          <p:cNvCxnSpPr/>
          <p:nvPr/>
        </p:nvCxnSpPr>
        <p:spPr>
          <a:xfrm>
            <a:off x="2364128" y="4576541"/>
            <a:ext cx="0" cy="645594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2260261" y="5295246"/>
                <a:ext cx="23230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1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0261" y="5295246"/>
                <a:ext cx="232307" cy="184666"/>
              </a:xfrm>
              <a:prstGeom prst="rect">
                <a:avLst/>
              </a:prstGeom>
              <a:blipFill>
                <a:blip r:embed="rId7"/>
                <a:stretch>
                  <a:fillRect l="-10526" r="-2632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092274" y="5033934"/>
                <a:ext cx="26770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1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274" y="5033934"/>
                <a:ext cx="267702" cy="184666"/>
              </a:xfrm>
              <a:prstGeom prst="rect">
                <a:avLst/>
              </a:prstGeom>
              <a:blipFill>
                <a:blip r:embed="rId8"/>
                <a:stretch>
                  <a:fillRect l="-9091" r="-11364"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직선 연결선 62"/>
          <p:cNvCxnSpPr/>
          <p:nvPr/>
        </p:nvCxnSpPr>
        <p:spPr>
          <a:xfrm flipH="1">
            <a:off x="1903592" y="4570237"/>
            <a:ext cx="459796" cy="630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dash"/>
          </a:ln>
          <a:effectLst/>
        </p:spPr>
      </p:cxnSp>
      <p:cxnSp>
        <p:nvCxnSpPr>
          <p:cNvPr id="64" name="직선 연결선 63"/>
          <p:cNvCxnSpPr/>
          <p:nvPr/>
        </p:nvCxnSpPr>
        <p:spPr>
          <a:xfrm flipH="1">
            <a:off x="1963835" y="4590270"/>
            <a:ext cx="409777" cy="235530"/>
          </a:xfrm>
          <a:prstGeom prst="line">
            <a:avLst/>
          </a:prstGeom>
          <a:noFill/>
          <a:ln w="9525" cap="flat" cmpd="sng" algn="ctr">
            <a:solidFill>
              <a:srgbClr val="00B050"/>
            </a:solidFill>
            <a:prstDash val="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1713116" y="4502818"/>
                <a:ext cx="14587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</m:oMath>
                </a14:m>
                <a:r>
                  <a:rPr kumimoji="0" lang="en-US" altLang="ko-K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t</a:t>
                </a:r>
                <a:endParaRPr kumimoji="0" lang="ko-K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116" y="4502818"/>
                <a:ext cx="145874" cy="184666"/>
              </a:xfrm>
              <a:prstGeom prst="rect">
                <a:avLst/>
              </a:prstGeom>
              <a:blipFill>
                <a:blip r:embed="rId9"/>
                <a:stretch>
                  <a:fillRect l="-37500" t="-30000" r="-66667" b="-4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1903399" y="4816443"/>
                <a:ext cx="17953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</m:oMath>
                </a14:m>
                <a:r>
                  <a:rPr kumimoji="0" lang="en-US" altLang="ko-KR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t’</a:t>
                </a:r>
                <a:endParaRPr kumimoji="0" lang="ko-KR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3399" y="4816443"/>
                <a:ext cx="179536" cy="184666"/>
              </a:xfrm>
              <a:prstGeom prst="rect">
                <a:avLst/>
              </a:prstGeom>
              <a:blipFill>
                <a:blip r:embed="rId10"/>
                <a:stretch>
                  <a:fillRect l="-30000" t="-30000" r="-53333" b="-5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/>
              <p:cNvSpPr txBox="1"/>
              <p:nvPr/>
            </p:nvSpPr>
            <p:spPr>
              <a:xfrm>
                <a:off x="4472660" y="3918034"/>
                <a:ext cx="6576339" cy="415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0=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0" lang="el-GR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p>
                                <m:sSupPr>
                                  <m:ctrlP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0" lang="el-GR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7" name="TextBox 6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2660" y="3918034"/>
                <a:ext cx="6576339" cy="41543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직사각형 67"/>
              <p:cNvSpPr/>
              <p:nvPr/>
            </p:nvSpPr>
            <p:spPr>
              <a:xfrm>
                <a:off x="5368126" y="4702819"/>
                <a:ext cx="2578463" cy="6260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𝜗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68" name="직사각형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126" y="4702819"/>
                <a:ext cx="2578463" cy="6260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직사각형 68"/>
              <p:cNvSpPr/>
              <p:nvPr/>
            </p:nvSpPr>
            <p:spPr>
              <a:xfrm>
                <a:off x="5321176" y="5410077"/>
                <a:ext cx="6500709" cy="6260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𝜗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𝑐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𝜗</m:t>
                        </m:r>
                      </m:sub>
                    </m:sSub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 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광속 동일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불변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)!</a:t>
                </a:r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9" name="직사각형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176" y="5410077"/>
                <a:ext cx="6500709" cy="626005"/>
              </a:xfrm>
              <a:prstGeom prst="rect">
                <a:avLst/>
              </a:prstGeom>
              <a:blipFill>
                <a:blip r:embed="rId13"/>
                <a:stretch>
                  <a:fillRect b="-679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오른쪽 화살표 69"/>
          <p:cNvSpPr/>
          <p:nvPr/>
        </p:nvSpPr>
        <p:spPr>
          <a:xfrm>
            <a:off x="4813121" y="4944310"/>
            <a:ext cx="375546" cy="23852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4519388" y="3264799"/>
                <a:ext cx="54247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ko-KR" altLang="en-US" sz="2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특별한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경로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</m:t>
                    </m:r>
                  </m:oMath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9388" y="3264799"/>
                <a:ext cx="5424712" cy="461665"/>
              </a:xfrm>
              <a:prstGeom prst="rect">
                <a:avLst/>
              </a:prstGeom>
              <a:blipFill>
                <a:blip r:embed="rId14"/>
                <a:stretch>
                  <a:fillRect l="-1685" t="-10667" b="-30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4" name="타원 73"/>
          <p:cNvSpPr/>
          <p:nvPr/>
        </p:nvSpPr>
        <p:spPr>
          <a:xfrm>
            <a:off x="2340207" y="4535197"/>
            <a:ext cx="68518" cy="72008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5" name="타원 74"/>
          <p:cNvSpPr/>
          <p:nvPr/>
        </p:nvSpPr>
        <p:spPr>
          <a:xfrm>
            <a:off x="1864229" y="5182833"/>
            <a:ext cx="68518" cy="72008"/>
          </a:xfrm>
          <a:prstGeom prst="ellipse">
            <a:avLst/>
          </a:prstGeom>
          <a:solidFill>
            <a:srgbClr val="FF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000312" y="5767852"/>
                <a:ext cx="8168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=1)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0312" y="5767852"/>
                <a:ext cx="816827" cy="276999"/>
              </a:xfrm>
              <a:prstGeom prst="rect">
                <a:avLst/>
              </a:prstGeom>
              <a:blipFill>
                <a:blip r:embed="rId15"/>
                <a:stretch>
                  <a:fillRect l="-8209" r="-8209" b="-3695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7802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8000" y="1943100"/>
            <a:ext cx="10972800" cy="3276600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</a:pPr>
            <a:r>
              <a:rPr lang="en-US" altLang="ko-KR" b="1" dirty="0"/>
              <a:t>I. Black Hole Mechanics</a:t>
            </a:r>
            <a:br>
              <a:rPr lang="en-US" altLang="ko-KR" b="1" dirty="0"/>
            </a:br>
            <a:r>
              <a:rPr lang="en-US" altLang="ko-KR" dirty="0"/>
              <a:t>	</a:t>
            </a:r>
            <a:r>
              <a:rPr lang="en-US" altLang="ko-KR" sz="4000" dirty="0"/>
              <a:t>1. Spacetime and General Relativity</a:t>
            </a:r>
            <a:br>
              <a:rPr lang="en-US" altLang="ko-KR" sz="4000" dirty="0"/>
            </a:br>
            <a:r>
              <a:rPr lang="en-US" altLang="ko-KR" sz="4000" dirty="0"/>
              <a:t>	2. Black Hole Solutions</a:t>
            </a:r>
            <a:br>
              <a:rPr lang="en-US" altLang="ko-KR" sz="4000" dirty="0"/>
            </a:br>
            <a:r>
              <a:rPr lang="en-US" altLang="ko-KR" sz="4000" dirty="0"/>
              <a:t>	3. Laws of Black Hole Mechanics</a:t>
            </a:r>
            <a:endParaRPr lang="ko-KR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7290075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3464" y="132712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Ex2)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시간 지연 효과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571885" y="3326499"/>
            <a:ext cx="2146866" cy="2114944"/>
            <a:chOff x="6162042" y="1573899"/>
            <a:chExt cx="2146866" cy="2114944"/>
          </a:xfrm>
        </p:grpSpPr>
        <p:grpSp>
          <p:nvGrpSpPr>
            <p:cNvPr id="9" name="그룹 8"/>
            <p:cNvGrpSpPr/>
            <p:nvPr/>
          </p:nvGrpSpPr>
          <p:grpSpPr>
            <a:xfrm>
              <a:off x="6247181" y="1573899"/>
              <a:ext cx="2061727" cy="2088232"/>
              <a:chOff x="1156666" y="1484784"/>
              <a:chExt cx="3874692" cy="2808312"/>
            </a:xfrm>
          </p:grpSpPr>
          <p:sp>
            <p:nvSpPr>
              <p:cNvPr id="17" name="Freeform 76"/>
              <p:cNvSpPr>
                <a:spLocks/>
              </p:cNvSpPr>
              <p:nvPr/>
            </p:nvSpPr>
            <p:spPr bwMode="auto">
              <a:xfrm flipH="1">
                <a:off x="1535563" y="1960952"/>
                <a:ext cx="45719" cy="2332144"/>
              </a:xfrm>
              <a:custGeom>
                <a:avLst/>
                <a:gdLst/>
                <a:ahLst/>
                <a:cxnLst>
                  <a:cxn ang="0">
                    <a:pos x="16" y="5631"/>
                  </a:cxn>
                  <a:cxn ang="0">
                    <a:pos x="0" y="0"/>
                  </a:cxn>
                </a:cxnLst>
                <a:rect l="0" t="0" r="r" b="b"/>
                <a:pathLst>
                  <a:path w="16" h="5631">
                    <a:moveTo>
                      <a:pt x="16" y="5631"/>
                    </a:move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8" name="Freeform 71"/>
              <p:cNvSpPr>
                <a:spLocks/>
              </p:cNvSpPr>
              <p:nvPr/>
            </p:nvSpPr>
            <p:spPr bwMode="auto">
              <a:xfrm>
                <a:off x="1425899" y="2012204"/>
                <a:ext cx="1152803" cy="2208883"/>
              </a:xfrm>
              <a:custGeom>
                <a:avLst/>
                <a:gdLst/>
                <a:ahLst/>
                <a:cxnLst>
                  <a:cxn ang="0">
                    <a:pos x="0" y="5719"/>
                  </a:cxn>
                  <a:cxn ang="0">
                    <a:pos x="3348" y="0"/>
                  </a:cxn>
                </a:cxnLst>
                <a:rect l="0" t="0" r="r" b="b"/>
                <a:pathLst>
                  <a:path w="3348" h="5719">
                    <a:moveTo>
                      <a:pt x="0" y="5719"/>
                    </a:moveTo>
                    <a:lnTo>
                      <a:pt x="3348" y="0"/>
                    </a:lnTo>
                  </a:path>
                </a:pathLst>
              </a:custGeom>
              <a:noFill/>
              <a:ln w="9525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9" name="Freeform 70"/>
              <p:cNvSpPr>
                <a:spLocks/>
              </p:cNvSpPr>
              <p:nvPr/>
            </p:nvSpPr>
            <p:spPr bwMode="auto">
              <a:xfrm flipV="1">
                <a:off x="1156666" y="3932899"/>
                <a:ext cx="2711735" cy="457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89" y="3"/>
                  </a:cxn>
                </a:cxnLst>
                <a:rect l="0" t="0" r="r" b="b"/>
                <a:pathLst>
                  <a:path w="4389" h="3">
                    <a:moveTo>
                      <a:pt x="0" y="0"/>
                    </a:moveTo>
                    <a:lnTo>
                      <a:pt x="4389" y="3"/>
                    </a:lnTo>
                  </a:path>
                </a:pathLst>
              </a:custGeom>
              <a:noFill/>
              <a:ln w="12700">
                <a:solidFill>
                  <a:srgbClr val="000000"/>
                </a:solidFill>
                <a:round/>
                <a:headEnd type="none"/>
                <a:tailEnd type="triangle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0" name="Freeform 69"/>
              <p:cNvSpPr>
                <a:spLocks/>
              </p:cNvSpPr>
              <p:nvPr/>
            </p:nvSpPr>
            <p:spPr bwMode="auto">
              <a:xfrm>
                <a:off x="1200084" y="2860563"/>
                <a:ext cx="3127302" cy="1244684"/>
              </a:xfrm>
              <a:custGeom>
                <a:avLst/>
                <a:gdLst/>
                <a:ahLst/>
                <a:cxnLst>
                  <a:cxn ang="0">
                    <a:pos x="0" y="2536"/>
                  </a:cxn>
                  <a:cxn ang="0">
                    <a:pos x="4350" y="0"/>
                  </a:cxn>
                </a:cxnLst>
                <a:rect l="0" t="0" r="r" b="b"/>
                <a:pathLst>
                  <a:path w="4350" h="2536">
                    <a:moveTo>
                      <a:pt x="0" y="2536"/>
                    </a:moveTo>
                    <a:lnTo>
                      <a:pt x="4350" y="0"/>
                    </a:lnTo>
                  </a:path>
                </a:pathLst>
              </a:custGeom>
              <a:noFill/>
              <a:ln w="12700">
                <a:solidFill>
                  <a:srgbClr val="00B050"/>
                </a:solidFill>
                <a:round/>
                <a:headEnd type="none"/>
                <a:tailEnd type="triangle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4483065" y="2623838"/>
                    <a:ext cx="548293" cy="41390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oMath>
                      </m:oMathPara>
                    </a14:m>
                    <a:endParaRPr kumimoji="0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65" name="TextBox 6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83065" y="2623838"/>
                    <a:ext cx="548293" cy="413907"/>
                  </a:xfrm>
                  <a:prstGeom prst="rect">
                    <a:avLst/>
                  </a:prstGeom>
                  <a:blipFill>
                    <a:blip r:embed="rId6" cstate="print"/>
                    <a:stretch>
                      <a:fillRect l="-18750" r="-18750" b="-13725"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3893844" y="3737926"/>
                    <a:ext cx="439357" cy="41390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oMath>
                      </m:oMathPara>
                    </a14:m>
                    <a:endParaRPr kumimoji="0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66" name="TextBox 6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93844" y="3737926"/>
                    <a:ext cx="439357" cy="413907"/>
                  </a:xfrm>
                  <a:prstGeom prst="rect">
                    <a:avLst/>
                  </a:prstGeom>
                  <a:blipFill>
                    <a:blip r:embed="rId7" cstate="print"/>
                    <a:stretch>
                      <a:fillRect l="-7895" r="-5263" b="-1961"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422631" y="1484784"/>
                    <a:ext cx="370309" cy="41390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oMath>
                      </m:oMathPara>
                    </a14:m>
                    <a:endParaRPr kumimoji="0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67" name="TextBox 6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22631" y="1484784"/>
                    <a:ext cx="370309" cy="413907"/>
                  </a:xfrm>
                  <a:prstGeom prst="rect">
                    <a:avLst/>
                  </a:prstGeom>
                  <a:blipFill>
                    <a:blip r:embed="rId8" cstate="print"/>
                    <a:stretch>
                      <a:fillRect l="-18182" r="-12121" b="-5882"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2512858" y="1544800"/>
                    <a:ext cx="482014" cy="41390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  <m:r>
                            <a:rPr kumimoji="0" lang="en-US" altLang="ko-KR" sz="20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oMath>
                      </m:oMathPara>
                    </a14:m>
                    <a:endParaRPr kumimoji="0" lang="ko-KR" altLang="en-US" sz="2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68" name="TextBox 6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512858" y="1544800"/>
                    <a:ext cx="482014" cy="413907"/>
                  </a:xfrm>
                  <a:prstGeom prst="rect">
                    <a:avLst/>
                  </a:prstGeom>
                  <a:blipFill>
                    <a:blip r:embed="rId9" cstate="print"/>
                    <a:stretch>
                      <a:fillRect l="-23810" r="-21429" b="-14000"/>
                    </a:stretch>
                  </a:blipFill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10" name="직선 연결선 9"/>
            <p:cNvCxnSpPr/>
            <p:nvPr/>
          </p:nvCxnSpPr>
          <p:spPr>
            <a:xfrm>
              <a:off x="6732240" y="2680731"/>
              <a:ext cx="0" cy="747557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6634414" y="3473399"/>
                  <a:ext cx="271549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34414" y="3473399"/>
                  <a:ext cx="271549" cy="215444"/>
                </a:xfrm>
                <a:prstGeom prst="rect">
                  <a:avLst/>
                </a:prstGeom>
                <a:blipFill rotWithShape="1">
                  <a:blip r:embed="rId10" cstate="print"/>
                  <a:stretch>
                    <a:fillRect l="-8889" r="-2222" b="-857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6568110" y="2954536"/>
                  <a:ext cx="286938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8110" y="2954536"/>
                  <a:ext cx="286938" cy="215444"/>
                </a:xfrm>
                <a:prstGeom prst="rect">
                  <a:avLst/>
                </a:prstGeom>
                <a:blipFill>
                  <a:blip r:embed="rId11" cstate="print"/>
                  <a:stretch>
                    <a:fillRect l="-10638" r="-10638" b="-1428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직선 연결선 12"/>
            <p:cNvCxnSpPr/>
            <p:nvPr/>
          </p:nvCxnSpPr>
          <p:spPr>
            <a:xfrm flipH="1">
              <a:off x="6473120" y="2680731"/>
              <a:ext cx="259120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6162042" y="2564904"/>
                  <a:ext cx="244811" cy="2154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oMath>
                    </m:oMathPara>
                  </a14:m>
                  <a:endParaRPr kumimoji="0" lang="ko-KR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97" name="TextBox 9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2042" y="2564904"/>
                  <a:ext cx="244811" cy="215444"/>
                </a:xfrm>
                <a:prstGeom prst="rect">
                  <a:avLst/>
                </a:prstGeom>
                <a:blipFill rotWithShape="1">
                  <a:blip r:embed="rId12" cstate="print"/>
                  <a:stretch>
                    <a:fillRect l="-12500" r="-7500" b="-857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타원 14"/>
            <p:cNvSpPr/>
            <p:nvPr/>
          </p:nvSpPr>
          <p:spPr>
            <a:xfrm>
              <a:off x="6428244" y="3387814"/>
              <a:ext cx="68518" cy="7200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타원 15"/>
            <p:cNvSpPr/>
            <p:nvPr/>
          </p:nvSpPr>
          <p:spPr>
            <a:xfrm>
              <a:off x="6703932" y="2647186"/>
              <a:ext cx="68518" cy="72008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직사각형 24"/>
              <p:cNvSpPr/>
              <p:nvPr/>
            </p:nvSpPr>
            <p:spPr>
              <a:xfrm>
                <a:off x="1682641" y="5709596"/>
                <a:ext cx="1049839" cy="4489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0" lang="el-GR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Δ</m:t>
                        </m:r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0" lang="el-GR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Δ</m:t>
                        </m:r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𝑉</m:t>
                    </m:r>
                  </m:oMath>
                </a14:m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)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5" name="직사각형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2641" y="5709596"/>
                <a:ext cx="1049839" cy="448969"/>
              </a:xfrm>
              <a:prstGeom prst="rect">
                <a:avLst/>
              </a:prstGeom>
              <a:blipFill>
                <a:blip r:embed="rId13"/>
                <a:stretch>
                  <a:fillRect l="-2907" r="-2907" b="-41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11398" y="2134465"/>
                <a:ext cx="5004640" cy="923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관측자 </a:t>
                </a:r>
                <a14:m>
                  <m:oMath xmlns:m="http://schemas.openxmlformats.org/officeDocument/2006/math">
                    <m:r>
                      <a:rPr kumimoji="0" lang="ko-KR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𝜗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“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동일 위치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“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=0=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anose="02040503050406030204" pitchFamily="18" charset="0"/>
                            <a:cs typeface="+mn-cs"/>
                          </a:rPr>
                          <m:t>𝑦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=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 panose="02040503050406030204" pitchFamily="18" charset="0"/>
                            <a:cs typeface="+mn-cs"/>
                          </a:rPr>
                          <m:t>𝑧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관측자 </a:t>
                </a:r>
                <a14:m>
                  <m:oMath xmlns:m="http://schemas.openxmlformats.org/officeDocument/2006/math">
                    <m:r>
                      <a:rPr kumimoji="0" lang="ko-KR" alt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𝜗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“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다른 위치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“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𝑥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≠0=∆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𝑦</m:t>
                    </m:r>
                    <m:r>
                      <a:rPr kumimoji="0" lang="en-US" altLang="ko-KR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 panose="02040503050406030204" pitchFamily="18" charset="0"/>
                        <a:cs typeface="+mn-cs"/>
                      </a:rPr>
                      <m:t>𝑧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398" y="2134465"/>
                <a:ext cx="5004640" cy="923330"/>
              </a:xfrm>
              <a:prstGeom prst="rect">
                <a:avLst/>
              </a:prstGeom>
              <a:blipFill>
                <a:blip r:embed="rId14"/>
                <a:stretch>
                  <a:fillRect l="-3537"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542664" y="3232501"/>
                <a:ext cx="4203688" cy="9233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m:rPr>
                        <m:sty m:val="p"/>
                      </m:rPr>
                      <a:rPr kumimoji="0" lang="el-GR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𝑦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l-GR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𝑧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=−</m:t>
                      </m:r>
                      <m:sSup>
                        <m:sSup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kumimoji="0" lang="en-US" altLang="ko-K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𝑦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m:rPr>
                          <m:nor/>
                        </m:rPr>
                        <a:rPr kumimoji="0" lang="en-US" altLang="ko-K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/>
                          <a:ea typeface="맑은 고딕" panose="020B0503020000020004" pitchFamily="50" charset="-127"/>
                          <a:cs typeface="+mn-cs"/>
                        </a:rPr>
                        <m:t>+</m:t>
                      </m:r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𝑧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2664" y="3232501"/>
                <a:ext cx="4203688" cy="923330"/>
              </a:xfrm>
              <a:prstGeom prst="rect">
                <a:avLst/>
              </a:prstGeom>
              <a:blipFill>
                <a:blip r:embed="rId15"/>
                <a:stretch>
                  <a:fillRect l="-20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556333" y="4373734"/>
                <a:ext cx="3952369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m:rPr>
                        <m:sty m:val="p"/>
                      </m:rPr>
                      <a:rPr kumimoji="0" lang="el-GR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sSup>
                      <m:sSupPr>
                        <m:ctrlPr>
                          <a:rPr kumimoji="0" lang="el-GR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6333" y="4373734"/>
                <a:ext cx="3952369" cy="307777"/>
              </a:xfrm>
              <a:prstGeom prst="rect">
                <a:avLst/>
              </a:prstGeom>
              <a:blipFill>
                <a:blip r:embed="rId16"/>
                <a:stretch>
                  <a:fillRect l="-1235" b="-98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6563272" y="4702748"/>
                <a:ext cx="5450928" cy="4458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[1−(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kumimoji="0" lang="el-GR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Δ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m:rPr>
                                <m:sty m:val="p"/>
                              </m:rPr>
                              <a:rPr kumimoji="0" lang="el-GR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Δ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]=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[1−(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𝑉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]=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272" y="4702748"/>
                <a:ext cx="5450928" cy="44582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94850" y="5149335"/>
            <a:ext cx="1761262" cy="530792"/>
          </a:xfrm>
          <a:prstGeom prst="rect">
            <a:avLst/>
          </a:prstGeom>
          <a:noFill/>
        </p:spPr>
      </p:pic>
      <p:sp>
        <p:nvSpPr>
          <p:cNvPr id="31" name="오른쪽 화살표 30"/>
          <p:cNvSpPr/>
          <p:nvPr/>
        </p:nvSpPr>
        <p:spPr>
          <a:xfrm>
            <a:off x="6041194" y="4410691"/>
            <a:ext cx="292992" cy="227774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오른쪽 화살표 31"/>
          <p:cNvSpPr/>
          <p:nvPr/>
        </p:nvSpPr>
        <p:spPr>
          <a:xfrm>
            <a:off x="6041194" y="5256964"/>
            <a:ext cx="272047" cy="224978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직사각형 32"/>
              <p:cNvSpPr/>
              <p:nvPr/>
            </p:nvSpPr>
            <p:spPr>
              <a:xfrm>
                <a:off x="4444156" y="4318424"/>
                <a:ext cx="146822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m:rPr>
                          <m:sty m:val="p"/>
                        </m:rPr>
                        <a:rPr kumimoji="0" lang="el-GR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Δ</m:t>
                      </m:r>
                      <m:sSup>
                        <m:sSupPr>
                          <m:ctrlPr>
                            <a:rPr kumimoji="0" lang="el-GR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𝑠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3" name="직사각형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4156" y="4318424"/>
                <a:ext cx="1468222" cy="400110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24027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3464" y="1327126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Ex3)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로렌츠 변환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AutoShape 77"/>
          <p:cNvSpPr>
            <a:spLocks noChangeAspect="1" noChangeArrowheads="1" noTextEdit="1"/>
          </p:cNvSpPr>
          <p:nvPr/>
        </p:nvSpPr>
        <p:spPr bwMode="auto">
          <a:xfrm>
            <a:off x="996600" y="2329689"/>
            <a:ext cx="3888432" cy="422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Freeform 76"/>
          <p:cNvSpPr>
            <a:spLocks/>
          </p:cNvSpPr>
          <p:nvPr/>
        </p:nvSpPr>
        <p:spPr bwMode="auto">
          <a:xfrm>
            <a:off x="2136065" y="2877865"/>
            <a:ext cx="9701" cy="3575734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reeform 73"/>
          <p:cNvSpPr>
            <a:spLocks/>
          </p:cNvSpPr>
          <p:nvPr/>
        </p:nvSpPr>
        <p:spPr bwMode="auto">
          <a:xfrm>
            <a:off x="758189" y="2329690"/>
            <a:ext cx="3964984" cy="3888431"/>
          </a:xfrm>
          <a:custGeom>
            <a:avLst/>
            <a:gdLst/>
            <a:ahLst/>
            <a:cxnLst>
              <a:cxn ang="0">
                <a:pos x="0" y="3000"/>
              </a:cxn>
              <a:cxn ang="0">
                <a:pos x="3001" y="0"/>
              </a:cxn>
            </a:cxnLst>
            <a:rect l="0" t="0" r="r" b="b"/>
            <a:pathLst>
              <a:path w="3001" h="3000">
                <a:moveTo>
                  <a:pt x="0" y="3000"/>
                </a:moveTo>
                <a:lnTo>
                  <a:pt x="3001" y="0"/>
                </a:lnTo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Freeform 71"/>
          <p:cNvSpPr>
            <a:spLocks/>
          </p:cNvSpPr>
          <p:nvPr/>
        </p:nvSpPr>
        <p:spPr bwMode="auto">
          <a:xfrm>
            <a:off x="1212624" y="2802853"/>
            <a:ext cx="2125954" cy="3631292"/>
          </a:xfrm>
          <a:custGeom>
            <a:avLst/>
            <a:gdLst/>
            <a:ahLst/>
            <a:cxnLst>
              <a:cxn ang="0">
                <a:pos x="0" y="5719"/>
              </a:cxn>
              <a:cxn ang="0">
                <a:pos x="3348" y="0"/>
              </a:cxn>
            </a:cxnLst>
            <a:rect l="0" t="0" r="r" b="b"/>
            <a:pathLst>
              <a:path w="3348" h="5719">
                <a:moveTo>
                  <a:pt x="0" y="5719"/>
                </a:moveTo>
                <a:lnTo>
                  <a:pt x="3348" y="0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Freeform 70"/>
          <p:cNvSpPr>
            <a:spLocks/>
          </p:cNvSpPr>
          <p:nvPr/>
        </p:nvSpPr>
        <p:spPr bwMode="auto">
          <a:xfrm flipV="1">
            <a:off x="996601" y="4849814"/>
            <a:ext cx="3472865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Freeform 69"/>
          <p:cNvSpPr>
            <a:spLocks/>
          </p:cNvSpPr>
          <p:nvPr/>
        </p:nvSpPr>
        <p:spPr bwMode="auto">
          <a:xfrm>
            <a:off x="780576" y="3477475"/>
            <a:ext cx="3666502" cy="2205058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9" name="그룹 48"/>
          <p:cNvGrpSpPr/>
          <p:nvPr/>
        </p:nvGrpSpPr>
        <p:grpSpPr>
          <a:xfrm>
            <a:off x="2031594" y="3739346"/>
            <a:ext cx="220880" cy="318536"/>
            <a:chOff x="2031594" y="3739346"/>
            <a:chExt cx="220880" cy="318536"/>
          </a:xfrm>
        </p:grpSpPr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2088306" y="3739346"/>
              <a:ext cx="114916" cy="11408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Freeform 64"/>
            <p:cNvSpPr>
              <a:spLocks/>
            </p:cNvSpPr>
            <p:nvPr/>
          </p:nvSpPr>
          <p:spPr bwMode="auto">
            <a:xfrm>
              <a:off x="2139795" y="3859352"/>
              <a:ext cx="746" cy="114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Freeform 63"/>
            <p:cNvSpPr>
              <a:spLocks/>
            </p:cNvSpPr>
            <p:nvPr/>
          </p:nvSpPr>
          <p:spPr bwMode="auto">
            <a:xfrm>
              <a:off x="2045026" y="3973433"/>
              <a:ext cx="85814" cy="75559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" name="Freeform 62"/>
            <p:cNvSpPr>
              <a:spLocks/>
            </p:cNvSpPr>
            <p:nvPr/>
          </p:nvSpPr>
          <p:spPr bwMode="auto">
            <a:xfrm>
              <a:off x="2150989" y="3973433"/>
              <a:ext cx="101485" cy="844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Freeform 61"/>
            <p:cNvSpPr>
              <a:spLocks/>
            </p:cNvSpPr>
            <p:nvPr/>
          </p:nvSpPr>
          <p:spPr bwMode="auto">
            <a:xfrm>
              <a:off x="2031594" y="3868243"/>
              <a:ext cx="106708" cy="56299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2138303" y="3868242"/>
              <a:ext cx="94769" cy="666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568419" y="3746655"/>
            <a:ext cx="218640" cy="317794"/>
            <a:chOff x="6873640" y="2327636"/>
            <a:chExt cx="218640" cy="317794"/>
          </a:xfrm>
        </p:grpSpPr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928113" y="2327636"/>
              <a:ext cx="114170" cy="11333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Freeform 58"/>
            <p:cNvSpPr>
              <a:spLocks/>
            </p:cNvSpPr>
            <p:nvPr/>
          </p:nvSpPr>
          <p:spPr bwMode="auto">
            <a:xfrm>
              <a:off x="6980348" y="2447642"/>
              <a:ext cx="746" cy="113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6886325" y="2560981"/>
              <a:ext cx="84322" cy="75559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" name="Freeform 56"/>
            <p:cNvSpPr>
              <a:spLocks/>
            </p:cNvSpPr>
            <p:nvPr/>
          </p:nvSpPr>
          <p:spPr bwMode="auto">
            <a:xfrm>
              <a:off x="6990049" y="2560981"/>
              <a:ext cx="102231" cy="844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1" name="Freeform 55"/>
            <p:cNvSpPr>
              <a:spLocks/>
            </p:cNvSpPr>
            <p:nvPr/>
          </p:nvSpPr>
          <p:spPr bwMode="auto">
            <a:xfrm>
              <a:off x="6873640" y="2456532"/>
              <a:ext cx="104469" cy="5555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2" name="Freeform 54"/>
            <p:cNvSpPr>
              <a:spLocks/>
            </p:cNvSpPr>
            <p:nvPr/>
          </p:nvSpPr>
          <p:spPr bwMode="auto">
            <a:xfrm>
              <a:off x="6978109" y="2456532"/>
              <a:ext cx="109693" cy="444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71"/>
                </a:cxn>
              </a:cxnLst>
              <a:rect l="0" t="0" r="r" b="b"/>
              <a:pathLst>
                <a:path w="172" h="71">
                  <a:moveTo>
                    <a:pt x="0" y="0"/>
                  </a:moveTo>
                  <a:lnTo>
                    <a:pt x="172" y="71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511352" y="3259142"/>
                <a:ext cx="2917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1352" y="3259142"/>
                <a:ext cx="291747" cy="307777"/>
              </a:xfrm>
              <a:prstGeom prst="rect">
                <a:avLst/>
              </a:prstGeom>
              <a:blipFill>
                <a:blip r:embed="rId3"/>
                <a:stretch>
                  <a:fillRect l="-18750" r="-18750" b="-14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494908" y="4654839"/>
                <a:ext cx="2337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4908" y="4654839"/>
                <a:ext cx="233782" cy="307777"/>
              </a:xfrm>
              <a:prstGeom prst="rect">
                <a:avLst/>
              </a:prstGeom>
              <a:blipFill>
                <a:blip r:embed="rId4"/>
                <a:stretch>
                  <a:fillRect l="-7692" r="-2564" b="-2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023695" y="2401698"/>
                <a:ext cx="31566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3695" y="2401698"/>
                <a:ext cx="315664" cy="307777"/>
              </a:xfrm>
              <a:prstGeom prst="rect">
                <a:avLst/>
              </a:prstGeom>
              <a:blipFill>
                <a:blip r:embed="rId5"/>
                <a:stretch>
                  <a:fillRect l="-11538" r="-7692" b="-8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284502" y="2398646"/>
                <a:ext cx="37510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𝑐𝑡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502" y="2398646"/>
                <a:ext cx="375103" cy="307777"/>
              </a:xfrm>
              <a:prstGeom prst="rect">
                <a:avLst/>
              </a:prstGeom>
              <a:blipFill>
                <a:blip r:embed="rId6"/>
                <a:stretch>
                  <a:fillRect l="-14754" r="-16393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4723173" y="1911901"/>
            <a:ext cx="77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빛</a:t>
            </a:r>
          </a:p>
        </p:txBody>
      </p:sp>
      <p:sp>
        <p:nvSpPr>
          <p:cNvPr id="28" name="타원 27"/>
          <p:cNvSpPr/>
          <p:nvPr/>
        </p:nvSpPr>
        <p:spPr>
          <a:xfrm>
            <a:off x="3508884" y="3166194"/>
            <a:ext cx="45719" cy="45719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862925" y="3029452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2925" y="3029452"/>
                <a:ext cx="187987" cy="307777"/>
              </a:xfrm>
              <a:prstGeom prst="rect">
                <a:avLst/>
              </a:prstGeom>
              <a:blipFill>
                <a:blip r:embed="rId7"/>
                <a:stretch>
                  <a:fillRect r="-1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374436" y="2831110"/>
                <a:ext cx="14130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𝑥</m:t>
                    </m:r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0" lang="ko-KR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or </a:t>
                </a:r>
                <a14:m>
                  <m:oMath xmlns:m="http://schemas.openxmlformats.org/officeDocument/2006/math"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sSup>
                      <m:sSupPr>
                        <m:ctrlP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sSup>
                      <m:sSupPr>
                        <m:ctrlP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436" y="2831110"/>
                <a:ext cx="1413011" cy="307777"/>
              </a:xfrm>
              <a:prstGeom prst="rect">
                <a:avLst/>
              </a:prstGeom>
              <a:blipFill>
                <a:blip r:embed="rId8"/>
                <a:stretch>
                  <a:fillRect t="-1961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직선 연결선 30"/>
          <p:cNvCxnSpPr>
            <a:stCxn id="28" idx="6"/>
          </p:cNvCxnSpPr>
          <p:nvPr/>
        </p:nvCxnSpPr>
        <p:spPr>
          <a:xfrm flipH="1" flipV="1">
            <a:off x="2142094" y="3189053"/>
            <a:ext cx="1412508" cy="1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lgDash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372865" y="4849970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2865" y="4849970"/>
                <a:ext cx="187987" cy="307777"/>
              </a:xfrm>
              <a:prstGeom prst="rect">
                <a:avLst/>
              </a:prstGeom>
              <a:blipFill>
                <a:blip r:embed="rId9"/>
                <a:stretch>
                  <a:fillRect r="-2258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632916" y="3395417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2916" y="3395417"/>
                <a:ext cx="187987" cy="307777"/>
              </a:xfrm>
              <a:prstGeom prst="rect">
                <a:avLst/>
              </a:prstGeom>
              <a:blipFill>
                <a:blip r:embed="rId10"/>
                <a:stretch>
                  <a:fillRect r="-4193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491877" y="4506928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1877" y="4506928"/>
                <a:ext cx="187987" cy="307777"/>
              </a:xfrm>
              <a:prstGeom prst="rect">
                <a:avLst/>
              </a:prstGeom>
              <a:blipFill>
                <a:blip r:embed="rId11"/>
                <a:stretch>
                  <a:fillRect r="-548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직선 연결선 34"/>
          <p:cNvCxnSpPr>
            <a:stCxn id="28" idx="4"/>
          </p:cNvCxnSpPr>
          <p:nvPr/>
        </p:nvCxnSpPr>
        <p:spPr>
          <a:xfrm flipH="1">
            <a:off x="3508883" y="3211913"/>
            <a:ext cx="22860" cy="1646791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lgDash"/>
          </a:ln>
          <a:effectLst/>
        </p:spPr>
      </p:cxnSp>
      <p:cxnSp>
        <p:nvCxnSpPr>
          <p:cNvPr id="36" name="직선 연결선 35"/>
          <p:cNvCxnSpPr>
            <a:stCxn id="28" idx="0"/>
          </p:cNvCxnSpPr>
          <p:nvPr/>
        </p:nvCxnSpPr>
        <p:spPr>
          <a:xfrm flipH="1">
            <a:off x="2872337" y="3166193"/>
            <a:ext cx="659406" cy="398308"/>
          </a:xfrm>
          <a:prstGeom prst="line">
            <a:avLst/>
          </a:prstGeom>
          <a:noFill/>
          <a:ln w="9525" cap="flat" cmpd="sng" algn="ctr">
            <a:solidFill>
              <a:srgbClr val="00B050"/>
            </a:solidFill>
            <a:prstDash val="lgDash"/>
          </a:ln>
          <a:effectLst/>
        </p:spPr>
      </p:cxnSp>
      <p:cxnSp>
        <p:nvCxnSpPr>
          <p:cNvPr id="37" name="직선 연결선 36"/>
          <p:cNvCxnSpPr>
            <a:stCxn id="28" idx="4"/>
          </p:cNvCxnSpPr>
          <p:nvPr/>
        </p:nvCxnSpPr>
        <p:spPr>
          <a:xfrm flipH="1">
            <a:off x="2690373" y="3211913"/>
            <a:ext cx="841371" cy="1349479"/>
          </a:xfrm>
          <a:prstGeom prst="line">
            <a:avLst/>
          </a:prstGeom>
          <a:noFill/>
          <a:ln w="9525" cap="flat" cmpd="sng" algn="ctr">
            <a:solidFill>
              <a:srgbClr val="00B050"/>
            </a:solidFill>
            <a:prstDash val="lgDash"/>
          </a:ln>
          <a:effectLst/>
        </p:spPr>
      </p:cxnSp>
      <p:cxnSp>
        <p:nvCxnSpPr>
          <p:cNvPr id="38" name="직선 연결선 37"/>
          <p:cNvCxnSpPr/>
          <p:nvPr/>
        </p:nvCxnSpPr>
        <p:spPr>
          <a:xfrm flipV="1">
            <a:off x="753464" y="3549306"/>
            <a:ext cx="2349352" cy="15195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9" name="직선 연결선 38"/>
          <p:cNvCxnSpPr/>
          <p:nvPr/>
        </p:nvCxnSpPr>
        <p:spPr>
          <a:xfrm flipV="1">
            <a:off x="2897737" y="2984998"/>
            <a:ext cx="0" cy="564307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0" name="직선 연결선 39"/>
          <p:cNvCxnSpPr/>
          <p:nvPr/>
        </p:nvCxnSpPr>
        <p:spPr>
          <a:xfrm flipV="1">
            <a:off x="2719937" y="4521698"/>
            <a:ext cx="0" cy="564307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1799425" y="3473952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425" y="3473952"/>
                <a:ext cx="187987" cy="307777"/>
              </a:xfrm>
              <a:prstGeom prst="rect">
                <a:avLst/>
              </a:prstGeom>
              <a:blipFill>
                <a:blip r:embed="rId12"/>
                <a:stretch>
                  <a:fillRect r="-4193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104225" y="3194552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4225" y="3194552"/>
                <a:ext cx="187987" cy="307777"/>
              </a:xfrm>
              <a:prstGeom prst="rect">
                <a:avLst/>
              </a:prstGeom>
              <a:blipFill>
                <a:blip r:embed="rId13"/>
                <a:stretch>
                  <a:fillRect r="-451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307425" y="4845552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7425" y="4845552"/>
                <a:ext cx="187987" cy="307777"/>
              </a:xfrm>
              <a:prstGeom prst="rect">
                <a:avLst/>
              </a:prstGeom>
              <a:blipFill>
                <a:blip r:embed="rId14"/>
                <a:stretch>
                  <a:fillRect r="-6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2739225" y="4515352"/>
                <a:ext cx="18798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225" y="4515352"/>
                <a:ext cx="187987" cy="307777"/>
              </a:xfrm>
              <a:prstGeom prst="rect">
                <a:avLst/>
              </a:prstGeom>
              <a:blipFill>
                <a:blip r:embed="rId15"/>
                <a:stretch>
                  <a:fillRect r="-451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직선 연결선 44"/>
          <p:cNvCxnSpPr/>
          <p:nvPr/>
        </p:nvCxnSpPr>
        <p:spPr>
          <a:xfrm flipV="1">
            <a:off x="2683864" y="4527206"/>
            <a:ext cx="2349352" cy="15195"/>
          </a:xfrm>
          <a:prstGeom prst="line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직사각형 45"/>
              <p:cNvSpPr/>
              <p:nvPr/>
            </p:nvSpPr>
            <p:spPr>
              <a:xfrm>
                <a:off x="2181527" y="3438102"/>
                <a:ext cx="4896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6" name="직사각형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527" y="3438102"/>
                <a:ext cx="489621" cy="369332"/>
              </a:xfrm>
              <a:prstGeom prst="rect">
                <a:avLst/>
              </a:prstGeom>
              <a:blipFill>
                <a:blip r:embed="rId16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직사각형 46"/>
              <p:cNvSpPr/>
              <p:nvPr/>
            </p:nvSpPr>
            <p:spPr>
              <a:xfrm>
                <a:off x="2944463" y="4236063"/>
                <a:ext cx="4896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7" name="직사각형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4463" y="4236063"/>
                <a:ext cx="489621" cy="369332"/>
              </a:xfrm>
              <a:prstGeom prst="rect">
                <a:avLst/>
              </a:prstGeom>
              <a:blipFill>
                <a:blip r:embed="rId1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937748" y="2000069"/>
                <a:ext cx="5958167" cy="41287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𝑣</m:t>
                      </m:r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 −</m:t>
                      </m:r>
                      <m:sSup>
                        <m:s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′2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p>
                        <m:s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</m:t>
                      </m:r>
                      <m:sSubSup>
                        <m:sSub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Sup>
                        <m:sSub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</m:t>
                      </m:r>
                      <m:sSubSup>
                        <m:sSub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1−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𝑣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 </m:t>
                      </m:r>
                    </m:oMath>
                  </m:oMathPara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      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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=1/</m:t>
                    </m:r>
                    <m:rad>
                      <m:radPr>
                        <m:degHide m:val="on"/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1−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𝑣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  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b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b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=−</m:t>
                    </m:r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1−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        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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𝑣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∴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𝑣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𝑣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rPr>
                  <a:t>    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마찬가지로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rPr>
                  <a:t>, </a:t>
                </a:r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Cambria Math" panose="02040503050406030204" pitchFamily="18" charset="0"/>
                    <a:cs typeface="+mn-cs"/>
                  </a:rPr>
                  <a:t>  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𝑥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𝑣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𝑣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748" y="2000069"/>
                <a:ext cx="5958167" cy="4128759"/>
              </a:xfrm>
              <a:prstGeom prst="rect">
                <a:avLst/>
              </a:prstGeom>
              <a:blipFill>
                <a:blip r:embed="rId18"/>
                <a:stretch>
                  <a:fillRect l="-2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23956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54" name="Rectangle 7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0528" y="197932"/>
            <a:ext cx="766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Ex4) </a:t>
            </a:r>
            <a:r>
              <a:rPr lang="ko-KR" altLang="en-US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속도 합성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009862" y="551875"/>
                <a:ext cx="3834483" cy="2521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𝑡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(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𝑣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/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𝑐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+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𝑥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′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𝑥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(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𝑣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/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𝑐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Cambria Math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𝑣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 ∆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′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𝑦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=∆</m:t>
                      </m:r>
                      <m:sSup>
                        <m:sSup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𝑦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ea typeface="Cambria Math"/>
                          <a:cs typeface="+mn-cs"/>
                        </a:rPr>
                        <m:t>∆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𝑧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=∆</m:t>
                      </m:r>
                      <m:sSup>
                        <m:sSup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𝑧</m:t>
                          </m:r>
                        </m:e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9862" y="551875"/>
                <a:ext cx="3834483" cy="25217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942" y="905818"/>
            <a:ext cx="6926263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8"/>
              <p:cNvSpPr>
                <a:spLocks noChangeArrowheads="1"/>
              </p:cNvSpPr>
              <p:nvPr/>
            </p:nvSpPr>
            <p:spPr bwMode="auto">
              <a:xfrm>
                <a:off x="3071765" y="5758389"/>
                <a:ext cx="2154311" cy="697246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</m:ctrlPr>
                        </m:sSubPr>
                        <m:e>
                          <m: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  <m:t>𝑽</m:t>
                          </m:r>
                        </m:e>
                        <m:sub>
                          <m: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  <m:t>𝑨</m:t>
                          </m:r>
                        </m:sub>
                      </m:sSub>
                      <m:r>
                        <a:rPr kumimoji="1" lang="en-US" altLang="ko-KR" sz="20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바탕" pitchFamily="18" charset="-127"/>
                          <a:cs typeface="Times New Roman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1" lang="en-US" altLang="ko-KR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바탕" pitchFamily="18" charset="-127"/>
                                  <a:cs typeface="Times New Roman" pitchFamily="18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ko-KR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바탕" pitchFamily="18" charset="-127"/>
                                  <a:cs typeface="Times New Roman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kumimoji="1" lang="en-US" altLang="ko-KR" sz="20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바탕" pitchFamily="18" charset="-127"/>
                                  <a:cs typeface="Times New Roman" pitchFamily="18" charset="0"/>
                                </a:rPr>
                                <m:t>𝑩</m:t>
                              </m:r>
                            </m:sub>
                          </m:sSub>
                          <m: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  <m:t>+</m:t>
                          </m:r>
                          <m:r>
                            <a:rPr kumimoji="1" lang="en-US" altLang="ko-KR" sz="20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바탕" pitchFamily="18" charset="-127"/>
                              <a:cs typeface="Times New Roman" pitchFamily="18" charset="0"/>
                            </a:rPr>
                            <m:t>𝑽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1+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𝑉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  <m:t>𝑉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  <m:t>𝐵</m:t>
                              </m:r>
                            </m:sub>
                          </m:s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/>
                              <a:cs typeface="+mn-cs"/>
                            </a:rPr>
                            <m:t>/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1" lang="en-US" altLang="ko-KR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굴림" pitchFamily="50" charset="-127"/>
                  <a:ea typeface="굴림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071765" y="5758389"/>
                <a:ext cx="2154311" cy="6972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모서리가 둥근 직사각형 6"/>
          <p:cNvSpPr/>
          <p:nvPr/>
        </p:nvSpPr>
        <p:spPr>
          <a:xfrm>
            <a:off x="2885815" y="5697138"/>
            <a:ext cx="2484276" cy="8412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오른쪽 화살표 8"/>
          <p:cNvSpPr/>
          <p:nvPr/>
        </p:nvSpPr>
        <p:spPr>
          <a:xfrm>
            <a:off x="1985715" y="5926992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2849" y="4149081"/>
                <a:ext cx="6831694" cy="12314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(−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𝑣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𝑐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(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∆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 ∆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𝑡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)</m:t>
                        </m:r>
                      </m:num>
                      <m:den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(−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𝑣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𝑐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kumimoji="0" lang="en-US" altLang="ko-KR" sz="2000" b="0" i="1" u="none" strike="noStrike" kern="1200" cap="none" spc="0" normalizeH="0" baseline="0" noProof="0" dirty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(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∆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𝑡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altLang="ko-KR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𝑣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𝑐</m:t>
                            </m:r>
                          </m:den>
                        </m:f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𝑥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′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∆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 ∆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𝑡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Cambria Math"/>
                            <a:cs typeface="+mn-cs"/>
                          </a:rPr>
                          <m:t>∆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𝑡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altLang="ko-KR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𝑣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𝑐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𝑥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′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den>
                        </m:f>
                      </m:den>
                    </m:f>
                    <m:r>
                      <a:rPr kumimoji="0" lang="en-US" altLang="ko-KR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  <m:r>
                          <a:rPr kumimoji="0" lang="en-US" altLang="ko-KR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+</m:t>
                        </m:r>
                        <m:r>
                          <m:rPr>
                            <m:nor/>
                          </m:rPr>
                          <a:rPr kumimoji="0" lang="en-US" altLang="ko-KR" sz="20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맑은 고딕"/>
                            <a:ea typeface="맑은 고딕" panose="020B0503020000020004" pitchFamily="50" charset="-127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𝑣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𝑐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ea typeface="Cambria Math"/>
                                <a:cs typeface="+mn-cs"/>
                              </a:rPr>
                              <m:t>∆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𝑡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den>
                        </m:f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𝑣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𝐵</m:t>
                            </m:r>
                          </m:sub>
                        </m:s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+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𝑣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1+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𝑣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𝑐</m:t>
                            </m:r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/>
                            <a:cs typeface="+mn-cs"/>
                          </a:rPr>
                          <m:t>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/>
                                    <a:cs typeface="+mn-cs"/>
                                  </a:rPr>
                                  <m:t>𝐵</m:t>
                                </m:r>
                              </m:sub>
                            </m:sSub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/>
                                <a:cs typeface="+mn-cs"/>
                              </a:rPr>
                              <m:t>𝑐</m:t>
                            </m:r>
                          </m:den>
                        </m:f>
                      </m:den>
                    </m:f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849" y="4149081"/>
                <a:ext cx="6831694" cy="123149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729750" y="4332715"/>
                <a:ext cx="4394709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Note: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400050" marR="0" lvl="0" indent="-4000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romanLcParenR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&lt;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&lt;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400050" marR="0" lvl="0" indent="-4000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romanLcParenR"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400050" marR="0" lvl="0" indent="-4000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romanLcParenR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(or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400050" marR="0" lvl="0" indent="-4000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AutoNum type="romanLcParenR"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It never exceed the speed of light!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9750" y="4332715"/>
                <a:ext cx="4394709" cy="2246769"/>
              </a:xfrm>
              <a:prstGeom prst="rect">
                <a:avLst/>
              </a:prstGeom>
              <a:blipFill>
                <a:blip r:embed="rId6"/>
                <a:stretch>
                  <a:fillRect l="-1387" t="-1630" r="-1387" b="-40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68005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28" y="197932"/>
            <a:ext cx="76647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ko-KR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Ex5)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동시 사건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054100" y="1028700"/>
                <a:ext cx="9931400" cy="49859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ko-KR" altLang="en-US" sz="2400" dirty="0"/>
                  <a:t>두 사건</a:t>
                </a:r>
                <a:r>
                  <a:rPr lang="en-US" altLang="ko-KR" sz="2400" dirty="0"/>
                  <a:t>:</a:t>
                </a:r>
                <a:r>
                  <a:rPr lang="ko-KR" altLang="en-US" sz="2400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b="0" i="0" smtClean="0"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altLang="ko-KR" sz="24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400" b="0" i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  &amp;  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400" b="0" i="1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50000"/>
                  </a:lnSpc>
                </a:pP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=0   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ko-KR" altLang="en-US" sz="2400" dirty="0"/>
                  <a:t> </a:t>
                </a:r>
                <a:r>
                  <a:rPr lang="en-US" altLang="ko-KR" sz="2400" dirty="0"/>
                  <a:t>“</a:t>
                </a:r>
                <a:r>
                  <a:rPr lang="ko-KR" altLang="en-US" sz="2400" dirty="0"/>
                  <a:t>동시에 발생한 사건</a:t>
                </a:r>
                <a:r>
                  <a:rPr lang="en-US" altLang="ko-KR" sz="2400" dirty="0"/>
                  <a:t>“</a:t>
                </a:r>
              </a:p>
              <a:p>
                <a:pPr lvl="1">
                  <a:lnSpc>
                    <a:spcPct val="150000"/>
                  </a:lnSpc>
                </a:pPr>
                <a:endParaRPr lang="en-US" altLang="ko-KR" sz="2400" dirty="0"/>
              </a:p>
              <a:p>
                <a:pPr marL="342900" lvl="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altLang="ko-KR" sz="24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40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  <m:sub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 &amp;  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R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ko-KR" sz="240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marL="800100" lvl="1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altLang="ko-KR" sz="24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lang="en-US" altLang="ko-KR" sz="24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  <m:sub>
                        <m:r>
                          <a:rPr lang="en-US" altLang="ko-KR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ko-KR" sz="24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ko-KR" altLang="en-US" sz="2400" dirty="0"/>
                  <a:t> </a:t>
                </a:r>
                <a:r>
                  <a:rPr lang="en-US" altLang="ko-KR" sz="2400" dirty="0"/>
                  <a:t>?  </a:t>
                </a:r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n-US" altLang="ko-KR" sz="2400" dirty="0"/>
              </a:p>
              <a:p>
                <a:pPr marL="342900" indent="-34290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ko-KR" sz="2400" dirty="0"/>
                  <a:t>Note: 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′2</m:t>
                        </m:r>
                      </m:sup>
                    </m:sSup>
                  </m:oMath>
                </a14:m>
                <a:r>
                  <a:rPr lang="ko-KR" altLang="en-US" sz="2400" dirty="0"/>
                  <a:t>  </a:t>
                </a:r>
                <a:endParaRPr lang="en-US" altLang="ko-KR" sz="2400" dirty="0"/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è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 Not necessarily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𝑑</m:t>
                    </m:r>
                    <m:sSup>
                      <m:s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p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=0 </m:t>
                    </m:r>
                    <m:d>
                      <m:d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′</m:t>
                            </m:r>
                          </m:sup>
                        </m:sSub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=</m:t>
                        </m:r>
                        <m:sSubSup>
                          <m:sSubSup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′</m:t>
                            </m:r>
                          </m:sup>
                        </m:sSubSup>
                      </m:e>
                    </m:d>
                  </m:oMath>
                </a14:m>
                <a:r>
                  <a:rPr lang="ko-KR" altLang="en-US" sz="2400" dirty="0"/>
                  <a:t>    </a:t>
                </a:r>
                <a:endParaRPr lang="en-US" altLang="ko-KR" sz="2400" dirty="0"/>
              </a:p>
              <a:p>
                <a:pPr marL="800100" lvl="1" indent="-342900">
                  <a:lnSpc>
                    <a:spcPct val="150000"/>
                  </a:lnSpc>
                  <a:buFont typeface="Wingdings" panose="05000000000000000000" pitchFamily="2" charset="2"/>
                  <a:buChar char="è"/>
                </a:pPr>
                <a:r>
                  <a:rPr lang="en-US" altLang="ko-KR" sz="240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𝟏</m:t>
                        </m:r>
                      </m:sub>
                      <m:sup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  <m:r>
                      <a:rPr lang="en-US" altLang="ko-KR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≠</m:t>
                    </m:r>
                    <m:sSubSup>
                      <m:sSubSupPr>
                        <m:ctrlP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𝒕</m:t>
                        </m:r>
                      </m:e>
                      <m:sub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𝟐</m:t>
                        </m:r>
                      </m:sub>
                      <m:sup>
                        <m:r>
                          <a:rPr lang="en-US" altLang="ko-KR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ko-KR" altLang="en-US" sz="2400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2400" b="1" dirty="0">
                    <a:solidFill>
                      <a:srgbClr val="FF0000"/>
                    </a:solidFill>
                  </a:rPr>
                  <a:t>for other observers!</a:t>
                </a:r>
                <a:endParaRPr lang="ko-KR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4100" y="1028700"/>
                <a:ext cx="9931400" cy="4985980"/>
              </a:xfrm>
              <a:prstGeom prst="rect">
                <a:avLst/>
              </a:prstGeom>
              <a:blipFill>
                <a:blip r:embed="rId2"/>
                <a:stretch>
                  <a:fillRect l="-1780" b="-134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73934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92967" y="791500"/>
            <a:ext cx="8229600" cy="778098"/>
          </a:xfrm>
        </p:spPr>
        <p:txBody>
          <a:bodyPr>
            <a:normAutofit/>
          </a:bodyPr>
          <a:lstStyle/>
          <a:p>
            <a:pPr marL="571500" indent="-571500" algn="l">
              <a:buFont typeface="Wingdings" panose="05000000000000000000" pitchFamily="2" charset="2"/>
              <a:buChar char="ü"/>
            </a:pPr>
            <a:r>
              <a:rPr lang="ko-KR" altLang="en-US" sz="3600" b="1" dirty="0"/>
              <a:t>동시에 발생한 사건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96405" y="6515329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그림 출처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en-US" altLang="ko-K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Hartle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슬라이드 번호 개체 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1644205" y="1486591"/>
            <a:ext cx="3710677" cy="1990390"/>
            <a:chOff x="2279576" y="812042"/>
            <a:chExt cx="2016224" cy="1102763"/>
          </a:xfrm>
        </p:grpSpPr>
        <p:grpSp>
          <p:nvGrpSpPr>
            <p:cNvPr id="5" name="그룹 27"/>
            <p:cNvGrpSpPr/>
            <p:nvPr/>
          </p:nvGrpSpPr>
          <p:grpSpPr>
            <a:xfrm>
              <a:off x="2279576" y="943890"/>
              <a:ext cx="2016224" cy="970915"/>
              <a:chOff x="755576" y="943889"/>
              <a:chExt cx="2016224" cy="970915"/>
            </a:xfrm>
          </p:grpSpPr>
          <p:pic>
            <p:nvPicPr>
              <p:cNvPr id="7171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55576" y="1268760"/>
                <a:ext cx="2016224" cy="6460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" name="그룹 20"/>
              <p:cNvGrpSpPr/>
              <p:nvPr/>
            </p:nvGrpSpPr>
            <p:grpSpPr>
              <a:xfrm>
                <a:off x="1510825" y="943889"/>
                <a:ext cx="219360" cy="319300"/>
                <a:chOff x="4162411" y="13356"/>
                <a:chExt cx="219360" cy="319300"/>
              </a:xfrm>
            </p:grpSpPr>
            <p:sp>
              <p:nvSpPr>
                <p:cNvPr id="22" name="Oval 21"/>
                <p:cNvSpPr>
                  <a:spLocks noChangeArrowheads="1"/>
                </p:cNvSpPr>
                <p:nvPr/>
              </p:nvSpPr>
              <p:spPr bwMode="auto">
                <a:xfrm>
                  <a:off x="4217624" y="13356"/>
                  <a:ext cx="114157" cy="114829"/>
                </a:xfrm>
                <a:prstGeom prst="ellipse">
                  <a:avLst/>
                </a:pr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3" name="Freeform 20"/>
                <p:cNvSpPr>
                  <a:spLocks/>
                </p:cNvSpPr>
                <p:nvPr/>
              </p:nvSpPr>
              <p:spPr bwMode="auto">
                <a:xfrm>
                  <a:off x="4269853" y="133371"/>
                  <a:ext cx="746" cy="11482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" y="180"/>
                    </a:cxn>
                  </a:cxnLst>
                  <a:rect l="0" t="0" r="r" b="b"/>
                  <a:pathLst>
                    <a:path w="1" h="180">
                      <a:moveTo>
                        <a:pt x="0" y="0"/>
                      </a:moveTo>
                      <a:lnTo>
                        <a:pt x="1" y="180"/>
                      </a:ln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4" name="Freeform 19"/>
                <p:cNvSpPr>
                  <a:spLocks/>
                </p:cNvSpPr>
                <p:nvPr/>
              </p:nvSpPr>
              <p:spPr bwMode="auto">
                <a:xfrm>
                  <a:off x="4175095" y="248201"/>
                  <a:ext cx="85058" cy="75565"/>
                </a:xfrm>
                <a:custGeom>
                  <a:avLst/>
                  <a:gdLst/>
                  <a:ahLst/>
                  <a:cxnLst>
                    <a:cxn ang="0">
                      <a:pos x="135" y="0"/>
                    </a:cxn>
                    <a:cxn ang="0">
                      <a:pos x="0" y="119"/>
                    </a:cxn>
                  </a:cxnLst>
                  <a:rect l="0" t="0" r="r" b="b"/>
                  <a:pathLst>
                    <a:path w="135" h="119">
                      <a:moveTo>
                        <a:pt x="135" y="0"/>
                      </a:moveTo>
                      <a:lnTo>
                        <a:pt x="0" y="119"/>
                      </a:ln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5" name="Freeform 18"/>
                <p:cNvSpPr>
                  <a:spLocks/>
                </p:cNvSpPr>
                <p:nvPr/>
              </p:nvSpPr>
              <p:spPr bwMode="auto">
                <a:xfrm>
                  <a:off x="4279552" y="248201"/>
                  <a:ext cx="102219" cy="8445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9" y="133"/>
                    </a:cxn>
                  </a:cxnLst>
                  <a:rect l="0" t="0" r="r" b="b"/>
                  <a:pathLst>
                    <a:path w="159" h="133">
                      <a:moveTo>
                        <a:pt x="0" y="0"/>
                      </a:moveTo>
                      <a:lnTo>
                        <a:pt x="159" y="133"/>
                      </a:ln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6" name="Freeform 17"/>
                <p:cNvSpPr>
                  <a:spLocks/>
                </p:cNvSpPr>
                <p:nvPr/>
              </p:nvSpPr>
              <p:spPr bwMode="auto">
                <a:xfrm>
                  <a:off x="4162411" y="142261"/>
                  <a:ext cx="105204" cy="57044"/>
                </a:xfrm>
                <a:custGeom>
                  <a:avLst/>
                  <a:gdLst/>
                  <a:ahLst/>
                  <a:cxnLst>
                    <a:cxn ang="0">
                      <a:pos x="165" y="0"/>
                    </a:cxn>
                    <a:cxn ang="0">
                      <a:pos x="0" y="90"/>
                    </a:cxn>
                  </a:cxnLst>
                  <a:rect l="0" t="0" r="r" b="b"/>
                  <a:pathLst>
                    <a:path w="165" h="90">
                      <a:moveTo>
                        <a:pt x="165" y="0"/>
                      </a:moveTo>
                      <a:lnTo>
                        <a:pt x="0" y="90"/>
                      </a:ln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27" name="Freeform 16"/>
                <p:cNvSpPr>
                  <a:spLocks/>
                </p:cNvSpPr>
                <p:nvPr/>
              </p:nvSpPr>
              <p:spPr bwMode="auto">
                <a:xfrm>
                  <a:off x="4267614" y="142261"/>
                  <a:ext cx="109680" cy="444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72" y="71"/>
                    </a:cxn>
                  </a:cxnLst>
                  <a:rect l="0" t="0" r="r" b="b"/>
                  <a:pathLst>
                    <a:path w="172" h="71">
                      <a:moveTo>
                        <a:pt x="0" y="0"/>
                      </a:moveTo>
                      <a:lnTo>
                        <a:pt x="172" y="71"/>
                      </a:lnTo>
                    </a:path>
                  </a:pathLst>
                </a:custGeom>
                <a:noFill/>
                <a:ln w="12700">
                  <a:solidFill>
                    <a:srgbClr val="008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직사각형 39"/>
                <p:cNvSpPr/>
                <p:nvPr/>
              </p:nvSpPr>
              <p:spPr>
                <a:xfrm>
                  <a:off x="2604918" y="812042"/>
                  <a:ext cx="554960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𝜗</m:t>
                        </m:r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0" name="직사각형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4918" y="812042"/>
                  <a:ext cx="554960" cy="46166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그룹 37"/>
          <p:cNvGrpSpPr/>
          <p:nvPr/>
        </p:nvGrpSpPr>
        <p:grpSpPr>
          <a:xfrm>
            <a:off x="1644205" y="4943434"/>
            <a:ext cx="3757127" cy="1059866"/>
            <a:chOff x="1644205" y="4448911"/>
            <a:chExt cx="3757127" cy="1059866"/>
          </a:xfrm>
        </p:grpSpPr>
        <p:grpSp>
          <p:nvGrpSpPr>
            <p:cNvPr id="31" name="그룹 13"/>
            <p:cNvGrpSpPr/>
            <p:nvPr/>
          </p:nvGrpSpPr>
          <p:grpSpPr>
            <a:xfrm>
              <a:off x="2865368" y="4668413"/>
              <a:ext cx="495875" cy="598785"/>
              <a:chOff x="8311587" y="1196752"/>
              <a:chExt cx="220853" cy="319299"/>
            </a:xfrm>
          </p:grpSpPr>
          <p:sp>
            <p:nvSpPr>
              <p:cNvPr id="32" name="Oval 28"/>
              <p:cNvSpPr>
                <a:spLocks noChangeArrowheads="1"/>
              </p:cNvSpPr>
              <p:nvPr/>
            </p:nvSpPr>
            <p:spPr bwMode="auto">
              <a:xfrm>
                <a:off x="8367546" y="1196752"/>
                <a:ext cx="114903" cy="114829"/>
              </a:xfrm>
              <a:prstGeom prst="ellipse">
                <a:avLst/>
              </a:pr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8419775" y="1316767"/>
                <a:ext cx="746" cy="1148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4" name="Freeform 26"/>
              <p:cNvSpPr>
                <a:spLocks/>
              </p:cNvSpPr>
              <p:nvPr/>
            </p:nvSpPr>
            <p:spPr bwMode="auto">
              <a:xfrm>
                <a:off x="8325017" y="1431596"/>
                <a:ext cx="85804" cy="75565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5" name="Freeform 25"/>
              <p:cNvSpPr>
                <a:spLocks/>
              </p:cNvSpPr>
              <p:nvPr/>
            </p:nvSpPr>
            <p:spPr bwMode="auto">
              <a:xfrm>
                <a:off x="8430967" y="1431596"/>
                <a:ext cx="101473" cy="844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6" name="Freeform 24"/>
              <p:cNvSpPr>
                <a:spLocks/>
              </p:cNvSpPr>
              <p:nvPr/>
            </p:nvSpPr>
            <p:spPr bwMode="auto">
              <a:xfrm>
                <a:off x="8311587" y="1325657"/>
                <a:ext cx="106696" cy="57044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37" name="Freeform 23"/>
              <p:cNvSpPr>
                <a:spLocks/>
              </p:cNvSpPr>
              <p:nvPr/>
            </p:nvSpPr>
            <p:spPr bwMode="auto">
              <a:xfrm>
                <a:off x="8418283" y="1325657"/>
                <a:ext cx="94012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105"/>
                  </a:cxn>
                </a:cxnLst>
                <a:rect l="0" t="0" r="r" b="b"/>
                <a:pathLst>
                  <a:path w="150" h="105">
                    <a:moveTo>
                      <a:pt x="0" y="0"/>
                    </a:moveTo>
                    <a:lnTo>
                      <a:pt x="150" y="105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p:sp>
          <p:nvSpPr>
            <p:cNvPr id="7" name="직사각형 6"/>
            <p:cNvSpPr/>
            <p:nvPr/>
          </p:nvSpPr>
          <p:spPr>
            <a:xfrm>
              <a:off x="1644205" y="5267198"/>
              <a:ext cx="3757127" cy="2415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직사각형 41"/>
                <p:cNvSpPr/>
                <p:nvPr/>
              </p:nvSpPr>
              <p:spPr>
                <a:xfrm>
                  <a:off x="2351419" y="4448911"/>
                  <a:ext cx="481542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𝜗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42" name="직사각형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1419" y="4448911"/>
                  <a:ext cx="481542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직사각형 44"/>
              <p:cNvSpPr/>
              <p:nvPr/>
            </p:nvSpPr>
            <p:spPr>
              <a:xfrm>
                <a:off x="6102220" y="3696939"/>
                <a:ext cx="5626359" cy="2492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ko-KR" altLang="en-US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𝝑</m:t>
                    </m:r>
                    <m:r>
                      <a:rPr kumimoji="0" lang="en-US" altLang="ko-KR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r>
                  <a:rPr kumimoji="0" lang="ko-KR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관성계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</a:t>
                </a:r>
              </a:p>
              <a:p>
                <a:pPr marL="914400" marR="0" lvl="1" indent="-4572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“A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와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B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에서 쏜 빛이 가운데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O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에서 만남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”</a:t>
                </a:r>
              </a:p>
              <a:p>
                <a:pPr marL="914400" marR="0" lvl="1" indent="-4572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è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A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와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B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에선 빛을 쏜 사건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𝑃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  <m:t>𝐴</m:t>
                            </m:r>
                          </m:sub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  <m:t>′</m:t>
                            </m:r>
                          </m:sup>
                        </m:sSubSup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,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𝑄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(</m:t>
                    </m:r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𝐵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b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은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동시에 발생한 사건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𝐴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′</m:t>
                        </m:r>
                      </m:sup>
                    </m:sSub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=</m:t>
                    </m:r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</m:ctrlPr>
                      </m:sSub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𝐵</m:t>
                        </m:r>
                      </m:sub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′</m:t>
                        </m:r>
                      </m:sup>
                    </m:sSubSup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관측자 </a:t>
                </a:r>
                <a14:m>
                  <m:oMath xmlns:m="http://schemas.openxmlformats.org/officeDocument/2006/math">
                    <m:r>
                      <a:rPr kumimoji="0" lang="ko-KR" altLang="en-US" sz="20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𝝑</m:t>
                    </m:r>
                    <m:r>
                      <a:rPr kumimoji="0" lang="en-US" altLang="ko-KR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에게도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이 두 사건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𝑃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𝐴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)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, 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𝑄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은 동시에 발생했을까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?: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sub>
                    </m:sSub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??</a:t>
                </a:r>
              </a:p>
            </p:txBody>
          </p:sp>
        </mc:Choice>
        <mc:Fallback xmlns="">
          <p:sp>
            <p:nvSpPr>
              <p:cNvPr id="45" name="직사각형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220" y="3696939"/>
                <a:ext cx="5626359" cy="2492990"/>
              </a:xfrm>
              <a:prstGeom prst="rect">
                <a:avLst/>
              </a:prstGeom>
              <a:blipFill>
                <a:blip r:embed="rId6"/>
                <a:stretch>
                  <a:fillRect l="-975" t="-1222" r="-3250" b="-34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74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44444E-6 L 0.5418 -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83" y="-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967" y="2494916"/>
            <a:ext cx="2592288" cy="4164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4186" y="2492897"/>
            <a:ext cx="2967998" cy="4179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그룹 6"/>
          <p:cNvGrpSpPr/>
          <p:nvPr/>
        </p:nvGrpSpPr>
        <p:grpSpPr>
          <a:xfrm>
            <a:off x="848928" y="4340010"/>
            <a:ext cx="219360" cy="319300"/>
            <a:chOff x="4162411" y="13356"/>
            <a:chExt cx="219360" cy="319300"/>
          </a:xfrm>
        </p:grpSpPr>
        <p:sp>
          <p:nvSpPr>
            <p:cNvPr id="8" name="Oval 21"/>
            <p:cNvSpPr>
              <a:spLocks noChangeArrowheads="1"/>
            </p:cNvSpPr>
            <p:nvPr/>
          </p:nvSpPr>
          <p:spPr bwMode="auto">
            <a:xfrm>
              <a:off x="4217624" y="13356"/>
              <a:ext cx="114157" cy="114829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" name="Freeform 20"/>
            <p:cNvSpPr>
              <a:spLocks/>
            </p:cNvSpPr>
            <p:nvPr/>
          </p:nvSpPr>
          <p:spPr bwMode="auto">
            <a:xfrm>
              <a:off x="4269853" y="133371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Freeform 19"/>
            <p:cNvSpPr>
              <a:spLocks/>
            </p:cNvSpPr>
            <p:nvPr/>
          </p:nvSpPr>
          <p:spPr bwMode="auto">
            <a:xfrm>
              <a:off x="4175095" y="248201"/>
              <a:ext cx="85058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auto">
            <a:xfrm>
              <a:off x="4279552" y="248201"/>
              <a:ext cx="102219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Freeform 17"/>
            <p:cNvSpPr>
              <a:spLocks/>
            </p:cNvSpPr>
            <p:nvPr/>
          </p:nvSpPr>
          <p:spPr bwMode="auto">
            <a:xfrm>
              <a:off x="4162411" y="142261"/>
              <a:ext cx="105204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4267614" y="142261"/>
              <a:ext cx="109680" cy="44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71"/>
                </a:cxn>
              </a:cxnLst>
              <a:rect l="0" t="0" r="r" b="b"/>
              <a:pathLst>
                <a:path w="172" h="71">
                  <a:moveTo>
                    <a:pt x="0" y="0"/>
                  </a:moveTo>
                  <a:lnTo>
                    <a:pt x="172" y="71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" name="그룹 13"/>
          <p:cNvGrpSpPr/>
          <p:nvPr/>
        </p:nvGrpSpPr>
        <p:grpSpPr>
          <a:xfrm>
            <a:off x="4784186" y="4302475"/>
            <a:ext cx="220853" cy="319299"/>
            <a:chOff x="8311587" y="1196752"/>
            <a:chExt cx="220853" cy="319299"/>
          </a:xfrm>
        </p:grpSpPr>
        <p:sp>
          <p:nvSpPr>
            <p:cNvPr id="15" name="Oval 28"/>
            <p:cNvSpPr>
              <a:spLocks noChangeArrowheads="1"/>
            </p:cNvSpPr>
            <p:nvPr/>
          </p:nvSpPr>
          <p:spPr bwMode="auto">
            <a:xfrm>
              <a:off x="8367546" y="1196752"/>
              <a:ext cx="114903" cy="114829"/>
            </a:xfrm>
            <a:prstGeom prst="ellips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8419775" y="1316767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7" name="Freeform 26"/>
            <p:cNvSpPr>
              <a:spLocks/>
            </p:cNvSpPr>
            <p:nvPr/>
          </p:nvSpPr>
          <p:spPr bwMode="auto">
            <a:xfrm>
              <a:off x="8325017" y="1431596"/>
              <a:ext cx="85804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auto">
            <a:xfrm>
              <a:off x="8430967" y="1431596"/>
              <a:ext cx="101473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8311587" y="1325657"/>
              <a:ext cx="106696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8418283" y="1325657"/>
              <a:ext cx="94012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직사각형 28"/>
              <p:cNvSpPr/>
              <p:nvPr/>
            </p:nvSpPr>
            <p:spPr>
              <a:xfrm>
                <a:off x="7752184" y="1627599"/>
                <a:ext cx="4215408" cy="47159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관</a:t>
                </a:r>
                <a:r>
                  <a:rPr kumimoji="0" lang="ko-KR" altLang="en-US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성계</a:t>
                </a: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ko-KR" altLang="en-US" sz="24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𝝑</m:t>
                    </m:r>
                  </m:oMath>
                </a14:m>
                <a:r>
                  <a:rPr kumimoji="0" lang="en-US" altLang="ko-K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𝑃</m:t>
                    </m:r>
                    <m:d>
                      <m:d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맑은 고딕" panose="020B0503020000020004" pitchFamily="50" charset="-127"/>
                                <a:cs typeface="+mn-cs"/>
                                <a:sym typeface="Wingdings" panose="05000000000000000000" pitchFamily="2" charset="2"/>
                              </a:rPr>
                              <m:t>𝐴</m:t>
                            </m:r>
                          </m:sub>
                        </m:sSub>
                      </m:e>
                    </m:d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 </m:t>
                    </m:r>
                    <m:r>
                      <a:rPr kumimoji="0" lang="ko-KR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와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 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𝑄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(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𝑡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  <a:sym typeface="Wingdings" panose="05000000000000000000" pitchFamily="2" charset="2"/>
                          </a:rPr>
                          <m:t>𝐵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은 다른 시각에 발생한 사건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. 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즉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, </a:t>
                </a:r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just" defTabSz="914400" rtl="0" eaLnBrk="1" fontAlgn="auto" latinLnBrk="1" hangingPunct="1">
                  <a:lnSpc>
                    <a:spcPct val="15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≠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(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&lt;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만약 동시에 쏘았다면 빛은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O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에서 만나지 못하고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O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의 왼편에서 만날 것이다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.(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광속 동일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, O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는 오른편으로 움직이고 있음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342900" marR="0" lvl="0" indent="-34290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just" defTabSz="914400" rtl="0" eaLnBrk="1" fontAlgn="auto" latinLnBrk="1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 </a:t>
                </a:r>
                <a:r>
                  <a:rPr kumimoji="0" lang="en-US" altLang="ko-KR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</a:t>
                </a:r>
                <a:r>
                  <a:rPr kumimoji="0" lang="ko-KR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동시성의</a:t>
                </a:r>
                <a:r>
                  <a:rPr kumimoji="0" lang="en-US" altLang="ko-KR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3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상대성</a:t>
                </a:r>
                <a:endParaRPr kumimoji="0" lang="en-US" altLang="ko-KR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9" name="직사각형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84" y="1627599"/>
                <a:ext cx="4215408" cy="4715906"/>
              </a:xfrm>
              <a:prstGeom prst="rect">
                <a:avLst/>
              </a:prstGeom>
              <a:blipFill>
                <a:blip r:embed="rId5"/>
                <a:stretch>
                  <a:fillRect l="-2026" t="-904" r="-2171" b="-16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3387140" y="6548137"/>
            <a:ext cx="1447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ko-KR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그림 출처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 </a:t>
            </a:r>
            <a:r>
              <a:rPr kumimoji="0" lang="en-US" altLang="ko-K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Hartle</a:t>
            </a:r>
            <a:r>
              <a:rPr kumimoji="0" lang="en-US" altLang="ko-K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)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1" name="그룹 13"/>
          <p:cNvGrpSpPr/>
          <p:nvPr/>
        </p:nvGrpSpPr>
        <p:grpSpPr>
          <a:xfrm>
            <a:off x="2242050" y="1450170"/>
            <a:ext cx="220853" cy="319299"/>
            <a:chOff x="8311587" y="1196752"/>
            <a:chExt cx="220853" cy="319299"/>
          </a:xfrm>
        </p:grpSpPr>
        <p:sp>
          <p:nvSpPr>
            <p:cNvPr id="32" name="Oval 28"/>
            <p:cNvSpPr>
              <a:spLocks noChangeArrowheads="1"/>
            </p:cNvSpPr>
            <p:nvPr/>
          </p:nvSpPr>
          <p:spPr bwMode="auto">
            <a:xfrm>
              <a:off x="8367546" y="1196752"/>
              <a:ext cx="114903" cy="114829"/>
            </a:xfrm>
            <a:prstGeom prst="ellipse">
              <a:avLst/>
            </a:pr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Freeform 27"/>
            <p:cNvSpPr>
              <a:spLocks/>
            </p:cNvSpPr>
            <p:nvPr/>
          </p:nvSpPr>
          <p:spPr bwMode="auto">
            <a:xfrm>
              <a:off x="8419775" y="1316767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8325017" y="1431596"/>
              <a:ext cx="85804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8430967" y="1431596"/>
              <a:ext cx="101473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8311587" y="1325657"/>
              <a:ext cx="106696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8418283" y="1325657"/>
              <a:ext cx="94012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38100">
              <a:solidFill>
                <a:srgbClr val="8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7" name="직사각형 6"/>
          <p:cNvSpPr/>
          <p:nvPr/>
        </p:nvSpPr>
        <p:spPr>
          <a:xfrm>
            <a:off x="2134545" y="1799161"/>
            <a:ext cx="2226906" cy="721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86064" y="2517010"/>
            <a:ext cx="82352" cy="84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4914478" y="2657371"/>
            <a:ext cx="82352" cy="844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슬라이드 번호 개체 틀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44482" y="924816"/>
            <a:ext cx="2016224" cy="64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그룹 20"/>
          <p:cNvGrpSpPr/>
          <p:nvPr/>
        </p:nvGrpSpPr>
        <p:grpSpPr>
          <a:xfrm>
            <a:off x="4499731" y="599945"/>
            <a:ext cx="219360" cy="319300"/>
            <a:chOff x="4162411" y="13356"/>
            <a:chExt cx="219360" cy="319300"/>
          </a:xfrm>
        </p:grpSpPr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4217624" y="13356"/>
              <a:ext cx="114157" cy="114829"/>
            </a:xfrm>
            <a:prstGeom prst="ellips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4269853" y="133371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4175095" y="248201"/>
              <a:ext cx="85058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4279552" y="248201"/>
              <a:ext cx="102219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Freeform 17"/>
            <p:cNvSpPr>
              <a:spLocks/>
            </p:cNvSpPr>
            <p:nvPr/>
          </p:nvSpPr>
          <p:spPr bwMode="auto">
            <a:xfrm>
              <a:off x="4162411" y="142261"/>
              <a:ext cx="105204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Freeform 16"/>
            <p:cNvSpPr>
              <a:spLocks/>
            </p:cNvSpPr>
            <p:nvPr/>
          </p:nvSpPr>
          <p:spPr bwMode="auto">
            <a:xfrm>
              <a:off x="4267614" y="142261"/>
              <a:ext cx="109680" cy="44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71"/>
                </a:cxn>
              </a:cxnLst>
              <a:rect l="0" t="0" r="r" b="b"/>
              <a:pathLst>
                <a:path w="172" h="71">
                  <a:moveTo>
                    <a:pt x="0" y="0"/>
                  </a:moveTo>
                  <a:lnTo>
                    <a:pt x="172" y="71"/>
                  </a:lnTo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직사각형 39"/>
              <p:cNvSpPr/>
              <p:nvPr/>
            </p:nvSpPr>
            <p:spPr>
              <a:xfrm>
                <a:off x="4057062" y="325866"/>
                <a:ext cx="55496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𝜗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40" name="직사각형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7062" y="325866"/>
                <a:ext cx="554960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직사각형 41"/>
              <p:cNvSpPr/>
              <p:nvPr/>
            </p:nvSpPr>
            <p:spPr>
              <a:xfrm>
                <a:off x="1818634" y="1242979"/>
                <a:ext cx="4815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42" name="직사각형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8634" y="1242979"/>
                <a:ext cx="481542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오른쪽 화살표 40"/>
          <p:cNvSpPr/>
          <p:nvPr/>
        </p:nvSpPr>
        <p:spPr>
          <a:xfrm>
            <a:off x="5898626" y="1154652"/>
            <a:ext cx="401217" cy="2071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6437763" y="1082423"/>
                <a:ext cx="31111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𝑉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7763" y="1082423"/>
                <a:ext cx="311111" cy="369332"/>
              </a:xfrm>
              <a:prstGeom prst="rect">
                <a:avLst/>
              </a:prstGeom>
              <a:blipFill>
                <a:blip r:embed="rId9"/>
                <a:stretch>
                  <a:fillRect l="-15686" r="-1372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757305" y="2050061"/>
                <a:ext cx="3109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𝑡</m:t>
                      </m:r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05" y="2050061"/>
                <a:ext cx="310983" cy="369332"/>
              </a:xfrm>
              <a:prstGeom prst="rect">
                <a:avLst/>
              </a:prstGeom>
              <a:blipFill>
                <a:blip r:embed="rId10"/>
                <a:stretch>
                  <a:fillRect l="-19608" r="-21569"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660040" y="2050061"/>
                <a:ext cx="2383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0040" y="2050061"/>
                <a:ext cx="238334" cy="369332"/>
              </a:xfrm>
              <a:prstGeom prst="rect">
                <a:avLst/>
              </a:prstGeom>
              <a:blipFill>
                <a:blip r:embed="rId11"/>
                <a:stretch>
                  <a:fillRect l="-15000" r="-12500" b="-6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직선 연결선 44"/>
          <p:cNvCxnSpPr/>
          <p:nvPr/>
        </p:nvCxnSpPr>
        <p:spPr>
          <a:xfrm flipH="1">
            <a:off x="4659774" y="6032211"/>
            <a:ext cx="2143774" cy="3732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 flipH="1">
            <a:off x="4672209" y="4738373"/>
            <a:ext cx="2143774" cy="3732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4338819" y="5866205"/>
                <a:ext cx="3750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8819" y="5866205"/>
                <a:ext cx="375039" cy="369332"/>
              </a:xfrm>
              <a:prstGeom prst="rect">
                <a:avLst/>
              </a:prstGeom>
              <a:blipFill>
                <a:blip r:embed="rId12"/>
                <a:stretch>
                  <a:fillRect l="-11475" r="-3279" b="-180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313940" y="4544367"/>
                <a:ext cx="39741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3940" y="4544367"/>
                <a:ext cx="397416" cy="369332"/>
              </a:xfrm>
              <a:prstGeom prst="rect">
                <a:avLst/>
              </a:prstGeom>
              <a:blipFill>
                <a:blip r:embed="rId13"/>
                <a:stretch>
                  <a:fillRect l="-10769" b="-163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6292" y="5782898"/>
                <a:ext cx="86190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,</m:t>
                      </m:r>
                      <m:sSubSup>
                        <m:sSubSupPr>
                          <m:ctrlP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sub>
                        <m:sup>
                          <m:r>
                            <a:rPr kumimoji="0" lang="en-US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92" y="5782898"/>
                <a:ext cx="861903" cy="369332"/>
              </a:xfrm>
              <a:prstGeom prst="rect">
                <a:avLst/>
              </a:prstGeom>
              <a:blipFill>
                <a:blip r:embed="rId14"/>
                <a:stretch>
                  <a:fillRect l="-7042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직선 연결선 54"/>
          <p:cNvCxnSpPr/>
          <p:nvPr/>
        </p:nvCxnSpPr>
        <p:spPr>
          <a:xfrm flipH="1">
            <a:off x="772026" y="6016663"/>
            <a:ext cx="2143774" cy="3732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직사각형 55"/>
              <p:cNvSpPr/>
              <p:nvPr/>
            </p:nvSpPr>
            <p:spPr>
              <a:xfrm>
                <a:off x="317912" y="3935759"/>
                <a:ext cx="55496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𝜗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56" name="직사각형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912" y="3935759"/>
                <a:ext cx="554960" cy="461665"/>
              </a:xfrm>
              <a:prstGeom prst="rect">
                <a:avLst/>
              </a:prstGeom>
              <a:blipFill>
                <a:blip r:embed="rId15"/>
                <a:stretch>
                  <a:fillRect b="-1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직사각형 56"/>
              <p:cNvSpPr/>
              <p:nvPr/>
            </p:nvSpPr>
            <p:spPr>
              <a:xfrm>
                <a:off x="4409456" y="3925717"/>
                <a:ext cx="48154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34" charset="-127"/>
                  <a:cs typeface="+mn-cs"/>
                </a:endParaRPr>
              </a:p>
            </p:txBody>
          </p:sp>
        </mc:Choice>
        <mc:Fallback xmlns="">
          <p:sp>
            <p:nvSpPr>
              <p:cNvPr id="57" name="직사각형 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456" y="3925717"/>
                <a:ext cx="481542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27548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52" name="Freeform 76"/>
          <p:cNvSpPr>
            <a:spLocks/>
          </p:cNvSpPr>
          <p:nvPr/>
        </p:nvSpPr>
        <p:spPr bwMode="auto">
          <a:xfrm>
            <a:off x="2283819" y="1483046"/>
            <a:ext cx="9701" cy="3575734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9" name="Freeform 73"/>
          <p:cNvSpPr>
            <a:spLocks/>
          </p:cNvSpPr>
          <p:nvPr/>
        </p:nvSpPr>
        <p:spPr bwMode="auto">
          <a:xfrm>
            <a:off x="963093" y="1543154"/>
            <a:ext cx="3288920" cy="3270623"/>
          </a:xfrm>
          <a:custGeom>
            <a:avLst/>
            <a:gdLst/>
            <a:ahLst/>
            <a:cxnLst>
              <a:cxn ang="0">
                <a:pos x="0" y="3000"/>
              </a:cxn>
              <a:cxn ang="0">
                <a:pos x="3001" y="0"/>
              </a:cxn>
            </a:cxnLst>
            <a:rect l="0" t="0" r="r" b="b"/>
            <a:pathLst>
              <a:path w="3001" h="3000">
                <a:moveTo>
                  <a:pt x="0" y="3000"/>
                </a:moveTo>
                <a:lnTo>
                  <a:pt x="3001" y="0"/>
                </a:lnTo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7" name="Freeform 71"/>
          <p:cNvSpPr>
            <a:spLocks/>
          </p:cNvSpPr>
          <p:nvPr/>
        </p:nvSpPr>
        <p:spPr bwMode="auto">
          <a:xfrm>
            <a:off x="1388953" y="1398509"/>
            <a:ext cx="2125954" cy="3631292"/>
          </a:xfrm>
          <a:custGeom>
            <a:avLst/>
            <a:gdLst/>
            <a:ahLst/>
            <a:cxnLst>
              <a:cxn ang="0">
                <a:pos x="0" y="5719"/>
              </a:cxn>
              <a:cxn ang="0">
                <a:pos x="3348" y="0"/>
              </a:cxn>
            </a:cxnLst>
            <a:rect l="0" t="0" r="r" b="b"/>
            <a:pathLst>
              <a:path w="3348" h="5719">
                <a:moveTo>
                  <a:pt x="0" y="5719"/>
                </a:moveTo>
                <a:lnTo>
                  <a:pt x="3348" y="0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5" name="Freeform 69"/>
          <p:cNvSpPr>
            <a:spLocks/>
          </p:cNvSpPr>
          <p:nvPr/>
        </p:nvSpPr>
        <p:spPr bwMode="auto">
          <a:xfrm>
            <a:off x="928330" y="2101706"/>
            <a:ext cx="3666502" cy="2205058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2179348" y="1843804"/>
            <a:ext cx="220880" cy="318536"/>
            <a:chOff x="4577320" y="2254366"/>
            <a:chExt cx="220880" cy="318536"/>
          </a:xfrm>
        </p:grpSpPr>
        <p:sp>
          <p:nvSpPr>
            <p:cNvPr id="152641" name="Oval 65"/>
            <p:cNvSpPr>
              <a:spLocks noChangeArrowheads="1"/>
            </p:cNvSpPr>
            <p:nvPr/>
          </p:nvSpPr>
          <p:spPr bwMode="auto">
            <a:xfrm>
              <a:off x="4634032" y="2254366"/>
              <a:ext cx="114916" cy="114080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40" name="Freeform 64"/>
            <p:cNvSpPr>
              <a:spLocks/>
            </p:cNvSpPr>
            <p:nvPr/>
          </p:nvSpPr>
          <p:spPr bwMode="auto">
            <a:xfrm>
              <a:off x="4685521" y="2374372"/>
              <a:ext cx="746" cy="114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9" name="Freeform 63"/>
            <p:cNvSpPr>
              <a:spLocks/>
            </p:cNvSpPr>
            <p:nvPr/>
          </p:nvSpPr>
          <p:spPr bwMode="auto">
            <a:xfrm>
              <a:off x="4590752" y="2488453"/>
              <a:ext cx="85814" cy="75559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8" name="Freeform 62"/>
            <p:cNvSpPr>
              <a:spLocks/>
            </p:cNvSpPr>
            <p:nvPr/>
          </p:nvSpPr>
          <p:spPr bwMode="auto">
            <a:xfrm>
              <a:off x="4696715" y="2488453"/>
              <a:ext cx="101485" cy="844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7" name="Freeform 61"/>
            <p:cNvSpPr>
              <a:spLocks/>
            </p:cNvSpPr>
            <p:nvPr/>
          </p:nvSpPr>
          <p:spPr bwMode="auto">
            <a:xfrm>
              <a:off x="4577320" y="2383263"/>
              <a:ext cx="106708" cy="56299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6" name="Freeform 60"/>
            <p:cNvSpPr>
              <a:spLocks/>
            </p:cNvSpPr>
            <p:nvPr/>
          </p:nvSpPr>
          <p:spPr bwMode="auto">
            <a:xfrm>
              <a:off x="4684029" y="2383262"/>
              <a:ext cx="94769" cy="666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chemeClr val="accent6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3030106" y="1854699"/>
            <a:ext cx="218640" cy="317794"/>
            <a:chOff x="6873640" y="2327636"/>
            <a:chExt cx="218640" cy="317794"/>
          </a:xfrm>
        </p:grpSpPr>
        <p:sp>
          <p:nvSpPr>
            <p:cNvPr id="152635" name="Oval 59"/>
            <p:cNvSpPr>
              <a:spLocks noChangeArrowheads="1"/>
            </p:cNvSpPr>
            <p:nvPr/>
          </p:nvSpPr>
          <p:spPr bwMode="auto">
            <a:xfrm>
              <a:off x="6928113" y="2327636"/>
              <a:ext cx="114170" cy="11333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4" name="Freeform 58"/>
            <p:cNvSpPr>
              <a:spLocks/>
            </p:cNvSpPr>
            <p:nvPr/>
          </p:nvSpPr>
          <p:spPr bwMode="auto">
            <a:xfrm>
              <a:off x="6980348" y="2447642"/>
              <a:ext cx="746" cy="113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3" name="Freeform 57"/>
            <p:cNvSpPr>
              <a:spLocks/>
            </p:cNvSpPr>
            <p:nvPr/>
          </p:nvSpPr>
          <p:spPr bwMode="auto">
            <a:xfrm>
              <a:off x="6886325" y="2560981"/>
              <a:ext cx="84322" cy="75559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2" name="Freeform 56"/>
            <p:cNvSpPr>
              <a:spLocks/>
            </p:cNvSpPr>
            <p:nvPr/>
          </p:nvSpPr>
          <p:spPr bwMode="auto">
            <a:xfrm>
              <a:off x="6990049" y="2560981"/>
              <a:ext cx="102231" cy="844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1" name="Freeform 55"/>
            <p:cNvSpPr>
              <a:spLocks/>
            </p:cNvSpPr>
            <p:nvPr/>
          </p:nvSpPr>
          <p:spPr bwMode="auto">
            <a:xfrm>
              <a:off x="6873640" y="2456532"/>
              <a:ext cx="104469" cy="5555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2630" name="Freeform 54"/>
            <p:cNvSpPr>
              <a:spLocks/>
            </p:cNvSpPr>
            <p:nvPr/>
          </p:nvSpPr>
          <p:spPr bwMode="auto">
            <a:xfrm>
              <a:off x="6978109" y="2456532"/>
              <a:ext cx="109693" cy="444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71"/>
                </a:cxn>
              </a:cxnLst>
              <a:rect l="0" t="0" r="r" b="b"/>
              <a:pathLst>
                <a:path w="172" h="71">
                  <a:moveTo>
                    <a:pt x="0" y="0"/>
                  </a:moveTo>
                  <a:lnTo>
                    <a:pt x="172" y="71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659106" y="1864323"/>
                <a:ext cx="2917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9106" y="1864323"/>
                <a:ext cx="291747" cy="307777"/>
              </a:xfrm>
              <a:prstGeom prst="rect">
                <a:avLst/>
              </a:prstGeom>
              <a:blipFill>
                <a:blip r:embed="rId3"/>
                <a:stretch>
                  <a:fillRect l="-18750" r="-18750" b="-14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그룹 10"/>
          <p:cNvGrpSpPr/>
          <p:nvPr/>
        </p:nvGrpSpPr>
        <p:grpSpPr>
          <a:xfrm>
            <a:off x="1144354" y="3260020"/>
            <a:ext cx="3732090" cy="307777"/>
            <a:chOff x="5076056" y="4765409"/>
            <a:chExt cx="3732090" cy="307777"/>
          </a:xfrm>
        </p:grpSpPr>
        <p:sp>
          <p:nvSpPr>
            <p:cNvPr id="152646" name="Freeform 70"/>
            <p:cNvSpPr>
              <a:spLocks/>
            </p:cNvSpPr>
            <p:nvPr/>
          </p:nvSpPr>
          <p:spPr bwMode="auto">
            <a:xfrm flipV="1">
              <a:off x="5076056" y="4960384"/>
              <a:ext cx="347286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Box 75"/>
                <p:cNvSpPr txBox="1"/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76" name="TextBox 7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574364" y="4765409"/>
                  <a:ext cx="233782" cy="307777"/>
                </a:xfrm>
                <a:prstGeom prst="rect">
                  <a:avLst/>
                </a:prstGeom>
                <a:blipFill rotWithShape="0">
                  <a:blip r:embed="rId4" cstate="print"/>
                  <a:stretch>
                    <a:fillRect l="-7692" r="-2564" b="-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2171450" y="1006879"/>
                <a:ext cx="19704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1450" y="1006879"/>
                <a:ext cx="197041" cy="307777"/>
              </a:xfrm>
              <a:prstGeom prst="rect">
                <a:avLst/>
              </a:prstGeom>
              <a:blipFill>
                <a:blip r:embed="rId5"/>
                <a:stretch>
                  <a:fillRect l="-18182" r="-12121" b="-58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3432255" y="1003827"/>
                <a:ext cx="25648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2255" y="1003827"/>
                <a:ext cx="256480" cy="307777"/>
              </a:xfrm>
              <a:prstGeom prst="rect">
                <a:avLst/>
              </a:prstGeom>
              <a:blipFill>
                <a:blip r:embed="rId6"/>
                <a:stretch>
                  <a:fillRect l="-21429" r="-23810" b="-14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096682" y="1150894"/>
            <a:ext cx="77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Light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1" name="Freeform 70"/>
          <p:cNvSpPr>
            <a:spLocks/>
          </p:cNvSpPr>
          <p:nvPr/>
        </p:nvSpPr>
        <p:spPr bwMode="auto">
          <a:xfrm flipV="1">
            <a:off x="1144355" y="3932538"/>
            <a:ext cx="3472865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Freeform 70"/>
          <p:cNvSpPr>
            <a:spLocks/>
          </p:cNvSpPr>
          <p:nvPr/>
        </p:nvSpPr>
        <p:spPr bwMode="auto">
          <a:xfrm flipV="1">
            <a:off x="1144355" y="2977384"/>
            <a:ext cx="3472865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3" name="Freeform 70"/>
          <p:cNvSpPr>
            <a:spLocks/>
          </p:cNvSpPr>
          <p:nvPr/>
        </p:nvSpPr>
        <p:spPr bwMode="auto">
          <a:xfrm flipV="1">
            <a:off x="1144355" y="2470281"/>
            <a:ext cx="3472865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4" name="Freeform 69"/>
          <p:cNvSpPr>
            <a:spLocks/>
          </p:cNvSpPr>
          <p:nvPr/>
        </p:nvSpPr>
        <p:spPr bwMode="auto">
          <a:xfrm>
            <a:off x="928330" y="2585477"/>
            <a:ext cx="3666502" cy="2205058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Freeform 69"/>
          <p:cNvSpPr>
            <a:spLocks/>
          </p:cNvSpPr>
          <p:nvPr/>
        </p:nvSpPr>
        <p:spPr bwMode="auto">
          <a:xfrm>
            <a:off x="856322" y="1154609"/>
            <a:ext cx="3666502" cy="2205058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Freeform 69"/>
          <p:cNvSpPr>
            <a:spLocks/>
          </p:cNvSpPr>
          <p:nvPr/>
        </p:nvSpPr>
        <p:spPr bwMode="auto">
          <a:xfrm>
            <a:off x="846797" y="1672615"/>
            <a:ext cx="3666502" cy="2205058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non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267104" y="3457720"/>
            <a:ext cx="5745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3" name="타원 102"/>
          <p:cNvSpPr/>
          <p:nvPr/>
        </p:nvSpPr>
        <p:spPr>
          <a:xfrm>
            <a:off x="3104253" y="3455343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9" name="타원 108"/>
          <p:cNvSpPr/>
          <p:nvPr/>
        </p:nvSpPr>
        <p:spPr>
          <a:xfrm>
            <a:off x="2264608" y="3465567"/>
            <a:ext cx="57459" cy="4571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0" name="타원 109"/>
          <p:cNvSpPr/>
          <p:nvPr/>
        </p:nvSpPr>
        <p:spPr>
          <a:xfrm>
            <a:off x="3078356" y="2978405"/>
            <a:ext cx="57459" cy="45719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1964951" y="2690499"/>
            <a:ext cx="1505970" cy="1095261"/>
            <a:chOff x="4362923" y="3101061"/>
            <a:chExt cx="1505970" cy="109526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4362923" y="3888545"/>
                  <a:ext cx="31008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sub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62923" y="3888545"/>
                  <a:ext cx="310085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11765" r="-1961" b="-2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/>
                <p:cNvSpPr txBox="1"/>
                <p:nvPr/>
              </p:nvSpPr>
              <p:spPr>
                <a:xfrm>
                  <a:off x="5539636" y="3101061"/>
                  <a:ext cx="32925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sub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bSup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8" name="TextBox 10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39636" y="3101061"/>
                  <a:ext cx="329257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9259" r="-1852" b="-22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5" name="그룹 14"/>
          <p:cNvGrpSpPr/>
          <p:nvPr/>
        </p:nvGrpSpPr>
        <p:grpSpPr>
          <a:xfrm>
            <a:off x="1838126" y="2823076"/>
            <a:ext cx="341222" cy="761301"/>
            <a:chOff x="4236098" y="3233638"/>
            <a:chExt cx="341222" cy="7613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10"/>
                <p:cNvSpPr txBox="1"/>
                <p:nvPr/>
              </p:nvSpPr>
              <p:spPr>
                <a:xfrm>
                  <a:off x="4248063" y="3233638"/>
                  <a:ext cx="32925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sub>
                        </m:sSub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1" name="TextBox 1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48063" y="3233638"/>
                  <a:ext cx="329257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9259" r="-1852" b="-1960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TextBox 113"/>
                <p:cNvSpPr txBox="1"/>
                <p:nvPr/>
              </p:nvSpPr>
              <p:spPr>
                <a:xfrm>
                  <a:off x="4236098" y="3687162"/>
                  <a:ext cx="297828" cy="307777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  <m:sub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sub>
                        </m:sSub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14" name="TextBox 1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36098" y="3687162"/>
                  <a:ext cx="297828" cy="307777"/>
                </a:xfrm>
                <a:prstGeom prst="rect">
                  <a:avLst/>
                </a:prstGeom>
                <a:blipFill>
                  <a:blip r:embed="rId10"/>
                  <a:stretch>
                    <a:fillRect l="-14583" r="-6250" b="-20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6" name="슬라이드 번호 개체 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5277046" y="2775144"/>
                <a:ext cx="115582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𝐵</m:t>
                              </m:r>
                            </m:sub>
                          </m:s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&gt;</m:t>
                          </m:r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046" y="2775144"/>
                <a:ext cx="1155826" cy="307777"/>
              </a:xfrm>
              <a:prstGeom prst="rect">
                <a:avLst/>
              </a:prstGeom>
              <a:blipFill>
                <a:blip r:embed="rId11"/>
                <a:stretch>
                  <a:fillRect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5277046" y="1784192"/>
                <a:ext cx="1263713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𝐵</m:t>
                              </m:r>
                            </m:sub>
                          </m:s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=</m:t>
                          </m:r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046" y="1784192"/>
                <a:ext cx="1263713" cy="307777"/>
              </a:xfrm>
              <a:prstGeom prst="rect">
                <a:avLst/>
              </a:prstGeom>
              <a:blipFill>
                <a:blip r:embed="rId12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1178825" y="5640260"/>
                <a:ext cx="254621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ko-KR" altLang="en-US" sz="24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sz="24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의 관점</a:t>
                </a: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8825" y="5640260"/>
                <a:ext cx="2546210" cy="461665"/>
              </a:xfrm>
              <a:prstGeom prst="rect">
                <a:avLst/>
              </a:prstGeom>
              <a:blipFill>
                <a:blip r:embed="rId13"/>
                <a:stretch>
                  <a:fillRect l="-3589" t="-10526" r="-2871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직사각형 46"/>
              <p:cNvSpPr/>
              <p:nvPr/>
            </p:nvSpPr>
            <p:spPr>
              <a:xfrm>
                <a:off x="7294981" y="1543154"/>
                <a:ext cx="3957365" cy="4953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lvl="0" indent="-34290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ko-KR" altLang="en-US" sz="20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sz="20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가 보는 동시 사건들</a:t>
                </a:r>
                <a:endParaRPr lang="en-US" altLang="ko-KR" sz="2000" dirty="0">
                  <a:solidFill>
                    <a:prstClr val="black"/>
                  </a:solidFill>
                  <a:ea typeface="맑은 고딕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7" name="직사각형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981" y="1543154"/>
                <a:ext cx="3957365" cy="495392"/>
              </a:xfrm>
              <a:prstGeom prst="rect">
                <a:avLst/>
              </a:prstGeom>
              <a:blipFill>
                <a:blip r:embed="rId14"/>
                <a:stretch>
                  <a:fillRect l="-2157" r="-616" b="-259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직사각형 47"/>
              <p:cNvSpPr/>
              <p:nvPr/>
            </p:nvSpPr>
            <p:spPr>
              <a:xfrm>
                <a:off x="7294980" y="2172100"/>
                <a:ext cx="4287420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ko-KR" altLang="en-US" sz="20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sz="20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에서의 동시 사건들의 시간 진행</a:t>
                </a:r>
                <a:endParaRPr lang="en-US" altLang="ko-KR" sz="2000" dirty="0">
                  <a:solidFill>
                    <a:prstClr val="black"/>
                  </a:solidFill>
                  <a:ea typeface="맑은 고딕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8" name="직사각형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980" y="2172100"/>
                <a:ext cx="4287420" cy="1015663"/>
              </a:xfrm>
              <a:prstGeom prst="rect">
                <a:avLst/>
              </a:prstGeom>
              <a:blipFill>
                <a:blip r:embed="rId15"/>
                <a:stretch>
                  <a:fillRect l="-1991" b="-35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직사각형 48"/>
              <p:cNvSpPr/>
              <p:nvPr/>
            </p:nvSpPr>
            <p:spPr>
              <a:xfrm>
                <a:off x="7294980" y="3506052"/>
                <a:ext cx="4017446" cy="5539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lvl="0" indent="-34290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ko-KR" altLang="en-US" sz="20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sz="20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이 보는 동시 사건들</a:t>
                </a:r>
                <a:endParaRPr lang="en-US" altLang="ko-KR" sz="2000" dirty="0">
                  <a:solidFill>
                    <a:prstClr val="black"/>
                  </a:solidFill>
                  <a:ea typeface="맑은 고딕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49" name="직사각형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980" y="3506052"/>
                <a:ext cx="4017446" cy="553998"/>
              </a:xfrm>
              <a:prstGeom prst="rect">
                <a:avLst/>
              </a:prstGeom>
              <a:blipFill>
                <a:blip r:embed="rId16"/>
                <a:stretch>
                  <a:fillRect l="-2124" r="-607" b="-120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직사각형 49"/>
              <p:cNvSpPr/>
              <p:nvPr/>
            </p:nvSpPr>
            <p:spPr>
              <a:xfrm>
                <a:off x="7245579" y="4191471"/>
                <a:ext cx="4287420" cy="9561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lvl="0" indent="-34290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ko-KR" altLang="en-US" sz="20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sz="20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에서의 동시 사건들의 시간 진행</a:t>
                </a:r>
                <a:endParaRPr lang="en-US" altLang="ko-KR" sz="2000" dirty="0">
                  <a:solidFill>
                    <a:prstClr val="black"/>
                  </a:solidFill>
                  <a:ea typeface="맑은 고딕" panose="020B0503020000020004" pitchFamily="34" charset="-127"/>
                </a:endParaRPr>
              </a:p>
            </p:txBody>
          </p:sp>
        </mc:Choice>
        <mc:Fallback xmlns="">
          <p:sp>
            <p:nvSpPr>
              <p:cNvPr id="50" name="직사각형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579" y="4191471"/>
                <a:ext cx="4287420" cy="956159"/>
              </a:xfrm>
              <a:prstGeom prst="rect">
                <a:avLst/>
              </a:prstGeom>
              <a:blipFill>
                <a:blip r:embed="rId17"/>
                <a:stretch>
                  <a:fillRect l="-1991" b="-108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643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645" grpId="0" animBg="1"/>
      <p:bldP spid="152645" grpId="1" animBg="1"/>
      <p:bldP spid="152645" grpId="2" animBg="1"/>
      <p:bldP spid="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12" grpId="0" animBg="1"/>
      <p:bldP spid="12" grpId="1" animBg="1"/>
      <p:bldP spid="103" grpId="0" animBg="1"/>
      <p:bldP spid="103" grpId="1" animBg="1"/>
      <p:bldP spid="109" grpId="0" animBg="1"/>
      <p:bldP spid="110" grpId="0" animBg="1"/>
      <p:bldP spid="44" grpId="0"/>
      <p:bldP spid="45" grpId="0"/>
      <p:bldP spid="47" grpId="0"/>
      <p:bldP spid="48" grpId="0"/>
      <p:bldP spid="49" grpId="0"/>
      <p:bldP spid="5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54" name="Rectangle 7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53" name="AutoShape 77"/>
          <p:cNvSpPr>
            <a:spLocks noChangeAspect="1" noChangeArrowheads="1" noTextEdit="1"/>
          </p:cNvSpPr>
          <p:nvPr/>
        </p:nvSpPr>
        <p:spPr bwMode="auto">
          <a:xfrm>
            <a:off x="7123120" y="1072108"/>
            <a:ext cx="3888432" cy="4229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52" name="Freeform 76"/>
          <p:cNvSpPr>
            <a:spLocks/>
          </p:cNvSpPr>
          <p:nvPr/>
        </p:nvSpPr>
        <p:spPr bwMode="auto">
          <a:xfrm>
            <a:off x="7289715" y="1864196"/>
            <a:ext cx="1567367" cy="2778776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9" name="Freeform 73"/>
          <p:cNvSpPr>
            <a:spLocks/>
          </p:cNvSpPr>
          <p:nvPr/>
        </p:nvSpPr>
        <p:spPr bwMode="auto">
          <a:xfrm>
            <a:off x="6884709" y="1689917"/>
            <a:ext cx="3288920" cy="3270623"/>
          </a:xfrm>
          <a:custGeom>
            <a:avLst/>
            <a:gdLst/>
            <a:ahLst/>
            <a:cxnLst>
              <a:cxn ang="0">
                <a:pos x="0" y="3000"/>
              </a:cxn>
              <a:cxn ang="0">
                <a:pos x="3001" y="0"/>
              </a:cxn>
            </a:cxnLst>
            <a:rect l="0" t="0" r="r" b="b"/>
            <a:pathLst>
              <a:path w="3001" h="3000">
                <a:moveTo>
                  <a:pt x="0" y="3000"/>
                </a:moveTo>
                <a:lnTo>
                  <a:pt x="3001" y="0"/>
                </a:lnTo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7" name="Freeform 71"/>
          <p:cNvSpPr>
            <a:spLocks/>
          </p:cNvSpPr>
          <p:nvPr/>
        </p:nvSpPr>
        <p:spPr bwMode="auto">
          <a:xfrm rot="19748474">
            <a:off x="7323470" y="1645534"/>
            <a:ext cx="1876333" cy="3183242"/>
          </a:xfrm>
          <a:custGeom>
            <a:avLst/>
            <a:gdLst/>
            <a:ahLst/>
            <a:cxnLst>
              <a:cxn ang="0">
                <a:pos x="0" y="5719"/>
              </a:cxn>
              <a:cxn ang="0">
                <a:pos x="3348" y="0"/>
              </a:cxn>
            </a:cxnLst>
            <a:rect l="0" t="0" r="r" b="b"/>
            <a:pathLst>
              <a:path w="3348" h="5719">
                <a:moveTo>
                  <a:pt x="0" y="5719"/>
                </a:moveTo>
                <a:lnTo>
                  <a:pt x="3348" y="0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6" name="Freeform 70"/>
          <p:cNvSpPr>
            <a:spLocks/>
          </p:cNvSpPr>
          <p:nvPr/>
        </p:nvSpPr>
        <p:spPr bwMode="auto">
          <a:xfrm rot="1300017" flipV="1">
            <a:off x="6720842" y="3638544"/>
            <a:ext cx="3472865" cy="457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389" y="3"/>
              </a:cxn>
            </a:cxnLst>
            <a:rect l="0" t="0" r="r" b="b"/>
            <a:pathLst>
              <a:path w="4389" h="3">
                <a:moveTo>
                  <a:pt x="0" y="0"/>
                </a:moveTo>
                <a:lnTo>
                  <a:pt x="4389" y="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5" name="Freeform 69"/>
          <p:cNvSpPr>
            <a:spLocks/>
          </p:cNvSpPr>
          <p:nvPr/>
        </p:nvSpPr>
        <p:spPr bwMode="auto">
          <a:xfrm rot="1847224">
            <a:off x="7033033" y="2760035"/>
            <a:ext cx="2924231" cy="1695732"/>
          </a:xfrm>
          <a:custGeom>
            <a:avLst/>
            <a:gdLst/>
            <a:ahLst/>
            <a:cxnLst>
              <a:cxn ang="0">
                <a:pos x="0" y="2536"/>
              </a:cxn>
              <a:cxn ang="0">
                <a:pos x="4350" y="0"/>
              </a:cxn>
            </a:cxnLst>
            <a:rect l="0" t="0" r="r" b="b"/>
            <a:pathLst>
              <a:path w="4350" h="2536">
                <a:moveTo>
                  <a:pt x="0" y="2536"/>
                </a:moveTo>
                <a:lnTo>
                  <a:pt x="4350" y="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 type="none"/>
            <a:tailEnd type="triangle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1" name="Oval 65"/>
          <p:cNvSpPr>
            <a:spLocks noChangeArrowheads="1"/>
          </p:cNvSpPr>
          <p:nvPr/>
        </p:nvSpPr>
        <p:spPr bwMode="auto">
          <a:xfrm>
            <a:off x="7395856" y="1981042"/>
            <a:ext cx="114916" cy="114080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40" name="Freeform 64"/>
          <p:cNvSpPr>
            <a:spLocks/>
          </p:cNvSpPr>
          <p:nvPr/>
        </p:nvSpPr>
        <p:spPr bwMode="auto">
          <a:xfrm>
            <a:off x="7447345" y="2101048"/>
            <a:ext cx="746" cy="11408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80"/>
              </a:cxn>
            </a:cxnLst>
            <a:rect l="0" t="0" r="r" b="b"/>
            <a:pathLst>
              <a:path w="1" h="180">
                <a:moveTo>
                  <a:pt x="0" y="0"/>
                </a:moveTo>
                <a:lnTo>
                  <a:pt x="1" y="18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9" name="Freeform 63"/>
          <p:cNvSpPr>
            <a:spLocks/>
          </p:cNvSpPr>
          <p:nvPr/>
        </p:nvSpPr>
        <p:spPr bwMode="auto">
          <a:xfrm>
            <a:off x="7352576" y="2215129"/>
            <a:ext cx="85814" cy="75559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0" y="119"/>
              </a:cxn>
            </a:cxnLst>
            <a:rect l="0" t="0" r="r" b="b"/>
            <a:pathLst>
              <a:path w="135" h="119">
                <a:moveTo>
                  <a:pt x="135" y="0"/>
                </a:moveTo>
                <a:lnTo>
                  <a:pt x="0" y="119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8" name="Freeform 62"/>
          <p:cNvSpPr>
            <a:spLocks/>
          </p:cNvSpPr>
          <p:nvPr/>
        </p:nvSpPr>
        <p:spPr bwMode="auto">
          <a:xfrm>
            <a:off x="7458539" y="2215129"/>
            <a:ext cx="101485" cy="8444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9" y="133"/>
              </a:cxn>
            </a:cxnLst>
            <a:rect l="0" t="0" r="r" b="b"/>
            <a:pathLst>
              <a:path w="159" h="133">
                <a:moveTo>
                  <a:pt x="0" y="0"/>
                </a:moveTo>
                <a:lnTo>
                  <a:pt x="159" y="133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7" name="Freeform 61"/>
          <p:cNvSpPr>
            <a:spLocks/>
          </p:cNvSpPr>
          <p:nvPr/>
        </p:nvSpPr>
        <p:spPr bwMode="auto">
          <a:xfrm>
            <a:off x="7339144" y="2109939"/>
            <a:ext cx="106708" cy="56299"/>
          </a:xfrm>
          <a:custGeom>
            <a:avLst/>
            <a:gdLst/>
            <a:ahLst/>
            <a:cxnLst>
              <a:cxn ang="0">
                <a:pos x="165" y="0"/>
              </a:cxn>
              <a:cxn ang="0">
                <a:pos x="0" y="90"/>
              </a:cxn>
            </a:cxnLst>
            <a:rect l="0" t="0" r="r" b="b"/>
            <a:pathLst>
              <a:path w="165" h="90">
                <a:moveTo>
                  <a:pt x="165" y="0"/>
                </a:moveTo>
                <a:lnTo>
                  <a:pt x="0" y="90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6" name="Freeform 60"/>
          <p:cNvSpPr>
            <a:spLocks/>
          </p:cNvSpPr>
          <p:nvPr/>
        </p:nvSpPr>
        <p:spPr bwMode="auto">
          <a:xfrm>
            <a:off x="7445853" y="2109938"/>
            <a:ext cx="94769" cy="6667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0" y="105"/>
              </a:cxn>
            </a:cxnLst>
            <a:rect l="0" t="0" r="r" b="b"/>
            <a:pathLst>
              <a:path w="150" h="105">
                <a:moveTo>
                  <a:pt x="0" y="0"/>
                </a:moveTo>
                <a:lnTo>
                  <a:pt x="150" y="105"/>
                </a:lnTo>
              </a:path>
            </a:pathLst>
          </a:cu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5" name="Oval 59"/>
          <p:cNvSpPr>
            <a:spLocks noChangeArrowheads="1"/>
          </p:cNvSpPr>
          <p:nvPr/>
        </p:nvSpPr>
        <p:spPr bwMode="auto">
          <a:xfrm>
            <a:off x="8208283" y="1864197"/>
            <a:ext cx="114170" cy="113339"/>
          </a:xfrm>
          <a:prstGeom prst="ellipse">
            <a:avLst/>
          </a:pr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4" name="Freeform 58"/>
          <p:cNvSpPr>
            <a:spLocks/>
          </p:cNvSpPr>
          <p:nvPr/>
        </p:nvSpPr>
        <p:spPr bwMode="auto">
          <a:xfrm>
            <a:off x="8260518" y="1984203"/>
            <a:ext cx="746" cy="11333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" y="180"/>
              </a:cxn>
            </a:cxnLst>
            <a:rect l="0" t="0" r="r" b="b"/>
            <a:pathLst>
              <a:path w="1" h="180">
                <a:moveTo>
                  <a:pt x="0" y="0"/>
                </a:moveTo>
                <a:lnTo>
                  <a:pt x="1" y="18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3" name="Freeform 57"/>
          <p:cNvSpPr>
            <a:spLocks/>
          </p:cNvSpPr>
          <p:nvPr/>
        </p:nvSpPr>
        <p:spPr bwMode="auto">
          <a:xfrm>
            <a:off x="8166495" y="2097542"/>
            <a:ext cx="84322" cy="75559"/>
          </a:xfrm>
          <a:custGeom>
            <a:avLst/>
            <a:gdLst/>
            <a:ahLst/>
            <a:cxnLst>
              <a:cxn ang="0">
                <a:pos x="135" y="0"/>
              </a:cxn>
              <a:cxn ang="0">
                <a:pos x="0" y="119"/>
              </a:cxn>
            </a:cxnLst>
            <a:rect l="0" t="0" r="r" b="b"/>
            <a:pathLst>
              <a:path w="135" h="119">
                <a:moveTo>
                  <a:pt x="135" y="0"/>
                </a:moveTo>
                <a:lnTo>
                  <a:pt x="0" y="119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2" name="Freeform 56"/>
          <p:cNvSpPr>
            <a:spLocks/>
          </p:cNvSpPr>
          <p:nvPr/>
        </p:nvSpPr>
        <p:spPr bwMode="auto">
          <a:xfrm>
            <a:off x="8270220" y="2097542"/>
            <a:ext cx="102231" cy="8444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59" y="133"/>
              </a:cxn>
            </a:cxnLst>
            <a:rect l="0" t="0" r="r" b="b"/>
            <a:pathLst>
              <a:path w="159" h="133">
                <a:moveTo>
                  <a:pt x="0" y="0"/>
                </a:moveTo>
                <a:lnTo>
                  <a:pt x="159" y="133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1" name="Freeform 55"/>
          <p:cNvSpPr>
            <a:spLocks/>
          </p:cNvSpPr>
          <p:nvPr/>
        </p:nvSpPr>
        <p:spPr bwMode="auto">
          <a:xfrm>
            <a:off x="8153811" y="1993092"/>
            <a:ext cx="104469" cy="55558"/>
          </a:xfrm>
          <a:custGeom>
            <a:avLst/>
            <a:gdLst/>
            <a:ahLst/>
            <a:cxnLst>
              <a:cxn ang="0">
                <a:pos x="165" y="0"/>
              </a:cxn>
              <a:cxn ang="0">
                <a:pos x="0" y="90"/>
              </a:cxn>
            </a:cxnLst>
            <a:rect l="0" t="0" r="r" b="b"/>
            <a:pathLst>
              <a:path w="165" h="90">
                <a:moveTo>
                  <a:pt x="165" y="0"/>
                </a:moveTo>
                <a:lnTo>
                  <a:pt x="0" y="90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2630" name="Freeform 54"/>
          <p:cNvSpPr>
            <a:spLocks/>
          </p:cNvSpPr>
          <p:nvPr/>
        </p:nvSpPr>
        <p:spPr bwMode="auto">
          <a:xfrm>
            <a:off x="8258280" y="1993093"/>
            <a:ext cx="109693" cy="4444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2" y="71"/>
              </a:cxn>
            </a:cxnLst>
            <a:rect l="0" t="0" r="r" b="b"/>
            <a:pathLst>
              <a:path w="172" h="71">
                <a:moveTo>
                  <a:pt x="0" y="0"/>
                </a:moveTo>
                <a:lnTo>
                  <a:pt x="172" y="71"/>
                </a:lnTo>
              </a:path>
            </a:pathLst>
          </a:cu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249896" y="3416141"/>
                <a:ext cx="29174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9896" y="3416141"/>
                <a:ext cx="291747" cy="307777"/>
              </a:xfrm>
              <a:prstGeom prst="rect">
                <a:avLst/>
              </a:prstGeom>
              <a:blipFill>
                <a:blip r:embed="rId2"/>
                <a:stretch>
                  <a:fillRect l="-18750" r="-18750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10087774" y="4157633"/>
                <a:ext cx="23378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774" y="4157633"/>
                <a:ext cx="233782" cy="307777"/>
              </a:xfrm>
              <a:prstGeom prst="rect">
                <a:avLst/>
              </a:prstGeom>
              <a:blipFill>
                <a:blip r:embed="rId3"/>
                <a:stretch>
                  <a:fillRect l="-10526" r="-2632" b="-19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7119108" y="1472799"/>
                <a:ext cx="19704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108" y="1472799"/>
                <a:ext cx="197041" cy="307777"/>
              </a:xfrm>
              <a:prstGeom prst="rect">
                <a:avLst/>
              </a:prstGeom>
              <a:blipFill>
                <a:blip r:embed="rId4"/>
                <a:stretch>
                  <a:fillRect l="-18750" r="-15625" b="-8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8158114" y="1016781"/>
                <a:ext cx="229096" cy="3132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8114" y="1016781"/>
                <a:ext cx="229096" cy="313201"/>
              </a:xfrm>
              <a:prstGeom prst="rect">
                <a:avLst/>
              </a:prstGeom>
              <a:blipFill>
                <a:blip r:embed="rId5"/>
                <a:stretch>
                  <a:fillRect l="-28947" r="-31579" b="-1176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0087774" y="1288132"/>
            <a:ext cx="779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Light</a:t>
            </a: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9251" y="1072108"/>
            <a:ext cx="4133446" cy="42309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직사각형 27"/>
              <p:cNvSpPr/>
              <p:nvPr/>
            </p:nvSpPr>
            <p:spPr>
              <a:xfrm>
                <a:off x="1524001" y="5659715"/>
                <a:ext cx="254621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ko-KR" altLang="en-US" sz="24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sz="24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의 관점</a:t>
                </a:r>
              </a:p>
            </p:txBody>
          </p:sp>
        </mc:Choice>
        <mc:Fallback xmlns="">
          <p:sp>
            <p:nvSpPr>
              <p:cNvPr id="28" name="직사각형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5659715"/>
                <a:ext cx="2546210" cy="461665"/>
              </a:xfrm>
              <a:prstGeom prst="rect">
                <a:avLst/>
              </a:prstGeom>
              <a:blipFill>
                <a:blip r:embed="rId7"/>
                <a:stretch>
                  <a:fillRect l="-3589" t="-10526" r="-2632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직사각형 28"/>
              <p:cNvSpPr/>
              <p:nvPr/>
            </p:nvSpPr>
            <p:spPr>
              <a:xfrm>
                <a:off x="7119108" y="5665491"/>
                <a:ext cx="26196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defRPr/>
                </a:pPr>
                <a:r>
                  <a:rPr lang="ko-KR" altLang="en-US" sz="2400" dirty="0">
                    <a:solidFill>
                      <a:prstClr val="black"/>
                    </a:solidFill>
                  </a:rPr>
                  <a:t>관측자 </a:t>
                </a:r>
                <a14:m>
                  <m:oMath xmlns:m="http://schemas.openxmlformats.org/officeDocument/2006/math">
                    <m:r>
                      <a:rPr lang="ko-KR" altLang="en-US" sz="2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altLang="ko-KR" sz="24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sz="2400" dirty="0">
                    <a:solidFill>
                      <a:prstClr val="black"/>
                    </a:solidFill>
                    <a:ea typeface="맑은 고딕" panose="020B0503020000020004" pitchFamily="34" charset="-127"/>
                  </a:rPr>
                  <a:t> 의 관점</a:t>
                </a:r>
              </a:p>
            </p:txBody>
          </p:sp>
        </mc:Choice>
        <mc:Fallback xmlns="">
          <p:sp>
            <p:nvSpPr>
              <p:cNvPr id="29" name="직사각형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9108" y="5665491"/>
                <a:ext cx="2619628" cy="461665"/>
              </a:xfrm>
              <a:prstGeom prst="rect">
                <a:avLst/>
              </a:prstGeom>
              <a:blipFill>
                <a:blip r:embed="rId8"/>
                <a:stretch>
                  <a:fillRect l="-3721" t="-10526" r="-23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2021323" y="1822365"/>
                <a:ext cx="4061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323" y="1822365"/>
                <a:ext cx="406137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직사각형 30"/>
              <p:cNvSpPr/>
              <p:nvPr/>
            </p:nvSpPr>
            <p:spPr>
              <a:xfrm>
                <a:off x="6960520" y="1906338"/>
                <a:ext cx="40613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𝜗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1" name="직사각형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520" y="1906338"/>
                <a:ext cx="406137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직사각형 31"/>
              <p:cNvSpPr/>
              <p:nvPr/>
            </p:nvSpPr>
            <p:spPr>
              <a:xfrm>
                <a:off x="3352600" y="1808426"/>
                <a:ext cx="4603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𝜗</m:t>
                      </m:r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2" name="직사각형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600" y="1808426"/>
                <a:ext cx="460382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직사각형 32"/>
              <p:cNvSpPr/>
              <p:nvPr/>
            </p:nvSpPr>
            <p:spPr>
              <a:xfrm>
                <a:off x="8271610" y="1709511"/>
                <a:ext cx="4603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𝜗</m:t>
                      </m:r>
                      <m:r>
                        <a:rPr lang="en-US" altLang="ko-KR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33" name="직사각형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1610" y="1709511"/>
                <a:ext cx="460382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직선 연결선 5"/>
          <p:cNvCxnSpPr/>
          <p:nvPr/>
        </p:nvCxnSpPr>
        <p:spPr>
          <a:xfrm flipV="1">
            <a:off x="1031821" y="1977536"/>
            <a:ext cx="3530570" cy="213399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 flipV="1">
            <a:off x="834026" y="1692195"/>
            <a:ext cx="3530570" cy="213399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 flipV="1">
            <a:off x="636231" y="1329982"/>
            <a:ext cx="3530570" cy="213399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6805101" y="3253584"/>
            <a:ext cx="328267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6835088" y="2549949"/>
            <a:ext cx="328267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805101" y="2916359"/>
            <a:ext cx="3282673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05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255" y="260578"/>
            <a:ext cx="79928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Ex6) </a:t>
            </a:r>
            <a:r>
              <a:rPr lang="ko-KR" altLang="en-US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길이 수축</a:t>
            </a:r>
            <a:r>
              <a:rPr lang="en-US" altLang="ko-KR" sz="32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:</a:t>
            </a:r>
            <a:endParaRPr lang="ko-KR" altLang="en-US" sz="3200" b="1" dirty="0">
              <a:solidFill>
                <a:prstClr val="black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9037622" y="2806015"/>
            <a:ext cx="1823650" cy="2088233"/>
            <a:chOff x="1156666" y="1484783"/>
            <a:chExt cx="3427266" cy="2808313"/>
          </a:xfrm>
        </p:grpSpPr>
        <p:sp>
          <p:nvSpPr>
            <p:cNvPr id="42" name="Freeform 76"/>
            <p:cNvSpPr>
              <a:spLocks/>
            </p:cNvSpPr>
            <p:nvPr/>
          </p:nvSpPr>
          <p:spPr bwMode="auto">
            <a:xfrm flipH="1">
              <a:off x="1535563" y="1960952"/>
              <a:ext cx="45719" cy="2332144"/>
            </a:xfrm>
            <a:custGeom>
              <a:avLst/>
              <a:gdLst/>
              <a:ahLst/>
              <a:cxnLst>
                <a:cxn ang="0">
                  <a:pos x="16" y="5631"/>
                </a:cxn>
                <a:cxn ang="0">
                  <a:pos x="0" y="0"/>
                </a:cxn>
              </a:cxnLst>
              <a:rect l="0" t="0" r="r" b="b"/>
              <a:pathLst>
                <a:path w="16" h="5631">
                  <a:moveTo>
                    <a:pt x="16" y="563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43" name="Freeform 71"/>
            <p:cNvSpPr>
              <a:spLocks/>
            </p:cNvSpPr>
            <p:nvPr/>
          </p:nvSpPr>
          <p:spPr bwMode="auto">
            <a:xfrm>
              <a:off x="1445208" y="1864569"/>
              <a:ext cx="773105" cy="2356519"/>
            </a:xfrm>
            <a:custGeom>
              <a:avLst/>
              <a:gdLst/>
              <a:ahLst/>
              <a:cxnLst>
                <a:cxn ang="0">
                  <a:pos x="0" y="5719"/>
                </a:cxn>
                <a:cxn ang="0">
                  <a:pos x="3348" y="0"/>
                </a:cxn>
              </a:cxnLst>
              <a:rect l="0" t="0" r="r" b="b"/>
              <a:pathLst>
                <a:path w="3348" h="5719">
                  <a:moveTo>
                    <a:pt x="0" y="5719"/>
                  </a:moveTo>
                  <a:lnTo>
                    <a:pt x="3348" y="0"/>
                  </a:lnTo>
                </a:path>
              </a:pathLst>
            </a:cu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44" name="Freeform 70"/>
            <p:cNvSpPr>
              <a:spLocks/>
            </p:cNvSpPr>
            <p:nvPr/>
          </p:nvSpPr>
          <p:spPr bwMode="auto">
            <a:xfrm flipV="1">
              <a:off x="1156666" y="3932899"/>
              <a:ext cx="271173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45" name="Freeform 69"/>
            <p:cNvSpPr>
              <a:spLocks/>
            </p:cNvSpPr>
            <p:nvPr/>
          </p:nvSpPr>
          <p:spPr bwMode="auto">
            <a:xfrm>
              <a:off x="1200084" y="3068960"/>
              <a:ext cx="2795852" cy="1008653"/>
            </a:xfrm>
            <a:custGeom>
              <a:avLst/>
              <a:gdLst/>
              <a:ahLst/>
              <a:cxnLst>
                <a:cxn ang="0">
                  <a:pos x="0" y="2536"/>
                </a:cxn>
                <a:cxn ang="0">
                  <a:pos x="4350" y="0"/>
                </a:cxn>
              </a:cxnLst>
              <a:rect l="0" t="0" r="r" b="b"/>
              <a:pathLst>
                <a:path w="4350" h="2536">
                  <a:moveTo>
                    <a:pt x="0" y="2536"/>
                  </a:moveTo>
                  <a:lnTo>
                    <a:pt x="4350" y="0"/>
                  </a:lnTo>
                </a:path>
              </a:pathLst>
            </a:custGeom>
            <a:noFill/>
            <a:ln w="12700">
              <a:solidFill>
                <a:srgbClr val="00B05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4035639" y="2915072"/>
                  <a:ext cx="548293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ko-KR" altLang="en-US" sz="20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35639" y="2915072"/>
                  <a:ext cx="548293" cy="413907"/>
                </a:xfrm>
                <a:prstGeom prst="rect">
                  <a:avLst/>
                </a:prstGeom>
                <a:blipFill>
                  <a:blip r:embed="rId4"/>
                  <a:stretch>
                    <a:fillRect l="-21277" r="-19149" b="-140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3893844" y="3737924"/>
                  <a:ext cx="439357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ko-KR" altLang="en-US" sz="20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3844" y="3737924"/>
                  <a:ext cx="439357" cy="413907"/>
                </a:xfrm>
                <a:prstGeom prst="rect">
                  <a:avLst/>
                </a:prstGeom>
                <a:blipFill>
                  <a:blip r:embed="rId5"/>
                  <a:stretch>
                    <a:fillRect l="-7692" r="-2564" b="-196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1422631" y="1484784"/>
                  <a:ext cx="370310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ko-KR" altLang="en-US" sz="20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22631" y="1484784"/>
                  <a:ext cx="370310" cy="413907"/>
                </a:xfrm>
                <a:prstGeom prst="rect">
                  <a:avLst/>
                </a:prstGeom>
                <a:blipFill>
                  <a:blip r:embed="rId6"/>
                  <a:stretch>
                    <a:fillRect l="-18750" r="-15625" b="-588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/>
                <p:cNvSpPr txBox="1"/>
                <p:nvPr/>
              </p:nvSpPr>
              <p:spPr>
                <a:xfrm>
                  <a:off x="2202795" y="1484783"/>
                  <a:ext cx="482014" cy="4139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ko-KR" altLang="en-US" sz="20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49" name="TextBox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02795" y="1484783"/>
                  <a:ext cx="482014" cy="413907"/>
                </a:xfrm>
                <a:prstGeom prst="rect">
                  <a:avLst/>
                </a:prstGeom>
                <a:blipFill>
                  <a:blip r:embed="rId7"/>
                  <a:stretch>
                    <a:fillRect l="-23810" r="-21429" b="-1372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50" name="직선 연결선 49"/>
          <p:cNvCxnSpPr/>
          <p:nvPr/>
        </p:nvCxnSpPr>
        <p:spPr>
          <a:xfrm flipV="1">
            <a:off x="9414848" y="3156729"/>
            <a:ext cx="442189" cy="1683974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>
            <a:off x="2003418" y="5896324"/>
            <a:ext cx="0" cy="233827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9677904" y="5215867"/>
                <a:ext cx="16235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ko-KR" altLang="en-US" sz="1400" i="1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7904" y="5215867"/>
                <a:ext cx="162352" cy="215444"/>
              </a:xfrm>
              <a:prstGeom prst="rect">
                <a:avLst/>
              </a:prstGeom>
              <a:blipFill>
                <a:blip r:embed="rId8"/>
                <a:stretch>
                  <a:fillRect l="-19231" r="-15385" b="-114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8599140" y="3636578"/>
                <a:ext cx="205184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ko-KR" altLang="en-US" sz="1400" i="1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9140" y="3636578"/>
                <a:ext cx="205184" cy="215444"/>
              </a:xfrm>
              <a:prstGeom prst="rect">
                <a:avLst/>
              </a:prstGeom>
              <a:blipFill>
                <a:blip r:embed="rId9"/>
                <a:stretch>
                  <a:fillRect l="-15152" r="-15152" b="-142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직선 연결선 55"/>
          <p:cNvCxnSpPr/>
          <p:nvPr/>
        </p:nvCxnSpPr>
        <p:spPr>
          <a:xfrm flipH="1">
            <a:off x="9239732" y="4512061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flipH="1" flipV="1">
            <a:off x="1582591" y="5896324"/>
            <a:ext cx="413392" cy="423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293044" y="5795739"/>
                <a:ext cx="28597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ko-KR" altLang="en-US" sz="1200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3044" y="5795739"/>
                <a:ext cx="285976" cy="184666"/>
              </a:xfrm>
              <a:prstGeom prst="rect">
                <a:avLst/>
              </a:prstGeom>
              <a:blipFill>
                <a:blip r:embed="rId10"/>
                <a:stretch>
                  <a:fillRect l="-2128" r="-6383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6" name="직선 연결선 65"/>
          <p:cNvCxnSpPr/>
          <p:nvPr/>
        </p:nvCxnSpPr>
        <p:spPr>
          <a:xfrm flipH="1">
            <a:off x="9277098" y="4356674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 flipH="1">
            <a:off x="9301815" y="4203133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 flipH="1">
            <a:off x="9345248" y="4054396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H="1">
            <a:off x="9391814" y="3911935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flipH="1">
            <a:off x="9445497" y="3674694"/>
            <a:ext cx="265124" cy="139212"/>
          </a:xfrm>
          <a:prstGeom prst="line">
            <a:avLst/>
          </a:prstGeom>
          <a:ln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그룹 73"/>
          <p:cNvGrpSpPr/>
          <p:nvPr/>
        </p:nvGrpSpPr>
        <p:grpSpPr>
          <a:xfrm>
            <a:off x="1991544" y="1167252"/>
            <a:ext cx="3625502" cy="2477772"/>
            <a:chOff x="467544" y="1648348"/>
            <a:chExt cx="3625502" cy="2477772"/>
          </a:xfrm>
        </p:grpSpPr>
        <p:sp>
          <p:nvSpPr>
            <p:cNvPr id="5" name="Freeform 36"/>
            <p:cNvSpPr>
              <a:spLocks/>
            </p:cNvSpPr>
            <p:nvPr/>
          </p:nvSpPr>
          <p:spPr bwMode="auto">
            <a:xfrm>
              <a:off x="774055" y="3557641"/>
              <a:ext cx="1492" cy="5378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847"/>
                </a:cxn>
              </a:cxnLst>
              <a:rect l="0" t="0" r="r" b="b"/>
              <a:pathLst>
                <a:path w="3" h="847">
                  <a:moveTo>
                    <a:pt x="0" y="0"/>
                  </a:moveTo>
                  <a:lnTo>
                    <a:pt x="3" y="84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triangle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6" name="Freeform 35"/>
            <p:cNvSpPr>
              <a:spLocks/>
            </p:cNvSpPr>
            <p:nvPr/>
          </p:nvSpPr>
          <p:spPr bwMode="auto">
            <a:xfrm>
              <a:off x="765847" y="4096227"/>
              <a:ext cx="1690017" cy="8890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2661" y="0"/>
                </a:cxn>
              </a:cxnLst>
              <a:rect l="0" t="0" r="r" b="b"/>
              <a:pathLst>
                <a:path w="2661" h="15">
                  <a:moveTo>
                    <a:pt x="0" y="15"/>
                  </a:moveTo>
                  <a:lnTo>
                    <a:pt x="2661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grpSp>
          <p:nvGrpSpPr>
            <p:cNvPr id="60" name="그룹 59"/>
            <p:cNvGrpSpPr/>
            <p:nvPr/>
          </p:nvGrpSpPr>
          <p:grpSpPr>
            <a:xfrm>
              <a:off x="1008344" y="3780632"/>
              <a:ext cx="220859" cy="319299"/>
              <a:chOff x="1008344" y="3780632"/>
              <a:chExt cx="220859" cy="319299"/>
            </a:xfrm>
          </p:grpSpPr>
          <p:sp>
            <p:nvSpPr>
              <p:cNvPr id="7" name="Oval 34"/>
              <p:cNvSpPr>
                <a:spLocks noChangeArrowheads="1"/>
              </p:cNvSpPr>
              <p:nvPr/>
            </p:nvSpPr>
            <p:spPr bwMode="auto">
              <a:xfrm>
                <a:off x="1064305" y="3780632"/>
                <a:ext cx="114906" cy="114829"/>
              </a:xfrm>
              <a:prstGeom prst="ellipse">
                <a:avLst/>
              </a:pr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8" name="Freeform 33"/>
              <p:cNvSpPr>
                <a:spLocks/>
              </p:cNvSpPr>
              <p:nvPr/>
            </p:nvSpPr>
            <p:spPr bwMode="auto">
              <a:xfrm>
                <a:off x="1116535" y="3900647"/>
                <a:ext cx="746" cy="1148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9" name="Freeform 32"/>
              <p:cNvSpPr>
                <a:spLocks/>
              </p:cNvSpPr>
              <p:nvPr/>
            </p:nvSpPr>
            <p:spPr bwMode="auto">
              <a:xfrm>
                <a:off x="1021775" y="4015476"/>
                <a:ext cx="85807" cy="75565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0" name="Freeform 31"/>
              <p:cNvSpPr>
                <a:spLocks/>
              </p:cNvSpPr>
              <p:nvPr/>
            </p:nvSpPr>
            <p:spPr bwMode="auto">
              <a:xfrm>
                <a:off x="1127727" y="4015476"/>
                <a:ext cx="101476" cy="844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1" name="Freeform 30"/>
              <p:cNvSpPr>
                <a:spLocks/>
              </p:cNvSpPr>
              <p:nvPr/>
            </p:nvSpPr>
            <p:spPr bwMode="auto">
              <a:xfrm>
                <a:off x="1008344" y="3909537"/>
                <a:ext cx="106699" cy="57044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2" name="Freeform 29"/>
              <p:cNvSpPr>
                <a:spLocks/>
              </p:cNvSpPr>
              <p:nvPr/>
            </p:nvSpPr>
            <p:spPr bwMode="auto">
              <a:xfrm>
                <a:off x="1115043" y="3909537"/>
                <a:ext cx="94014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105"/>
                  </a:cxn>
                </a:cxnLst>
                <a:rect l="0" t="0" r="r" b="b"/>
                <a:pathLst>
                  <a:path w="150" h="105">
                    <a:moveTo>
                      <a:pt x="0" y="0"/>
                    </a:moveTo>
                    <a:lnTo>
                      <a:pt x="150" y="105"/>
                    </a:lnTo>
                  </a:path>
                </a:pathLst>
              </a:custGeom>
              <a:noFill/>
              <a:ln w="12700">
                <a:solidFill>
                  <a:srgbClr val="8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13" name="Freeform 28"/>
            <p:cNvSpPr>
              <a:spLocks/>
            </p:cNvSpPr>
            <p:nvPr/>
          </p:nvSpPr>
          <p:spPr bwMode="auto">
            <a:xfrm>
              <a:off x="1209803" y="3426513"/>
              <a:ext cx="143260" cy="285962"/>
            </a:xfrm>
            <a:custGeom>
              <a:avLst/>
              <a:gdLst/>
              <a:ahLst/>
              <a:cxnLst>
                <a:cxn ang="0">
                  <a:pos x="0" y="450"/>
                </a:cxn>
                <a:cxn ang="0">
                  <a:pos x="225" y="0"/>
                </a:cxn>
              </a:cxnLst>
              <a:rect l="0" t="0" r="r" b="b"/>
              <a:pathLst>
                <a:path w="225" h="450">
                  <a:moveTo>
                    <a:pt x="0" y="450"/>
                  </a:moveTo>
                  <a:lnTo>
                    <a:pt x="22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grpSp>
          <p:nvGrpSpPr>
            <p:cNvPr id="59" name="그룹 58"/>
            <p:cNvGrpSpPr/>
            <p:nvPr/>
          </p:nvGrpSpPr>
          <p:grpSpPr>
            <a:xfrm>
              <a:off x="752234" y="2625081"/>
              <a:ext cx="219366" cy="319300"/>
              <a:chOff x="3656411" y="2567887"/>
              <a:chExt cx="219366" cy="319300"/>
            </a:xfrm>
          </p:grpSpPr>
          <p:sp>
            <p:nvSpPr>
              <p:cNvPr id="14" name="Oval 27"/>
              <p:cNvSpPr>
                <a:spLocks noChangeArrowheads="1"/>
              </p:cNvSpPr>
              <p:nvPr/>
            </p:nvSpPr>
            <p:spPr bwMode="auto">
              <a:xfrm>
                <a:off x="3711626" y="2567887"/>
                <a:ext cx="114160" cy="114829"/>
              </a:xfrm>
              <a:prstGeom prst="ellipse">
                <a:avLst/>
              </a:pr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763856" y="2687902"/>
                <a:ext cx="746" cy="1148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6" name="Freeform 25"/>
              <p:cNvSpPr>
                <a:spLocks/>
              </p:cNvSpPr>
              <p:nvPr/>
            </p:nvSpPr>
            <p:spPr bwMode="auto">
              <a:xfrm>
                <a:off x="3669095" y="2802732"/>
                <a:ext cx="85060" cy="75565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7" name="Freeform 24"/>
              <p:cNvSpPr>
                <a:spLocks/>
              </p:cNvSpPr>
              <p:nvPr/>
            </p:nvSpPr>
            <p:spPr bwMode="auto">
              <a:xfrm>
                <a:off x="3773555" y="2802732"/>
                <a:ext cx="102222" cy="844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8" name="Freeform 23"/>
              <p:cNvSpPr>
                <a:spLocks/>
              </p:cNvSpPr>
              <p:nvPr/>
            </p:nvSpPr>
            <p:spPr bwMode="auto">
              <a:xfrm>
                <a:off x="3656411" y="2696792"/>
                <a:ext cx="105206" cy="57044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19" name="Freeform 22"/>
              <p:cNvSpPr>
                <a:spLocks/>
              </p:cNvSpPr>
              <p:nvPr/>
            </p:nvSpPr>
            <p:spPr bwMode="auto">
              <a:xfrm>
                <a:off x="3761617" y="2696792"/>
                <a:ext cx="109683" cy="444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2" y="71"/>
                  </a:cxn>
                </a:cxnLst>
                <a:rect l="0" t="0" r="r" b="b"/>
                <a:pathLst>
                  <a:path w="172" h="71">
                    <a:moveTo>
                      <a:pt x="0" y="0"/>
                    </a:moveTo>
                    <a:lnTo>
                      <a:pt x="172" y="71"/>
                    </a:lnTo>
                  </a:path>
                </a:pathLst>
              </a:custGeom>
              <a:noFill/>
              <a:ln w="1270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p:grpSp>
        <p:sp>
          <p:nvSpPr>
            <p:cNvPr id="20" name="Freeform 21"/>
            <p:cNvSpPr>
              <a:spLocks/>
            </p:cNvSpPr>
            <p:nvPr/>
          </p:nvSpPr>
          <p:spPr bwMode="auto">
            <a:xfrm flipH="1">
              <a:off x="978477" y="2481928"/>
              <a:ext cx="209147" cy="154984"/>
            </a:xfrm>
            <a:custGeom>
              <a:avLst/>
              <a:gdLst/>
              <a:ahLst/>
              <a:cxnLst>
                <a:cxn ang="0">
                  <a:pos x="360" y="135"/>
                </a:cxn>
                <a:cxn ang="0">
                  <a:pos x="0" y="0"/>
                </a:cxn>
              </a:cxnLst>
              <a:rect l="0" t="0" r="r" b="b"/>
              <a:pathLst>
                <a:path w="360" h="135">
                  <a:moveTo>
                    <a:pt x="360" y="135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21" name="AutoShape 20"/>
            <p:cNvSpPr>
              <a:spLocks noChangeArrowheads="1"/>
            </p:cNvSpPr>
            <p:nvPr/>
          </p:nvSpPr>
          <p:spPr bwMode="auto">
            <a:xfrm>
              <a:off x="467544" y="1648348"/>
              <a:ext cx="3124685" cy="1305513"/>
            </a:xfrm>
            <a:prstGeom prst="homePlate">
              <a:avLst>
                <a:gd name="adj" fmla="val 63831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924930" y="2267850"/>
              <a:ext cx="1598988" cy="113348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grpSp>
          <p:nvGrpSpPr>
            <p:cNvPr id="63" name="그룹 62"/>
            <p:cNvGrpSpPr/>
            <p:nvPr/>
          </p:nvGrpSpPr>
          <p:grpSpPr>
            <a:xfrm>
              <a:off x="3636406" y="1840922"/>
              <a:ext cx="456640" cy="570441"/>
              <a:chOff x="5109900" y="1695927"/>
              <a:chExt cx="456640" cy="570441"/>
            </a:xfrm>
          </p:grpSpPr>
          <p:sp>
            <p:nvSpPr>
              <p:cNvPr id="22" name="AutoShape 19"/>
              <p:cNvSpPr>
                <a:spLocks noChangeArrowheads="1"/>
              </p:cNvSpPr>
              <p:nvPr/>
            </p:nvSpPr>
            <p:spPr bwMode="auto">
              <a:xfrm>
                <a:off x="5109900" y="2038932"/>
                <a:ext cx="456640" cy="227436"/>
              </a:xfrm>
              <a:custGeom>
                <a:avLst/>
                <a:gdLst>
                  <a:gd name="G0" fmla="+- 16200 0 0"/>
                  <a:gd name="G1" fmla="+- 5400 0 0"/>
                  <a:gd name="G2" fmla="+- 21600 0 5400"/>
                  <a:gd name="G3" fmla="+- 10800 0 5400"/>
                  <a:gd name="G4" fmla="+- 21600 0 16200"/>
                  <a:gd name="G5" fmla="*/ G4 G3 10800"/>
                  <a:gd name="G6" fmla="+- 21600 0 G5"/>
                  <a:gd name="T0" fmla="*/ 16200 w 21600"/>
                  <a:gd name="T1" fmla="*/ 0 h 21600"/>
                  <a:gd name="T2" fmla="*/ 0 w 21600"/>
                  <a:gd name="T3" fmla="*/ 10800 h 21600"/>
                  <a:gd name="T4" fmla="*/ 16200 w 21600"/>
                  <a:gd name="T5" fmla="*/ 21600 h 21600"/>
                  <a:gd name="T6" fmla="*/ 21600 w 21600"/>
                  <a:gd name="T7" fmla="*/ 1080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75 w 21600"/>
                  <a:gd name="T13" fmla="*/ G1 h 21600"/>
                  <a:gd name="T14" fmla="*/ G6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5165624" y="1695927"/>
                    <a:ext cx="342480" cy="343747"/>
                  </a:xfrm>
                  <a:prstGeom prst="rect">
                    <a:avLst/>
                  </a:prstGeom>
                  <a:noFill/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1"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굴림" pitchFamily="50" charset="-127"/>
                              <a:cs typeface="굴림" pitchFamily="50" charset="-127"/>
                            </a:rPr>
                            <m:t>𝑉</m:t>
                          </m:r>
                        </m:oMath>
                      </m:oMathPara>
                    </a14:m>
                    <a:endParaRPr kumimoji="1" lang="en-US" altLang="ko-KR" dirty="0">
                      <a:solidFill>
                        <a:prstClr val="black"/>
                      </a:solidFill>
                      <a:latin typeface="굴림" pitchFamily="50" charset="-127"/>
                      <a:ea typeface="굴림" pitchFamily="50" charset="-127"/>
                      <a:cs typeface="굴림" pitchFamily="50" charset="-127"/>
                    </a:endParaRPr>
                  </a:p>
                </p:txBody>
              </p:sp>
            </mc:Choice>
            <mc:Fallback xmlns="">
              <p:sp>
                <p:nvSpPr>
                  <p:cNvPr id="28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 bwMode="auto">
                  <a:xfrm>
                    <a:off x="5165624" y="1695927"/>
                    <a:ext cx="342480" cy="343747"/>
                  </a:xfrm>
                  <a:prstGeom prst="rect">
                    <a:avLst/>
                  </a:prstGeom>
                  <a:blipFill rotWithShape="0">
                    <a:blip r:embed="rId20"/>
                    <a:stretch>
                      <a:fillRect b="-3571"/>
                    </a:stretch>
                  </a:blipFill>
                  <a:ln w="9525">
                    <a:noFill/>
                    <a:prstDash val="dash"/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62" name="그룹 61"/>
            <p:cNvGrpSpPr/>
            <p:nvPr/>
          </p:nvGrpSpPr>
          <p:grpSpPr>
            <a:xfrm>
              <a:off x="2411760" y="2636912"/>
              <a:ext cx="229639" cy="288947"/>
              <a:chOff x="3771317" y="1695927"/>
              <a:chExt cx="341734" cy="343747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auto">
              <a:xfrm>
                <a:off x="3771317" y="1695927"/>
                <a:ext cx="341734" cy="343747"/>
              </a:xfrm>
              <a:prstGeom prst="flowChartConnector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5" name="Freeform 14"/>
              <p:cNvSpPr>
                <a:spLocks/>
              </p:cNvSpPr>
              <p:nvPr/>
            </p:nvSpPr>
            <p:spPr bwMode="auto">
              <a:xfrm>
                <a:off x="3929500" y="1733709"/>
                <a:ext cx="123860" cy="142981"/>
              </a:xfrm>
              <a:custGeom>
                <a:avLst/>
                <a:gdLst/>
                <a:ahLst/>
                <a:cxnLst>
                  <a:cxn ang="0">
                    <a:pos x="0" y="225"/>
                  </a:cxn>
                  <a:cxn ang="0">
                    <a:pos x="195" y="0"/>
                  </a:cxn>
                </a:cxnLst>
                <a:rect l="0" t="0" r="r" b="b"/>
                <a:pathLst>
                  <a:path w="195" h="225">
                    <a:moveTo>
                      <a:pt x="0" y="225"/>
                    </a:moveTo>
                    <a:lnTo>
                      <a:pt x="195" y="0"/>
                    </a:lnTo>
                  </a:path>
                </a:pathLst>
              </a:custGeom>
              <a:noFill/>
              <a:ln w="9525">
                <a:solidFill>
                  <a:srgbClr val="008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1802241" y="3812753"/>
              <a:ext cx="257059" cy="264320"/>
              <a:chOff x="1802242" y="3671729"/>
              <a:chExt cx="341734" cy="343747"/>
            </a:xfrm>
          </p:grpSpPr>
          <p:sp>
            <p:nvSpPr>
              <p:cNvPr id="26" name="AutoShape 13"/>
              <p:cNvSpPr>
                <a:spLocks noChangeArrowheads="1"/>
              </p:cNvSpPr>
              <p:nvPr/>
            </p:nvSpPr>
            <p:spPr bwMode="auto">
              <a:xfrm>
                <a:off x="1802242" y="3671729"/>
                <a:ext cx="341734" cy="343747"/>
              </a:xfrm>
              <a:prstGeom prst="flowChartConnector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  <p:sp>
            <p:nvSpPr>
              <p:cNvPr id="27" name="Freeform 12"/>
              <p:cNvSpPr>
                <a:spLocks/>
              </p:cNvSpPr>
              <p:nvPr/>
            </p:nvSpPr>
            <p:spPr bwMode="auto">
              <a:xfrm>
                <a:off x="1960425" y="3785077"/>
                <a:ext cx="171613" cy="67416"/>
              </a:xfrm>
              <a:custGeom>
                <a:avLst/>
                <a:gdLst/>
                <a:ahLst/>
                <a:cxnLst>
                  <a:cxn ang="0">
                    <a:pos x="0" y="106"/>
                  </a:cxn>
                  <a:cxn ang="0">
                    <a:pos x="270" y="0"/>
                  </a:cxn>
                </a:cxnLst>
                <a:rect l="0" t="0" r="r" b="b"/>
                <a:pathLst>
                  <a:path w="270" h="106">
                    <a:moveTo>
                      <a:pt x="0" y="106"/>
                    </a:moveTo>
                    <a:lnTo>
                      <a:pt x="270" y="0"/>
                    </a:lnTo>
                  </a:path>
                </a:pathLst>
              </a:custGeom>
              <a:noFill/>
              <a:ln w="9525">
                <a:solidFill>
                  <a:srgbClr val="8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7"/>
                <p:cNvSpPr>
                  <a:spLocks noChangeArrowheads="1"/>
                </p:cNvSpPr>
                <p:nvPr/>
              </p:nvSpPr>
              <p:spPr bwMode="auto">
                <a:xfrm>
                  <a:off x="1610637" y="2420888"/>
                  <a:ext cx="341734" cy="343747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𝐿</m:t>
                        </m:r>
                        <m:r>
                          <a:rPr kumimoji="1" lang="en-US" altLang="ko-KR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′</m:t>
                        </m:r>
                      </m:oMath>
                    </m:oMathPara>
                  </a14:m>
                  <a:endParaRPr kumimoji="1" lang="en-US" altLang="ko-KR" dirty="0">
                    <a:solidFill>
                      <a:prstClr val="black"/>
                    </a:solidFill>
                    <a:latin typeface="굴림" pitchFamily="50" charset="-127"/>
                    <a:ea typeface="굴림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31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610637" y="2420888"/>
                  <a:ext cx="341734" cy="343747"/>
                </a:xfrm>
                <a:prstGeom prst="rect">
                  <a:avLst/>
                </a:prstGeom>
                <a:blipFill rotWithShape="0">
                  <a:blip r:embed="rId21"/>
                  <a:stretch>
                    <a:fillRect r="-7143" b="-5263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Rectangle 7"/>
                <p:cNvSpPr>
                  <a:spLocks noChangeArrowheads="1"/>
                </p:cNvSpPr>
                <p:nvPr/>
              </p:nvSpPr>
              <p:spPr bwMode="auto">
                <a:xfrm>
                  <a:off x="1565970" y="3085253"/>
                  <a:ext cx="341734" cy="343747"/>
                </a:xfrm>
                <a:prstGeom prst="rect">
                  <a:avLst/>
                </a:prstGeom>
                <a:noFill/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𝐿</m:t>
                        </m:r>
                      </m:oMath>
                    </m:oMathPara>
                  </a14:m>
                  <a:endParaRPr kumimoji="1" lang="en-US" altLang="ko-KR" dirty="0">
                    <a:solidFill>
                      <a:prstClr val="black"/>
                    </a:solidFill>
                    <a:latin typeface="굴림" pitchFamily="50" charset="-127"/>
                    <a:ea typeface="굴림" pitchFamily="50" charset="-127"/>
                    <a:cs typeface="굴림" pitchFamily="50" charset="-127"/>
                  </a:endParaRPr>
                </a:p>
              </p:txBody>
            </p:sp>
          </mc:Choice>
          <mc:Fallback xmlns="">
            <p:sp>
              <p:nvSpPr>
                <p:cNvPr id="71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565970" y="3085253"/>
                  <a:ext cx="341734" cy="343747"/>
                </a:xfrm>
                <a:prstGeom prst="rect">
                  <a:avLst/>
                </a:prstGeom>
                <a:blipFill rotWithShape="0">
                  <a:blip r:embed="rId22"/>
                  <a:stretch>
                    <a:fillRect b="-1754"/>
                  </a:stretch>
                </a:blipFill>
                <a:ln w="9525">
                  <a:noFill/>
                  <a:prstDash val="dash"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760802" y="3849121"/>
                  <a:ext cx="221471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𝜗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802" y="3849121"/>
                  <a:ext cx="221471" cy="276999"/>
                </a:xfrm>
                <a:prstGeom prst="rect">
                  <a:avLst/>
                </a:prstGeom>
                <a:blipFill rotWithShape="0">
                  <a:blip r:embed="rId23"/>
                  <a:stretch>
                    <a:fillRect l="-19444" r="-16667" b="-1087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485085" y="2646086"/>
                  <a:ext cx="27571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ko-KR" alt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𝜗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ko-KR" altLang="en-US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5085" y="2646086"/>
                  <a:ext cx="275717" cy="276999"/>
                </a:xfrm>
                <a:prstGeom prst="rect">
                  <a:avLst/>
                </a:prstGeom>
                <a:blipFill rotWithShape="0">
                  <a:blip r:embed="rId24"/>
                  <a:stretch>
                    <a:fillRect l="-15556" r="-20000" b="-1304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6096000" y="769928"/>
                <a:ext cx="453650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600" b="1" u="sng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길이란</a:t>
                </a:r>
                <a:r>
                  <a:rPr lang="en-US" altLang="ko-KR" sz="1600" b="1" u="sng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?</a:t>
                </a:r>
                <a:r>
                  <a:rPr lang="en-US" altLang="ko-KR" sz="1600" b="1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: 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동시에 발생한 두 사건의 거리 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  <a:sym typeface="Wingdings" panose="05000000000000000000" pitchFamily="2" charset="2"/>
                  </a:rPr>
                  <a:t>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e>
                      <m:sup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p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sSup>
                      <m:sSup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e>
                      <m:sup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sup>
                    </m:sSup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b>
                    </m:sSub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>
                      <m:sSub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′</m:t>
                        </m:r>
                      </m:e>
                      <m:sub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 w/ 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p>
                      <m:sSup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(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막대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양 끝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마찬가지로 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‘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정지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‘ 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관측자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(</a:t>
                </a:r>
                <a14:m>
                  <m:oMath xmlns:m="http://schemas.openxmlformats.org/officeDocument/2006/math">
                    <m:r>
                      <a:rPr lang="ko-KR" alt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)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도 움직이는 막대의 양 끝을 동시에 측정하여 길이 구함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: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altLang="ko-KR" sz="1600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  <a:p>
                <a:pPr marL="285750" indent="-285750">
                  <a:lnSpc>
                    <a:spcPct val="150000"/>
                  </a:lnSpc>
                  <a:buFontTx/>
                  <a:buChar char="-"/>
                </a:pP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Note: </a:t>
                </a:r>
                <a14:m>
                  <m:oMath xmlns:m="http://schemas.openxmlformats.org/officeDocument/2006/math">
                    <m:r>
                      <a:rPr lang="ko-KR" alt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의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두 사건은 </a:t>
                </a:r>
                <a14:m>
                  <m:oMath xmlns:m="http://schemas.openxmlformats.org/officeDocument/2006/math">
                    <m:r>
                      <a:rPr lang="ko-KR" altLang="en-US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𝜗</m:t>
                    </m:r>
                  </m:oMath>
                </a14:m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에게는 동시에 발생한 두 사건이 아님</a:t>
                </a: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769928"/>
                <a:ext cx="4536504" cy="2308324"/>
              </a:xfrm>
              <a:prstGeom prst="rect">
                <a:avLst/>
              </a:prstGeom>
              <a:blipFill>
                <a:blip r:embed="rId25"/>
                <a:stretch>
                  <a:fillRect l="-941" r="-403" b="-26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9" name="직선 연결선 78"/>
          <p:cNvCxnSpPr/>
          <p:nvPr/>
        </p:nvCxnSpPr>
        <p:spPr>
          <a:xfrm>
            <a:off x="9239234" y="4651273"/>
            <a:ext cx="2385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9301272" y="4338373"/>
            <a:ext cx="2385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직선 연결선 80"/>
          <p:cNvCxnSpPr/>
          <p:nvPr/>
        </p:nvCxnSpPr>
        <p:spPr>
          <a:xfrm>
            <a:off x="9375448" y="4051241"/>
            <a:ext cx="2385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연결선 81"/>
          <p:cNvCxnSpPr/>
          <p:nvPr/>
        </p:nvCxnSpPr>
        <p:spPr>
          <a:xfrm>
            <a:off x="9477811" y="3674694"/>
            <a:ext cx="2385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타원 87"/>
          <p:cNvSpPr/>
          <p:nvPr/>
        </p:nvSpPr>
        <p:spPr>
          <a:xfrm>
            <a:off x="9479196" y="4481248"/>
            <a:ext cx="61739" cy="694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89" name="타원 88"/>
          <p:cNvSpPr/>
          <p:nvPr/>
        </p:nvSpPr>
        <p:spPr>
          <a:xfrm>
            <a:off x="9216291" y="4608780"/>
            <a:ext cx="61739" cy="6944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0" name="타원 89"/>
          <p:cNvSpPr/>
          <p:nvPr/>
        </p:nvSpPr>
        <p:spPr>
          <a:xfrm>
            <a:off x="9441840" y="4615739"/>
            <a:ext cx="61739" cy="694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91" name="타원 90"/>
          <p:cNvSpPr/>
          <p:nvPr/>
        </p:nvSpPr>
        <p:spPr>
          <a:xfrm>
            <a:off x="9210214" y="4615739"/>
            <a:ext cx="61739" cy="6944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cxnSp>
        <p:nvCxnSpPr>
          <p:cNvPr id="93" name="구부러진 연결선 92"/>
          <p:cNvCxnSpPr/>
          <p:nvPr/>
        </p:nvCxnSpPr>
        <p:spPr>
          <a:xfrm rot="16200000" flipV="1">
            <a:off x="8715351" y="3908302"/>
            <a:ext cx="709154" cy="625752"/>
          </a:xfrm>
          <a:prstGeom prst="curvedConnector3">
            <a:avLst>
              <a:gd name="adj1" fmla="val 7686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구부러진 연결선 102"/>
          <p:cNvCxnSpPr/>
          <p:nvPr/>
        </p:nvCxnSpPr>
        <p:spPr>
          <a:xfrm rot="16200000" flipH="1">
            <a:off x="9283694" y="4735231"/>
            <a:ext cx="521874" cy="372220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그룹 103"/>
          <p:cNvGrpSpPr/>
          <p:nvPr/>
        </p:nvGrpSpPr>
        <p:grpSpPr>
          <a:xfrm>
            <a:off x="1365053" y="4365684"/>
            <a:ext cx="1718037" cy="2004167"/>
            <a:chOff x="1156666" y="1597837"/>
            <a:chExt cx="3228782" cy="2695259"/>
          </a:xfrm>
        </p:grpSpPr>
        <p:sp>
          <p:nvSpPr>
            <p:cNvPr id="105" name="Freeform 76"/>
            <p:cNvSpPr>
              <a:spLocks/>
            </p:cNvSpPr>
            <p:nvPr/>
          </p:nvSpPr>
          <p:spPr bwMode="auto">
            <a:xfrm flipH="1">
              <a:off x="1535563" y="1960952"/>
              <a:ext cx="45719" cy="2332144"/>
            </a:xfrm>
            <a:custGeom>
              <a:avLst/>
              <a:gdLst/>
              <a:ahLst/>
              <a:cxnLst>
                <a:cxn ang="0">
                  <a:pos x="16" y="5631"/>
                </a:cxn>
                <a:cxn ang="0">
                  <a:pos x="0" y="0"/>
                </a:cxn>
              </a:cxnLst>
              <a:rect l="0" t="0" r="r" b="b"/>
              <a:pathLst>
                <a:path w="16" h="5631">
                  <a:moveTo>
                    <a:pt x="16" y="5631"/>
                  </a:move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06" name="Freeform 71"/>
            <p:cNvSpPr>
              <a:spLocks/>
            </p:cNvSpPr>
            <p:nvPr/>
          </p:nvSpPr>
          <p:spPr bwMode="auto">
            <a:xfrm>
              <a:off x="1445208" y="1864569"/>
              <a:ext cx="773105" cy="2356519"/>
            </a:xfrm>
            <a:custGeom>
              <a:avLst/>
              <a:gdLst/>
              <a:ahLst/>
              <a:cxnLst>
                <a:cxn ang="0">
                  <a:pos x="0" y="5719"/>
                </a:cxn>
                <a:cxn ang="0">
                  <a:pos x="3348" y="0"/>
                </a:cxn>
              </a:cxnLst>
              <a:rect l="0" t="0" r="r" b="b"/>
              <a:pathLst>
                <a:path w="3348" h="5719">
                  <a:moveTo>
                    <a:pt x="0" y="5719"/>
                  </a:moveTo>
                  <a:lnTo>
                    <a:pt x="3348" y="0"/>
                  </a:lnTo>
                </a:path>
              </a:pathLst>
            </a:custGeom>
            <a:noFill/>
            <a:ln w="9525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07" name="Freeform 70"/>
            <p:cNvSpPr>
              <a:spLocks/>
            </p:cNvSpPr>
            <p:nvPr/>
          </p:nvSpPr>
          <p:spPr bwMode="auto">
            <a:xfrm flipV="1">
              <a:off x="1156666" y="3932899"/>
              <a:ext cx="2711735" cy="4571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389" y="3"/>
                </a:cxn>
              </a:cxnLst>
              <a:rect l="0" t="0" r="r" b="b"/>
              <a:pathLst>
                <a:path w="4389" h="3">
                  <a:moveTo>
                    <a:pt x="0" y="0"/>
                  </a:moveTo>
                  <a:lnTo>
                    <a:pt x="4389" y="3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p:sp>
          <p:nvSpPr>
            <p:cNvPr id="108" name="Freeform 69"/>
            <p:cNvSpPr>
              <a:spLocks/>
            </p:cNvSpPr>
            <p:nvPr/>
          </p:nvSpPr>
          <p:spPr bwMode="auto">
            <a:xfrm>
              <a:off x="1200084" y="3068960"/>
              <a:ext cx="2795852" cy="1008653"/>
            </a:xfrm>
            <a:custGeom>
              <a:avLst/>
              <a:gdLst/>
              <a:ahLst/>
              <a:cxnLst>
                <a:cxn ang="0">
                  <a:pos x="0" y="2536"/>
                </a:cxn>
                <a:cxn ang="0">
                  <a:pos x="4350" y="0"/>
                </a:cxn>
              </a:cxnLst>
              <a:rect l="0" t="0" r="r" b="b"/>
              <a:pathLst>
                <a:path w="4350" h="2536">
                  <a:moveTo>
                    <a:pt x="0" y="2536"/>
                  </a:moveTo>
                  <a:lnTo>
                    <a:pt x="4350" y="0"/>
                  </a:lnTo>
                </a:path>
              </a:pathLst>
            </a:custGeom>
            <a:noFill/>
            <a:ln w="12700">
              <a:solidFill>
                <a:srgbClr val="00B050"/>
              </a:solidFill>
              <a:round/>
              <a:headEnd type="none"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TextBox 108"/>
                <p:cNvSpPr txBox="1"/>
                <p:nvPr/>
              </p:nvSpPr>
              <p:spPr>
                <a:xfrm>
                  <a:off x="3999837" y="2856737"/>
                  <a:ext cx="385611" cy="2897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ko-KR" altLang="en-US" sz="1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109" name="TextBox 10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99837" y="2856737"/>
                  <a:ext cx="385611" cy="289735"/>
                </a:xfrm>
                <a:prstGeom prst="rect">
                  <a:avLst/>
                </a:prstGeom>
                <a:blipFill rotWithShape="0">
                  <a:blip r:embed="rId26"/>
                  <a:stretch>
                    <a:fillRect l="-21212" r="-15152" b="-1428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0" name="TextBox 109"/>
                <p:cNvSpPr txBox="1"/>
                <p:nvPr/>
              </p:nvSpPr>
              <p:spPr>
                <a:xfrm>
                  <a:off x="3858042" y="3765930"/>
                  <a:ext cx="308491" cy="2897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ko-KR" altLang="en-US" sz="1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110" name="TextBox 10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58042" y="3765930"/>
                  <a:ext cx="308491" cy="289735"/>
                </a:xfrm>
                <a:prstGeom prst="rect">
                  <a:avLst/>
                </a:prstGeom>
                <a:blipFill rotWithShape="0">
                  <a:blip r:embed="rId27"/>
                  <a:stretch>
                    <a:fillRect l="-7407" r="-3704" b="-2857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10"/>
                <p:cNvSpPr txBox="1"/>
                <p:nvPr/>
              </p:nvSpPr>
              <p:spPr>
                <a:xfrm>
                  <a:off x="1291994" y="1597838"/>
                  <a:ext cx="414893" cy="2897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𝑐𝑡</m:t>
                        </m:r>
                      </m:oMath>
                    </m:oMathPara>
                  </a14:m>
                  <a:endParaRPr lang="ko-KR" altLang="en-US" sz="1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111" name="TextBox 1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91994" y="1597838"/>
                  <a:ext cx="414893" cy="289735"/>
                </a:xfrm>
                <a:prstGeom prst="rect">
                  <a:avLst/>
                </a:prstGeom>
                <a:blipFill rotWithShape="0">
                  <a:blip r:embed="rId28"/>
                  <a:stretch>
                    <a:fillRect l="-5405" r="-5405" b="-1142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2" name="TextBox 111"/>
                <p:cNvSpPr txBox="1"/>
                <p:nvPr/>
              </p:nvSpPr>
              <p:spPr>
                <a:xfrm>
                  <a:off x="2072158" y="1597837"/>
                  <a:ext cx="494064" cy="2897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𝑐𝑡</m:t>
                        </m:r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oMath>
                    </m:oMathPara>
                  </a14:m>
                  <a:endParaRPr lang="ko-KR" altLang="en-US" sz="1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mc:Choice>
          <mc:Fallback xmlns="">
            <p:sp>
              <p:nvSpPr>
                <p:cNvPr id="112" name="TextBox 1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72158" y="1597837"/>
                  <a:ext cx="494064" cy="289735"/>
                </a:xfrm>
                <a:prstGeom prst="rect">
                  <a:avLst/>
                </a:prstGeom>
                <a:blipFill rotWithShape="0">
                  <a:blip r:embed="rId29"/>
                  <a:stretch>
                    <a:fillRect l="-4545" r="-11364" b="-1714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13" name="직선 연결선 112"/>
          <p:cNvCxnSpPr/>
          <p:nvPr/>
        </p:nvCxnSpPr>
        <p:spPr>
          <a:xfrm flipV="1">
            <a:off x="1895747" y="4581128"/>
            <a:ext cx="442189" cy="1683974"/>
          </a:xfrm>
          <a:prstGeom prst="line">
            <a:avLst/>
          </a:prstGeom>
          <a:ln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1640668" y="6107723"/>
                <a:ext cx="13939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ko-KR" altLang="en-US" sz="1200" i="1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0668" y="6107723"/>
                <a:ext cx="139397" cy="184666"/>
              </a:xfrm>
              <a:prstGeom prst="rect">
                <a:avLst/>
              </a:prstGeom>
              <a:blipFill>
                <a:blip r:embed="rId30"/>
                <a:stretch>
                  <a:fillRect l="-21739" r="-13043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/>
              <p:cNvSpPr txBox="1"/>
              <p:nvPr/>
            </p:nvSpPr>
            <p:spPr>
              <a:xfrm>
                <a:off x="1658869" y="5875029"/>
                <a:ext cx="17633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oMath>
                  </m:oMathPara>
                </a14:m>
                <a:endParaRPr lang="ko-KR" altLang="en-US" sz="1200" i="1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8869" y="5875029"/>
                <a:ext cx="176330" cy="184666"/>
              </a:xfrm>
              <a:prstGeom prst="rect">
                <a:avLst/>
              </a:prstGeom>
              <a:blipFill>
                <a:blip r:embed="rId31"/>
                <a:stretch>
                  <a:fillRect l="-13793" r="-17241"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2" name="직선 연결선 121"/>
          <p:cNvCxnSpPr/>
          <p:nvPr/>
        </p:nvCxnSpPr>
        <p:spPr>
          <a:xfrm>
            <a:off x="1566663" y="6126876"/>
            <a:ext cx="3632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직선 연결선 136"/>
          <p:cNvCxnSpPr/>
          <p:nvPr/>
        </p:nvCxnSpPr>
        <p:spPr>
          <a:xfrm flipH="1">
            <a:off x="1560420" y="5896323"/>
            <a:ext cx="442998" cy="2247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1961611" y="6102821"/>
                <a:ext cx="23230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ko-KR" altLang="en-US" sz="1200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1611" y="6102821"/>
                <a:ext cx="232308" cy="184666"/>
              </a:xfrm>
              <a:prstGeom prst="rect">
                <a:avLst/>
              </a:prstGeom>
              <a:blipFill>
                <a:blip r:embed="rId32"/>
                <a:stretch>
                  <a:fillRect l="-10526" r="-2632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2057706" y="4738343"/>
                <a:ext cx="1097223" cy="3059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altLang="ko-KR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𝑉𝑡</m:t>
                    </m:r>
                    <m:r>
                      <a:rPr lang="en-US" altLang="ko-KR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altLang="ko-KR" sz="1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ko-KR" sz="14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𝑐𝑡</m:t>
                    </m:r>
                  </m:oMath>
                </a14:m>
                <a:r>
                  <a:rPr lang="ko-KR" altLang="en-US" sz="14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706" y="4738343"/>
                <a:ext cx="1097223" cy="305918"/>
              </a:xfrm>
              <a:prstGeom prst="rect">
                <a:avLst/>
              </a:prstGeom>
              <a:blipFill>
                <a:blip r:embed="rId33"/>
                <a:stretch>
                  <a:fillRect l="-4444" b="-12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2353956" y="5574360"/>
                <a:ext cx="1914947" cy="4033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𝑐𝑡</m:t>
                      </m:r>
                      <m:r>
                        <a:rPr lang="en-US" altLang="ko-KR" sz="140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ko-KR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14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US" altLang="ko-KR" sz="14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ko-KR" sz="14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m:rPr>
                          <m:nor/>
                        </m:rPr>
                        <a:rPr lang="ko-KR" altLang="en-US" sz="1400" dirty="0">
                          <a:solidFill>
                            <a:prstClr val="black"/>
                          </a:solidFill>
                        </a:rPr>
                        <m:t> </m:t>
                      </m:r>
                    </m:oMath>
                  </m:oMathPara>
                </a14:m>
                <a:endParaRPr lang="ko-KR" altLang="en-US" sz="14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3956" y="5574360"/>
                <a:ext cx="1914947" cy="403380"/>
              </a:xfrm>
              <a:prstGeom prst="rect">
                <a:avLst/>
              </a:prstGeom>
              <a:blipFill>
                <a:blip r:embed="rId34"/>
                <a:stretch>
                  <a:fillRect l="-637" b="-895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4125288" y="3916127"/>
                <a:ext cx="337130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altLang="ko-KR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ko-KR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  <m:sup>
                          <m:r>
                            <a:rPr lang="en-US" altLang="ko-KR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288" y="3916127"/>
                <a:ext cx="3371308" cy="276999"/>
              </a:xfrm>
              <a:prstGeom prst="rect">
                <a:avLst/>
              </a:prstGeom>
              <a:blipFill>
                <a:blip r:embed="rId35"/>
                <a:stretch>
                  <a:fillRect l="-904" b="-1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/>
              <p:cNvSpPr txBox="1"/>
              <p:nvPr/>
            </p:nvSpPr>
            <p:spPr>
              <a:xfrm>
                <a:off x="1833652" y="6474121"/>
                <a:ext cx="107465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1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ko-KR" altLang="en-US" sz="1200" dirty="0">
                  <a:solidFill>
                    <a:prstClr val="black"/>
                  </a:solidFill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45" name="TextBox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3652" y="6474121"/>
                <a:ext cx="107465" cy="184666"/>
              </a:xfrm>
              <a:prstGeom prst="rect">
                <a:avLst/>
              </a:prstGeom>
              <a:blipFill>
                <a:blip r:embed="rId36"/>
                <a:stretch>
                  <a:fillRect l="-35294" r="-23529" b="-1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7" name="직선 화살표 연결선 146"/>
          <p:cNvCxnSpPr>
            <a:endCxn id="145" idx="0"/>
          </p:cNvCxnSpPr>
          <p:nvPr/>
        </p:nvCxnSpPr>
        <p:spPr>
          <a:xfrm flipH="1">
            <a:off x="1887385" y="6112347"/>
            <a:ext cx="78289" cy="3617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아래쪽 화살표 157"/>
          <p:cNvSpPr/>
          <p:nvPr/>
        </p:nvSpPr>
        <p:spPr>
          <a:xfrm>
            <a:off x="5940152" y="4332613"/>
            <a:ext cx="222526" cy="1915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TextBox 158"/>
              <p:cNvSpPr txBox="1"/>
              <p:nvPr/>
            </p:nvSpPr>
            <p:spPr>
              <a:xfrm>
                <a:off x="4151785" y="4543642"/>
                <a:ext cx="3929987" cy="4692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[1−</m:t>
                    </m:r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]=</m:t>
                    </m:r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ko-KR" altLang="en-US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159" name="TextBox 1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1785" y="4543642"/>
                <a:ext cx="3929987" cy="469231"/>
              </a:xfrm>
              <a:prstGeom prst="rect">
                <a:avLst/>
              </a:prstGeom>
              <a:blipFill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TextBox 159"/>
              <p:cNvSpPr txBox="1"/>
              <p:nvPr/>
            </p:nvSpPr>
            <p:spPr>
              <a:xfrm>
                <a:off x="2040686" y="6395857"/>
                <a:ext cx="7893318" cy="41710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Cambria Math" panose="02040503050406030204" pitchFamily="18" charset="0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𝑙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num>
                      <m:den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num>
                          <m:den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  <a:r>
                  <a:rPr lang="en-US" altLang="ko-KR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∆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𝐿</m:t>
                    </m:r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/[1−</m:t>
                    </m:r>
                    <m:sSup>
                      <m:sSupPr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fPr>
                              <m:num>
                                <m: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p>
                    <m:r>
                      <a:rPr lang="en-US" altLang="ko-KR" sz="16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]</m:t>
                    </m:r>
                  </m:oMath>
                </a14:m>
                <a:r>
                  <a:rPr lang="ko-KR" altLang="en-US" sz="16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160" name="TextBox 1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0686" y="6395857"/>
                <a:ext cx="7893318" cy="417102"/>
              </a:xfrm>
              <a:prstGeom prst="rect">
                <a:avLst/>
              </a:prstGeom>
              <a:blipFill>
                <a:blip r:embed="rId39"/>
                <a:stretch>
                  <a:fillRect l="-1622" b="-144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7" name="직선 화살표 연결선 166"/>
          <p:cNvCxnSpPr/>
          <p:nvPr/>
        </p:nvCxnSpPr>
        <p:spPr>
          <a:xfrm>
            <a:off x="3722024" y="5903802"/>
            <a:ext cx="408665" cy="57031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구부러진 연결선 169"/>
          <p:cNvCxnSpPr/>
          <p:nvPr/>
        </p:nvCxnSpPr>
        <p:spPr>
          <a:xfrm rot="16200000" flipH="1">
            <a:off x="2229193" y="5484885"/>
            <a:ext cx="1429862" cy="548613"/>
          </a:xfrm>
          <a:prstGeom prst="curvedConnector3">
            <a:avLst>
              <a:gd name="adj1" fmla="val 50000"/>
            </a:avLst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직사각형 177"/>
              <p:cNvSpPr/>
              <p:nvPr/>
            </p:nvSpPr>
            <p:spPr>
              <a:xfrm>
                <a:off x="7294724" y="5706595"/>
                <a:ext cx="1940018" cy="6560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altLang="ko-KR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altLang="ko-KR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num>
                                  <m:den>
                                    <m:r>
                                      <a:rPr lang="en-US" altLang="ko-KR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sSup>
                      <m:sSupPr>
                        <m:ctrlP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p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ko-KR" altLang="en-US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178" name="직사각형 1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724" y="5706595"/>
                <a:ext cx="1940018" cy="656013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9" name="아래쪽 화살표 178"/>
          <p:cNvSpPr/>
          <p:nvPr/>
        </p:nvSpPr>
        <p:spPr>
          <a:xfrm rot="17855551">
            <a:off x="6602723" y="5693073"/>
            <a:ext cx="274528" cy="4068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p:sp>
        <p:nvSpPr>
          <p:cNvPr id="188" name="직사각형 187"/>
          <p:cNvSpPr/>
          <p:nvPr/>
        </p:nvSpPr>
        <p:spPr>
          <a:xfrm>
            <a:off x="7236256" y="5706594"/>
            <a:ext cx="2038301" cy="6724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  <a:latin typeface="맑은 고딕"/>
              <a:ea typeface="맑은 고딕" panose="020B0503020000020004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직사각형 36"/>
              <p:cNvSpPr/>
              <p:nvPr/>
            </p:nvSpPr>
            <p:spPr>
              <a:xfrm>
                <a:off x="5259351" y="5091803"/>
                <a:ext cx="3078792" cy="5064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US" altLang="ko-KR" sz="16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altLang="ko-KR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f>
                      <m:fPr>
                        <m:ctrlPr>
                          <a:rPr lang="en-US" altLang="ko-KR" sz="1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ko-K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en-US" altLang="ko-KR" sz="16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𝐿</m:t>
                            </m:r>
                          </m:e>
                          <m:sup>
                            <m:r>
                              <a:rPr lang="en-US" altLang="ko-K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en-US" altLang="ko-KR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US" altLang="ko-KR" sz="1600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ko-KR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𝑣</m:t>
                                        </m:r>
                                        <m:r>
                                          <a:rPr lang="en-US" altLang="ko-KR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/</m:t>
                                        </m:r>
                                        <m:r>
                                          <a:rPr lang="en-US" altLang="ko-KR" sz="1600" b="0" i="1" smtClean="0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𝑐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US" altLang="ko-KR" sz="1600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altLang="ko-KR" sz="16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US" altLang="ko-KR" sz="16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sz="1600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dPr>
                              <m:e>
                                <m:r>
                                  <a:rPr lang="en-US" altLang="ko-KR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𝑣</m:t>
                                </m:r>
                                <m:r>
                                  <a:rPr lang="en-US" altLang="ko-KR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/</m:t>
                                </m:r>
                                <m:r>
                                  <a:rPr lang="en-US" altLang="ko-KR" sz="1600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𝑐</m:t>
                                </m:r>
                              </m:e>
                            </m:d>
                          </m:e>
                          <m:sup>
                            <m:r>
                              <a:rPr lang="en-US" altLang="ko-KR" sz="16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altLang="ko-KR" sz="16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p>
                      <m:sSupPr>
                        <m:ctrlPr>
                          <a:rPr lang="en-US" altLang="ko-KR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altLang="ko-KR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𝐿</m:t>
                        </m:r>
                      </m:e>
                      <m:sup>
                        <m:r>
                          <a:rPr lang="en-US" altLang="ko-KR" sz="16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′2</m:t>
                        </m:r>
                      </m:sup>
                    </m:sSup>
                  </m:oMath>
                </a14:m>
                <a:r>
                  <a:rPr lang="ko-KR" altLang="en-US" sz="1600" dirty="0">
                    <a:solidFill>
                      <a:prstClr val="black"/>
                    </a:solidFill>
                  </a:rPr>
                  <a:t>  </a:t>
                </a:r>
              </a:p>
            </p:txBody>
          </p:sp>
        </mc:Choice>
        <mc:Fallback xmlns="">
          <p:sp>
            <p:nvSpPr>
              <p:cNvPr id="37" name="직사각형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351" y="5091803"/>
                <a:ext cx="3078792" cy="506421"/>
              </a:xfrm>
              <a:prstGeom prst="rect">
                <a:avLst/>
              </a:prstGeom>
              <a:blipFill>
                <a:blip r:embed="rId41"/>
                <a:stretch>
                  <a:fillRect b="-361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자유형 37"/>
          <p:cNvSpPr/>
          <p:nvPr/>
        </p:nvSpPr>
        <p:spPr>
          <a:xfrm>
            <a:off x="5079761" y="5461000"/>
            <a:ext cx="876539" cy="952500"/>
          </a:xfrm>
          <a:custGeom>
            <a:avLst/>
            <a:gdLst>
              <a:gd name="connsiteX0" fmla="*/ 876539 w 876539"/>
              <a:gd name="connsiteY0" fmla="*/ 952500 h 952500"/>
              <a:gd name="connsiteX1" fmla="*/ 25639 w 876539"/>
              <a:gd name="connsiteY1" fmla="*/ 647700 h 952500"/>
              <a:gd name="connsiteX2" fmla="*/ 305039 w 876539"/>
              <a:gd name="connsiteY2" fmla="*/ 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6539" h="952500">
                <a:moveTo>
                  <a:pt x="876539" y="952500"/>
                </a:moveTo>
                <a:cubicBezTo>
                  <a:pt x="498714" y="879475"/>
                  <a:pt x="120889" y="806450"/>
                  <a:pt x="25639" y="647700"/>
                </a:cubicBezTo>
                <a:cubicBezTo>
                  <a:pt x="-69611" y="488950"/>
                  <a:pt x="117714" y="244475"/>
                  <a:pt x="305039" y="0"/>
                </a:cubicBezTo>
              </a:path>
            </a:pathLst>
          </a:custGeom>
          <a:noFill/>
          <a:ln w="12700">
            <a:prstDash val="lg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54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16"/>
    </mc:Choice>
    <mc:Fallback xmlns="">
      <p:transition spd="slow" advTm="1851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90" grpId="0" animBg="1"/>
      <p:bldP spid="9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70" name="Rectangle 1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 bwMode="auto">
          <a:xfrm>
            <a:off x="4881554" y="285728"/>
            <a:ext cx="5372100" cy="2971800"/>
            <a:chOff x="2274" y="430"/>
            <a:chExt cx="7200" cy="4011"/>
          </a:xfrm>
        </p:grpSpPr>
        <p:sp>
          <p:nvSpPr>
            <p:cNvPr id="21" name="AutoShape 18"/>
            <p:cNvSpPr>
              <a:spLocks noChangeAspect="1" noChangeArrowheads="1" noTextEdit="1"/>
            </p:cNvSpPr>
            <p:nvPr/>
          </p:nvSpPr>
          <p:spPr bwMode="auto">
            <a:xfrm>
              <a:off x="2274" y="430"/>
              <a:ext cx="7200" cy="401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2" name="AutoShape 17"/>
            <p:cNvSpPr>
              <a:spLocks noChangeArrowheads="1"/>
            </p:cNvSpPr>
            <p:nvPr/>
          </p:nvSpPr>
          <p:spPr bwMode="auto">
            <a:xfrm>
              <a:off x="2887" y="2744"/>
              <a:ext cx="2143" cy="464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2869" y="1047"/>
              <a:ext cx="19" cy="2982"/>
            </a:xfrm>
            <a:custGeom>
              <a:avLst/>
              <a:gdLst/>
              <a:ahLst/>
              <a:cxnLst>
                <a:cxn ang="0">
                  <a:pos x="0" y="3479"/>
                </a:cxn>
                <a:cxn ang="0">
                  <a:pos x="22" y="0"/>
                </a:cxn>
              </a:cxnLst>
              <a:rect l="0" t="0" r="r" b="b"/>
              <a:pathLst>
                <a:path w="22" h="3479">
                  <a:moveTo>
                    <a:pt x="0" y="3479"/>
                  </a:moveTo>
                  <a:lnTo>
                    <a:pt x="22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4" name="AutoShape 15"/>
            <p:cNvSpPr>
              <a:spLocks noChangeArrowheads="1"/>
            </p:cNvSpPr>
            <p:nvPr/>
          </p:nvSpPr>
          <p:spPr bwMode="auto">
            <a:xfrm>
              <a:off x="2887" y="2436"/>
              <a:ext cx="2143" cy="464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5" name="AutoShape 14"/>
            <p:cNvSpPr>
              <a:spLocks noChangeArrowheads="1"/>
            </p:cNvSpPr>
            <p:nvPr/>
          </p:nvSpPr>
          <p:spPr bwMode="auto">
            <a:xfrm>
              <a:off x="2887" y="2127"/>
              <a:ext cx="2143" cy="464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6" name="AutoShape 13"/>
            <p:cNvSpPr>
              <a:spLocks noChangeArrowheads="1"/>
            </p:cNvSpPr>
            <p:nvPr/>
          </p:nvSpPr>
          <p:spPr bwMode="auto">
            <a:xfrm>
              <a:off x="2887" y="1819"/>
              <a:ext cx="2143" cy="463"/>
            </a:xfrm>
            <a:prstGeom prst="parallelogram">
              <a:avLst>
                <a:gd name="adj" fmla="val 11571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7" name="AutoShape 12"/>
            <p:cNvSpPr>
              <a:spLocks noChangeArrowheads="1"/>
            </p:cNvSpPr>
            <p:nvPr/>
          </p:nvSpPr>
          <p:spPr bwMode="auto">
            <a:xfrm>
              <a:off x="2887" y="1510"/>
              <a:ext cx="2143" cy="464"/>
            </a:xfrm>
            <a:prstGeom prst="parallelogram">
              <a:avLst>
                <a:gd name="adj" fmla="val 11546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/>
          </p:nvSpPr>
          <p:spPr bwMode="auto">
            <a:xfrm>
              <a:off x="2580" y="584"/>
              <a:ext cx="920" cy="462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시간 </a:t>
              </a:r>
              <a:r>
                <a:rPr kumimoji="1" lang="en-US" altLang="ko-KR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(t)</a:t>
              </a:r>
              <a:endParaRPr kumimoji="1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29" name="AutoShape 10"/>
            <p:cNvSpPr>
              <a:spLocks noChangeArrowheads="1"/>
            </p:cNvSpPr>
            <p:nvPr/>
          </p:nvSpPr>
          <p:spPr bwMode="auto">
            <a:xfrm>
              <a:off x="6104" y="1973"/>
              <a:ext cx="3351" cy="771"/>
            </a:xfrm>
            <a:prstGeom prst="parallelogram">
              <a:avLst>
                <a:gd name="adj" fmla="val 99351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Rectangle 9"/>
            <p:cNvSpPr>
              <a:spLocks noChangeArrowheads="1"/>
            </p:cNvSpPr>
            <p:nvPr/>
          </p:nvSpPr>
          <p:spPr bwMode="auto">
            <a:xfrm>
              <a:off x="7023" y="3053"/>
              <a:ext cx="612" cy="4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과거</a:t>
              </a: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31" name="Rectangle 8"/>
            <p:cNvSpPr>
              <a:spLocks noChangeArrowheads="1"/>
            </p:cNvSpPr>
            <p:nvPr/>
          </p:nvSpPr>
          <p:spPr bwMode="auto">
            <a:xfrm>
              <a:off x="7023" y="2127"/>
              <a:ext cx="614" cy="4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현재</a:t>
              </a: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7023" y="1201"/>
              <a:ext cx="614" cy="4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미래</a:t>
              </a: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7789" y="2281"/>
              <a:ext cx="43" cy="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38"/>
                </a:cxn>
              </a:cxnLst>
              <a:rect l="0" t="0" r="r" b="b"/>
              <a:pathLst>
                <a:path w="51" h="38">
                  <a:moveTo>
                    <a:pt x="0" y="0"/>
                  </a:moveTo>
                  <a:lnTo>
                    <a:pt x="51" y="3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ash"/>
              <a:round/>
              <a:headEnd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Line 5"/>
            <p:cNvSpPr>
              <a:spLocks noChangeShapeType="1"/>
            </p:cNvSpPr>
            <p:nvPr/>
          </p:nvSpPr>
          <p:spPr bwMode="auto">
            <a:xfrm>
              <a:off x="2887" y="3978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5" name="Freeform 4"/>
            <p:cNvSpPr>
              <a:spLocks/>
            </p:cNvSpPr>
            <p:nvPr/>
          </p:nvSpPr>
          <p:spPr bwMode="auto">
            <a:xfrm>
              <a:off x="2864" y="4011"/>
              <a:ext cx="1213" cy="13"/>
            </a:xfrm>
            <a:custGeom>
              <a:avLst/>
              <a:gdLst/>
              <a:ahLst/>
              <a:cxnLst>
                <a:cxn ang="0">
                  <a:pos x="0" y="15"/>
                </a:cxn>
                <a:cxn ang="0">
                  <a:pos x="1425" y="0"/>
                </a:cxn>
              </a:cxnLst>
              <a:rect l="0" t="0" r="r" b="b"/>
              <a:pathLst>
                <a:path w="1425" h="15">
                  <a:moveTo>
                    <a:pt x="0" y="15"/>
                  </a:moveTo>
                  <a:lnTo>
                    <a:pt x="142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6" name="Freeform 3"/>
            <p:cNvSpPr>
              <a:spLocks/>
            </p:cNvSpPr>
            <p:nvPr/>
          </p:nvSpPr>
          <p:spPr bwMode="auto">
            <a:xfrm>
              <a:off x="2869" y="3443"/>
              <a:ext cx="587" cy="566"/>
            </a:xfrm>
            <a:custGeom>
              <a:avLst/>
              <a:gdLst/>
              <a:ahLst/>
              <a:cxnLst>
                <a:cxn ang="0">
                  <a:pos x="0" y="660"/>
                </a:cxn>
                <a:cxn ang="0">
                  <a:pos x="690" y="0"/>
                </a:cxn>
              </a:cxnLst>
              <a:rect l="0" t="0" r="r" b="b"/>
              <a:pathLst>
                <a:path w="690" h="660">
                  <a:moveTo>
                    <a:pt x="0" y="660"/>
                  </a:moveTo>
                  <a:lnTo>
                    <a:pt x="69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Rectangle 2"/>
            <p:cNvSpPr>
              <a:spLocks noChangeArrowheads="1"/>
            </p:cNvSpPr>
            <p:nvPr/>
          </p:nvSpPr>
          <p:spPr bwMode="auto">
            <a:xfrm>
              <a:off x="3500" y="3515"/>
              <a:ext cx="1378" cy="463"/>
            </a:xfrm>
            <a:prstGeom prst="rect">
              <a:avLst/>
            </a:prstGeom>
            <a:noFill/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공간 </a:t>
              </a:r>
              <a:r>
                <a:rPr kumimoji="1" lang="en-US" altLang="ko-KR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(x, y, z)</a:t>
              </a:r>
              <a:endParaRPr kumimoji="1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sp>
        <p:nvSpPr>
          <p:cNvPr id="38" name="AutoShape 10"/>
          <p:cNvSpPr>
            <a:spLocks noChangeArrowheads="1"/>
          </p:cNvSpPr>
          <p:nvPr/>
        </p:nvSpPr>
        <p:spPr bwMode="auto">
          <a:xfrm>
            <a:off x="6627841" y="4714884"/>
            <a:ext cx="3357586" cy="928694"/>
          </a:xfrm>
          <a:prstGeom prst="parallelogram">
            <a:avLst>
              <a:gd name="adj" fmla="val 99351"/>
            </a:avLst>
          </a:prstGeom>
          <a:solidFill>
            <a:srgbClr val="FFFFFF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Group 1"/>
          <p:cNvGrpSpPr>
            <a:grpSpLocks noChangeAspect="1"/>
          </p:cNvGrpSpPr>
          <p:nvPr/>
        </p:nvGrpSpPr>
        <p:grpSpPr bwMode="auto">
          <a:xfrm>
            <a:off x="6985032" y="3425850"/>
            <a:ext cx="3540125" cy="3432175"/>
            <a:chOff x="1968" y="10359"/>
            <a:chExt cx="4744" cy="4630"/>
          </a:xfrm>
        </p:grpSpPr>
        <p:sp>
          <p:nvSpPr>
            <p:cNvPr id="40" name="AutoShape 17"/>
            <p:cNvSpPr>
              <a:spLocks noChangeAspect="1" noChangeArrowheads="1" noTextEdit="1"/>
            </p:cNvSpPr>
            <p:nvPr/>
          </p:nvSpPr>
          <p:spPr bwMode="auto">
            <a:xfrm>
              <a:off x="1968" y="10359"/>
              <a:ext cx="4744" cy="463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1" name="Freeform 16"/>
            <p:cNvSpPr>
              <a:spLocks/>
            </p:cNvSpPr>
            <p:nvPr/>
          </p:nvSpPr>
          <p:spPr bwMode="auto">
            <a:xfrm>
              <a:off x="3806" y="12673"/>
              <a:ext cx="43" cy="3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" y="38"/>
                </a:cxn>
              </a:cxnLst>
              <a:rect l="0" t="0" r="r" b="b"/>
              <a:pathLst>
                <a:path w="51" h="38">
                  <a:moveTo>
                    <a:pt x="0" y="0"/>
                  </a:moveTo>
                  <a:lnTo>
                    <a:pt x="51" y="3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dash"/>
              <a:round/>
              <a:headEnd/>
              <a:tailEnd type="oval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2580" y="11284"/>
              <a:ext cx="2451" cy="30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AutoShape 14"/>
            <p:cNvSpPr>
              <a:spLocks noChangeShapeType="1"/>
            </p:cNvSpPr>
            <p:nvPr/>
          </p:nvSpPr>
          <p:spPr bwMode="auto">
            <a:xfrm>
              <a:off x="2580" y="11438"/>
              <a:ext cx="2451" cy="24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4" name="AutoShape 13"/>
            <p:cNvSpPr>
              <a:spLocks noChangeShapeType="1"/>
            </p:cNvSpPr>
            <p:nvPr/>
          </p:nvSpPr>
          <p:spPr bwMode="auto">
            <a:xfrm flipH="1">
              <a:off x="2734" y="11438"/>
              <a:ext cx="2293" cy="24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Rectangle 12"/>
            <p:cNvSpPr>
              <a:spLocks noChangeArrowheads="1"/>
            </p:cNvSpPr>
            <p:nvPr/>
          </p:nvSpPr>
          <p:spPr bwMode="auto">
            <a:xfrm>
              <a:off x="4720" y="12367"/>
              <a:ext cx="1685" cy="467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광뿔면</a:t>
              </a:r>
              <a:r>
                <a:rPr kumimoji="1" lang="en-US" altLang="ko-KR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: </a:t>
              </a:r>
              <a:r>
                <a:rPr kumimoji="1" lang="ko-KR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빛의 경로</a:t>
              </a:r>
              <a:endPara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46" name="Rectangle 11"/>
            <p:cNvSpPr>
              <a:spLocks noChangeArrowheads="1"/>
            </p:cNvSpPr>
            <p:nvPr/>
          </p:nvSpPr>
          <p:spPr bwMode="auto">
            <a:xfrm>
              <a:off x="3194" y="14215"/>
              <a:ext cx="611" cy="463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과거</a:t>
              </a:r>
              <a:endParaRPr kumimoji="1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47" name="Rectangle 10"/>
            <p:cNvSpPr>
              <a:spLocks noChangeArrowheads="1"/>
            </p:cNvSpPr>
            <p:nvPr/>
          </p:nvSpPr>
          <p:spPr bwMode="auto">
            <a:xfrm>
              <a:off x="2274" y="12518"/>
              <a:ext cx="920" cy="464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사건 </a:t>
              </a:r>
              <a:r>
                <a:rPr kumimoji="1" lang="en-US" altLang="ko-KR" sz="10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p</a:t>
              </a:r>
              <a:endParaRPr kumimoji="1" lang="en-US" altLang="ko-KR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ko-K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2734" y="13906"/>
              <a:ext cx="2288" cy="1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69"/>
                </a:cxn>
                <a:cxn ang="0">
                  <a:pos x="468" y="143"/>
                </a:cxn>
                <a:cxn ang="0">
                  <a:pos x="1263" y="202"/>
                </a:cxn>
                <a:cxn ang="0">
                  <a:pos x="2148" y="128"/>
                </a:cxn>
                <a:cxn ang="0">
                  <a:pos x="2508" y="84"/>
                </a:cxn>
                <a:cxn ang="0">
                  <a:pos x="2689" y="9"/>
                </a:cxn>
              </a:cxnLst>
              <a:rect l="0" t="0" r="r" b="b"/>
              <a:pathLst>
                <a:path w="2689" h="204">
                  <a:moveTo>
                    <a:pt x="0" y="0"/>
                  </a:moveTo>
                  <a:cubicBezTo>
                    <a:pt x="18" y="12"/>
                    <a:pt x="30" y="45"/>
                    <a:pt x="108" y="69"/>
                  </a:cubicBezTo>
                  <a:cubicBezTo>
                    <a:pt x="186" y="93"/>
                    <a:pt x="276" y="121"/>
                    <a:pt x="468" y="143"/>
                  </a:cubicBezTo>
                  <a:cubicBezTo>
                    <a:pt x="660" y="165"/>
                    <a:pt x="983" y="204"/>
                    <a:pt x="1263" y="202"/>
                  </a:cubicBezTo>
                  <a:cubicBezTo>
                    <a:pt x="1543" y="200"/>
                    <a:pt x="1941" y="148"/>
                    <a:pt x="2148" y="128"/>
                  </a:cubicBezTo>
                  <a:cubicBezTo>
                    <a:pt x="2355" y="108"/>
                    <a:pt x="2418" y="104"/>
                    <a:pt x="2508" y="84"/>
                  </a:cubicBezTo>
                  <a:cubicBezTo>
                    <a:pt x="2598" y="64"/>
                    <a:pt x="2651" y="25"/>
                    <a:pt x="2689" y="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Freeform 7"/>
            <p:cNvSpPr>
              <a:spLocks/>
            </p:cNvSpPr>
            <p:nvPr/>
          </p:nvSpPr>
          <p:spPr bwMode="auto">
            <a:xfrm>
              <a:off x="3796" y="14105"/>
              <a:ext cx="443" cy="357"/>
            </a:xfrm>
            <a:custGeom>
              <a:avLst/>
              <a:gdLst/>
              <a:ahLst/>
              <a:cxnLst>
                <a:cxn ang="0">
                  <a:pos x="0" y="397"/>
                </a:cxn>
                <a:cxn ang="0">
                  <a:pos x="180" y="405"/>
                </a:cxn>
                <a:cxn ang="0">
                  <a:pos x="420" y="330"/>
                </a:cxn>
                <a:cxn ang="0">
                  <a:pos x="510" y="180"/>
                </a:cxn>
                <a:cxn ang="0">
                  <a:pos x="480" y="0"/>
                </a:cxn>
              </a:cxnLst>
              <a:rect l="0" t="0" r="r" b="b"/>
              <a:pathLst>
                <a:path w="520" h="416">
                  <a:moveTo>
                    <a:pt x="0" y="397"/>
                  </a:moveTo>
                  <a:cubicBezTo>
                    <a:pt x="30" y="398"/>
                    <a:pt x="110" y="416"/>
                    <a:pt x="180" y="405"/>
                  </a:cubicBezTo>
                  <a:cubicBezTo>
                    <a:pt x="250" y="394"/>
                    <a:pt x="365" y="368"/>
                    <a:pt x="420" y="330"/>
                  </a:cubicBezTo>
                  <a:cubicBezTo>
                    <a:pt x="475" y="292"/>
                    <a:pt x="500" y="235"/>
                    <a:pt x="510" y="180"/>
                  </a:cubicBezTo>
                  <a:cubicBezTo>
                    <a:pt x="520" y="125"/>
                    <a:pt x="486" y="37"/>
                    <a:pt x="48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Freeform 6"/>
            <p:cNvSpPr>
              <a:spLocks/>
            </p:cNvSpPr>
            <p:nvPr/>
          </p:nvSpPr>
          <p:spPr bwMode="auto">
            <a:xfrm>
              <a:off x="3936" y="13784"/>
              <a:ext cx="217" cy="218"/>
            </a:xfrm>
            <a:custGeom>
              <a:avLst/>
              <a:gdLst/>
              <a:ahLst/>
              <a:cxnLst>
                <a:cxn ang="0">
                  <a:pos x="256" y="255"/>
                </a:cxn>
                <a:cxn ang="0">
                  <a:pos x="136" y="119"/>
                </a:cxn>
                <a:cxn ang="0">
                  <a:pos x="0" y="0"/>
                </a:cxn>
              </a:cxnLst>
              <a:rect l="0" t="0" r="r" b="b"/>
              <a:pathLst>
                <a:path w="256" h="255">
                  <a:moveTo>
                    <a:pt x="256" y="255"/>
                  </a:moveTo>
                  <a:lnTo>
                    <a:pt x="136" y="119"/>
                  </a:lnTo>
                  <a:lnTo>
                    <a:pt x="0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>
              <a:off x="3132" y="12706"/>
              <a:ext cx="575" cy="38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675" y="0"/>
                </a:cxn>
              </a:cxnLst>
              <a:rect l="0" t="0" r="r" b="b"/>
              <a:pathLst>
                <a:path w="675" h="45">
                  <a:moveTo>
                    <a:pt x="0" y="45"/>
                  </a:moveTo>
                  <a:lnTo>
                    <a:pt x="675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3" name="Freeform 4"/>
            <p:cNvSpPr>
              <a:spLocks/>
            </p:cNvSpPr>
            <p:nvPr/>
          </p:nvSpPr>
          <p:spPr bwMode="auto">
            <a:xfrm>
              <a:off x="4320" y="12151"/>
              <a:ext cx="434" cy="461"/>
            </a:xfrm>
            <a:custGeom>
              <a:avLst/>
              <a:gdLst/>
              <a:ahLst/>
              <a:cxnLst>
                <a:cxn ang="0">
                  <a:pos x="1094" y="480"/>
                </a:cxn>
                <a:cxn ang="0">
                  <a:pos x="660" y="450"/>
                </a:cxn>
                <a:cxn ang="0">
                  <a:pos x="345" y="345"/>
                </a:cxn>
                <a:cxn ang="0">
                  <a:pos x="120" y="165"/>
                </a:cxn>
                <a:cxn ang="0">
                  <a:pos x="0" y="0"/>
                </a:cxn>
              </a:cxnLst>
              <a:rect l="0" t="0" r="r" b="b"/>
              <a:pathLst>
                <a:path w="1094" h="480">
                  <a:moveTo>
                    <a:pt x="1094" y="480"/>
                  </a:moveTo>
                  <a:cubicBezTo>
                    <a:pt x="1022" y="475"/>
                    <a:pt x="785" y="472"/>
                    <a:pt x="660" y="450"/>
                  </a:cubicBezTo>
                  <a:cubicBezTo>
                    <a:pt x="535" y="428"/>
                    <a:pt x="435" y="392"/>
                    <a:pt x="345" y="345"/>
                  </a:cubicBezTo>
                  <a:cubicBezTo>
                    <a:pt x="255" y="298"/>
                    <a:pt x="177" y="222"/>
                    <a:pt x="120" y="165"/>
                  </a:cubicBezTo>
                  <a:cubicBezTo>
                    <a:pt x="63" y="108"/>
                    <a:pt x="25" y="34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4" name="Freeform 3"/>
            <p:cNvSpPr>
              <a:spLocks/>
            </p:cNvSpPr>
            <p:nvPr/>
          </p:nvSpPr>
          <p:spPr bwMode="auto">
            <a:xfrm>
              <a:off x="4105" y="12706"/>
              <a:ext cx="645" cy="351"/>
            </a:xfrm>
            <a:custGeom>
              <a:avLst/>
              <a:gdLst/>
              <a:ahLst/>
              <a:cxnLst>
                <a:cxn ang="0">
                  <a:pos x="1050" y="0"/>
                </a:cxn>
                <a:cxn ang="0">
                  <a:pos x="615" y="30"/>
                </a:cxn>
                <a:cxn ang="0">
                  <a:pos x="255" y="135"/>
                </a:cxn>
                <a:cxn ang="0">
                  <a:pos x="90" y="330"/>
                </a:cxn>
                <a:cxn ang="0">
                  <a:pos x="30" y="510"/>
                </a:cxn>
                <a:cxn ang="0">
                  <a:pos x="0" y="675"/>
                </a:cxn>
              </a:cxnLst>
              <a:rect l="0" t="0" r="r" b="b"/>
              <a:pathLst>
                <a:path w="1050" h="675">
                  <a:moveTo>
                    <a:pt x="1050" y="0"/>
                  </a:moveTo>
                  <a:cubicBezTo>
                    <a:pt x="978" y="5"/>
                    <a:pt x="747" y="8"/>
                    <a:pt x="615" y="30"/>
                  </a:cubicBezTo>
                  <a:cubicBezTo>
                    <a:pt x="483" y="52"/>
                    <a:pt x="343" y="85"/>
                    <a:pt x="255" y="135"/>
                  </a:cubicBezTo>
                  <a:cubicBezTo>
                    <a:pt x="167" y="185"/>
                    <a:pt x="127" y="268"/>
                    <a:pt x="90" y="330"/>
                  </a:cubicBezTo>
                  <a:cubicBezTo>
                    <a:pt x="53" y="392"/>
                    <a:pt x="45" y="453"/>
                    <a:pt x="30" y="510"/>
                  </a:cubicBezTo>
                  <a:cubicBezTo>
                    <a:pt x="15" y="567"/>
                    <a:pt x="6" y="641"/>
                    <a:pt x="0" y="67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5" name="Rectangle 2"/>
            <p:cNvSpPr>
              <a:spLocks noChangeArrowheads="1"/>
            </p:cNvSpPr>
            <p:nvPr/>
          </p:nvSpPr>
          <p:spPr bwMode="auto">
            <a:xfrm>
              <a:off x="3158" y="10667"/>
              <a:ext cx="610" cy="465"/>
            </a:xfrm>
            <a:prstGeom prst="rect">
              <a:avLst/>
            </a:prstGeom>
            <a:solidFill>
              <a:srgbClr val="FFFFFF"/>
            </a:solidFill>
            <a:ln w="9525">
              <a:noFill/>
              <a:prstDash val="dash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바탕" pitchFamily="18" charset="-127"/>
                  <a:ea typeface="바탕" pitchFamily="18" charset="-127"/>
                  <a:cs typeface="Times New Roman" pitchFamily="18" charset="0"/>
                </a:rPr>
                <a:t>미래</a:t>
              </a:r>
              <a:endParaRPr kumimoji="1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굴림" pitchFamily="50" charset="-127"/>
                <a:ea typeface="굴림" pitchFamily="50" charset="-127"/>
                <a:cs typeface="굴림" pitchFamily="50" charset="-127"/>
              </a:endParaRPr>
            </a:p>
          </p:txBody>
        </p:sp>
      </p:grpSp>
      <p:cxnSp>
        <p:nvCxnSpPr>
          <p:cNvPr id="56" name="직선 화살표 연결선 55"/>
          <p:cNvCxnSpPr/>
          <p:nvPr/>
        </p:nvCxnSpPr>
        <p:spPr>
          <a:xfrm flipV="1">
            <a:off x="9024958" y="614323"/>
            <a:ext cx="20744" cy="1088255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화살표 연결선 56"/>
          <p:cNvCxnSpPr/>
          <p:nvPr/>
        </p:nvCxnSpPr>
        <p:spPr>
          <a:xfrm flipV="1">
            <a:off x="9024958" y="657920"/>
            <a:ext cx="336594" cy="102797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AutoShape 10"/>
          <p:cNvSpPr>
            <a:spLocks noChangeArrowheads="1"/>
          </p:cNvSpPr>
          <p:nvPr/>
        </p:nvSpPr>
        <p:spPr bwMode="auto">
          <a:xfrm>
            <a:off x="7881951" y="1430894"/>
            <a:ext cx="2500191" cy="571244"/>
          </a:xfrm>
          <a:prstGeom prst="parallelogram">
            <a:avLst>
              <a:gd name="adj" fmla="val 99351"/>
            </a:avLst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98500" y="785795"/>
            <a:ext cx="36829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뉴튼적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시공간의 </a:t>
            </a:r>
            <a:r>
              <a:rPr kumimoji="0" lang="ko-KR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인과구조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(Newtonian ST):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98501" y="4357695"/>
            <a:ext cx="43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특수상대론적 시공간의 </a:t>
            </a:r>
            <a:r>
              <a:rPr kumimoji="0" lang="ko-KR" alt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인과구조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 </a:t>
            </a:r>
            <a:r>
              <a:rPr kumimoji="0" lang="en-US" altLang="ko-KR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(Special relativity):</a:t>
            </a:r>
            <a:endParaRPr kumimoji="0" lang="ko-KR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1" name="AutoShape 57"/>
          <p:cNvSpPr>
            <a:spLocks noChangeArrowheads="1"/>
          </p:cNvSpPr>
          <p:nvPr/>
        </p:nvSpPr>
        <p:spPr bwMode="auto">
          <a:xfrm rot="20832912">
            <a:off x="6325134" y="4719583"/>
            <a:ext cx="3797970" cy="899241"/>
          </a:xfrm>
          <a:prstGeom prst="parallelogram">
            <a:avLst>
              <a:gd name="adj" fmla="val 99351"/>
            </a:avLst>
          </a:prstGeom>
          <a:noFill/>
          <a:ln w="9525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2" name="AutoShape 10"/>
          <p:cNvSpPr>
            <a:spLocks noChangeArrowheads="1"/>
          </p:cNvSpPr>
          <p:nvPr/>
        </p:nvSpPr>
        <p:spPr bwMode="auto">
          <a:xfrm>
            <a:off x="6623362" y="4714884"/>
            <a:ext cx="3357586" cy="928694"/>
          </a:xfrm>
          <a:prstGeom prst="parallelogram">
            <a:avLst>
              <a:gd name="adj" fmla="val 99351"/>
            </a:avLst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63" name="직선 화살표 연결선 62"/>
          <p:cNvCxnSpPr/>
          <p:nvPr/>
        </p:nvCxnSpPr>
        <p:spPr>
          <a:xfrm rot="5400000" flipH="1" flipV="1">
            <a:off x="7381885" y="4143381"/>
            <a:ext cx="2000265" cy="158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/>
          <p:cNvCxnSpPr/>
          <p:nvPr/>
        </p:nvCxnSpPr>
        <p:spPr>
          <a:xfrm rot="5400000" flipH="1" flipV="1">
            <a:off x="7739074" y="3786190"/>
            <a:ext cx="2000264" cy="71438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9"/>
          <p:cNvSpPr>
            <a:spLocks/>
          </p:cNvSpPr>
          <p:nvPr/>
        </p:nvSpPr>
        <p:spPr bwMode="auto">
          <a:xfrm>
            <a:off x="8282728" y="3790353"/>
            <a:ext cx="332820" cy="465001"/>
          </a:xfrm>
          <a:custGeom>
            <a:avLst/>
            <a:gdLst>
              <a:gd name="connsiteX0" fmla="*/ 0 w 11995"/>
              <a:gd name="connsiteY0" fmla="*/ 0 h 10437"/>
              <a:gd name="connsiteX1" fmla="*/ 11964 w 11995"/>
              <a:gd name="connsiteY1" fmla="*/ 3432 h 10437"/>
              <a:gd name="connsiteX2" fmla="*/ 5518 w 11995"/>
              <a:gd name="connsiteY2" fmla="*/ 10437 h 10437"/>
              <a:gd name="connsiteX0" fmla="*/ 0 w 12016"/>
              <a:gd name="connsiteY0" fmla="*/ 0 h 11092"/>
              <a:gd name="connsiteX1" fmla="*/ 11964 w 12016"/>
              <a:gd name="connsiteY1" fmla="*/ 3432 h 11092"/>
              <a:gd name="connsiteX2" fmla="*/ 7979 w 12016"/>
              <a:gd name="connsiteY2" fmla="*/ 11092 h 11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016" h="11092">
                <a:moveTo>
                  <a:pt x="0" y="0"/>
                </a:moveTo>
                <a:cubicBezTo>
                  <a:pt x="1570" y="492"/>
                  <a:pt x="11468" y="1773"/>
                  <a:pt x="11964" y="3432"/>
                </a:cubicBezTo>
                <a:cubicBezTo>
                  <a:pt x="12460" y="5091"/>
                  <a:pt x="9329" y="9633"/>
                  <a:pt x="7979" y="11092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8458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1791" y="1683817"/>
            <a:ext cx="10515600" cy="815975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ko-KR" altLang="en-US" sz="3200" b="1" dirty="0"/>
              <a:t>특수상대론</a:t>
            </a:r>
            <a:r>
              <a:rPr lang="en-US" altLang="ko-KR" sz="3200" b="1" dirty="0"/>
              <a:t>: </a:t>
            </a:r>
            <a:r>
              <a:rPr lang="ko-KR" altLang="en-US" sz="3200" b="1" dirty="0"/>
              <a:t>전통적 접근 방법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749300" y="2506662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ko-KR" dirty="0"/>
              <a:t>Michelson-Morley experiment (1887)</a:t>
            </a:r>
          </a:p>
          <a:p>
            <a:pPr>
              <a:lnSpc>
                <a:spcPct val="150000"/>
              </a:lnSpc>
            </a:pPr>
            <a:r>
              <a:rPr lang="ko-KR" altLang="en-US" b="1" dirty="0">
                <a:solidFill>
                  <a:srgbClr val="FF0000"/>
                </a:solidFill>
              </a:rPr>
              <a:t>광속 불변</a:t>
            </a:r>
            <a:endParaRPr lang="en-US" altLang="ko-KR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dirty="0"/>
              <a:t>시간 지연</a:t>
            </a:r>
            <a:r>
              <a:rPr lang="en-US" altLang="ko-KR" dirty="0"/>
              <a:t>, </a:t>
            </a:r>
            <a:r>
              <a:rPr lang="ko-KR" altLang="en-US" dirty="0"/>
              <a:t>길이 수축</a:t>
            </a:r>
            <a:r>
              <a:rPr lang="en-US" altLang="ko-KR" dirty="0"/>
              <a:t>, </a:t>
            </a:r>
            <a:r>
              <a:rPr lang="ko-KR" altLang="en-US" dirty="0"/>
              <a:t>로렌츠 변환</a:t>
            </a:r>
            <a:r>
              <a:rPr lang="en-US" altLang="ko-KR" dirty="0"/>
              <a:t>, </a:t>
            </a:r>
            <a:r>
              <a:rPr lang="ko-KR" altLang="en-US" dirty="0"/>
              <a:t>동시성의 상대성</a:t>
            </a:r>
            <a:r>
              <a:rPr lang="en-US" altLang="ko-KR" dirty="0"/>
              <a:t>, …</a:t>
            </a:r>
          </a:p>
          <a:p>
            <a:pPr>
              <a:lnSpc>
                <a:spcPct val="150000"/>
              </a:lnSpc>
            </a:pPr>
            <a:r>
              <a:rPr lang="ko-KR" altLang="en-US" dirty="0"/>
              <a:t>시간과 공간의 병합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새로운 인과 관계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상대론적 역학</a:t>
            </a:r>
            <a:endParaRPr lang="en-US" altLang="ko-KR" dirty="0"/>
          </a:p>
          <a:p>
            <a:pPr>
              <a:lnSpc>
                <a:spcPct val="150000"/>
              </a:lnSpc>
            </a:pPr>
            <a:r>
              <a:rPr lang="ko-KR" altLang="en-US" dirty="0"/>
              <a:t>특수 상대성 이론 </a:t>
            </a:r>
            <a:r>
              <a:rPr lang="en-US" altLang="ko-KR" dirty="0"/>
              <a:t>or </a:t>
            </a:r>
            <a:r>
              <a:rPr lang="ko-KR" altLang="en-US" dirty="0"/>
              <a:t>상대성 원리 </a:t>
            </a:r>
            <a:r>
              <a:rPr lang="en-US" altLang="ko-KR" dirty="0"/>
              <a:t>(1905)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F28B926-C94E-48B6-AC23-343E058C3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7627" y="3638271"/>
            <a:ext cx="3309882" cy="2613304"/>
          </a:xfrm>
          <a:prstGeom prst="rect">
            <a:avLst/>
          </a:prstGeom>
        </p:spPr>
      </p:pic>
      <p:pic>
        <p:nvPicPr>
          <p:cNvPr id="5" name="Picture 2" descr="A.A. Michelson and E.W. Morley">
            <a:extLst>
              <a:ext uri="{FF2B5EF4-FFF2-40B4-BE49-F238E27FC236}">
                <a16:creationId xmlns:a16="http://schemas.microsoft.com/office/drawing/2014/main" id="{8681C445-0FA4-4ABB-9CD0-B238DDD3C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0337" y="606425"/>
            <a:ext cx="2884463" cy="2431011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F6C925-3D14-4105-B9DD-6A659018D975}"/>
              </a:ext>
            </a:extLst>
          </p:cNvPr>
          <p:cNvSpPr txBox="1"/>
          <p:nvPr/>
        </p:nvSpPr>
        <p:spPr>
          <a:xfrm>
            <a:off x="231791" y="49879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600" b="1" dirty="0"/>
              <a:t>1. Spacetime and General Relativity</a:t>
            </a:r>
            <a:endParaRPr lang="ko-KR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459628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7"/>
          <p:cNvSpPr>
            <a:spLocks/>
          </p:cNvSpPr>
          <p:nvPr/>
        </p:nvSpPr>
        <p:spPr bwMode="auto">
          <a:xfrm>
            <a:off x="2249925" y="2029656"/>
            <a:ext cx="783017" cy="3775608"/>
          </a:xfrm>
          <a:custGeom>
            <a:avLst/>
            <a:gdLst/>
            <a:ahLst/>
            <a:cxnLst>
              <a:cxn ang="0">
                <a:pos x="450" y="2632"/>
              </a:cxn>
              <a:cxn ang="0">
                <a:pos x="90" y="2272"/>
              </a:cxn>
              <a:cxn ang="0">
                <a:pos x="991" y="1371"/>
              </a:cxn>
              <a:cxn ang="0">
                <a:pos x="205" y="0"/>
              </a:cxn>
            </a:cxnLst>
            <a:rect l="0" t="0" r="r" b="b"/>
            <a:pathLst>
              <a:path w="1010" h="2632">
                <a:moveTo>
                  <a:pt x="450" y="2632"/>
                </a:moveTo>
                <a:cubicBezTo>
                  <a:pt x="225" y="2557"/>
                  <a:pt x="0" y="2482"/>
                  <a:pt x="90" y="2272"/>
                </a:cubicBezTo>
                <a:cubicBezTo>
                  <a:pt x="180" y="2062"/>
                  <a:pt x="972" y="1750"/>
                  <a:pt x="991" y="1371"/>
                </a:cubicBezTo>
                <a:cubicBezTo>
                  <a:pt x="1010" y="992"/>
                  <a:pt x="369" y="286"/>
                  <a:pt x="205" y="0"/>
                </a:cubicBezTo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81082" y="282536"/>
            <a:ext cx="101812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ko-KR" altLang="en-US" sz="36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질문</a:t>
            </a:r>
            <a:r>
              <a:rPr lang="en-US" altLang="ko-KR" sz="3600" b="1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: </a:t>
            </a:r>
            <a:r>
              <a:rPr lang="ko-KR" altLang="en-US" sz="36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두 사람의 나이는</a:t>
            </a:r>
            <a:r>
              <a:rPr lang="en-US" altLang="ko-KR" sz="3600" dirty="0">
                <a:solidFill>
                  <a:prstClr val="black"/>
                </a:solidFill>
                <a:latin typeface="맑은 고딕"/>
                <a:ea typeface="맑은 고딕" panose="020B0503020000020004" pitchFamily="50" charset="-127"/>
              </a:rPr>
              <a:t>?</a:t>
            </a:r>
            <a:endParaRPr kumimoji="0" lang="en-US" altLang="ko-KR" sz="36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 flipV="1">
            <a:off x="2895748" y="4072995"/>
            <a:ext cx="185107" cy="347267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13"/>
          <p:cNvGrpSpPr/>
          <p:nvPr/>
        </p:nvGrpSpPr>
        <p:grpSpPr>
          <a:xfrm>
            <a:off x="2648747" y="2749662"/>
            <a:ext cx="220853" cy="319299"/>
            <a:chOff x="8311587" y="1196752"/>
            <a:chExt cx="220853" cy="319299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8367546" y="1196752"/>
              <a:ext cx="114903" cy="11482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8419775" y="1316767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8325017" y="1431596"/>
              <a:ext cx="85804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8430967" y="1431596"/>
              <a:ext cx="101473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8311587" y="1325657"/>
              <a:ext cx="106696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8418283" y="1325657"/>
              <a:ext cx="94012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직사각형 34"/>
              <p:cNvSpPr/>
              <p:nvPr/>
            </p:nvSpPr>
            <p:spPr>
              <a:xfrm>
                <a:off x="6262325" y="2634900"/>
                <a:ext cx="5185820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ko-KR" altLang="en-US" sz="4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0" lang="ko-KR" altLang="en-US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</m:sub>
                    </m:sSub>
                    <m:r>
                      <a:rPr kumimoji="0" lang="en-US" altLang="ko-KR" sz="4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kumimoji="0" lang="en-US" altLang="ko-KR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0" lang="en-US" altLang="ko-KR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kumimoji="0" lang="ko-KR" altLang="en-US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𝜗</m:t>
                        </m:r>
                        <m:r>
                          <a:rPr kumimoji="0" lang="en-US" altLang="ko-KR" sz="4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kumimoji="0" lang="en-US" altLang="ko-KR" sz="4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kumimoji="0" lang="en-US" altLang="ko-KR" sz="4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?</m:t>
                    </m:r>
                  </m:oMath>
                </a14:m>
                <a:r>
                  <a:rPr kumimoji="0" lang="en-US" altLang="ko-KR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 </a:t>
                </a:r>
                <a:r>
                  <a:rPr kumimoji="0" lang="en-US" altLang="ko-KR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“</a:t>
                </a:r>
                <a:r>
                  <a:rPr kumimoji="0" lang="ko-KR" altLang="en-US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고유 시간</a:t>
                </a:r>
                <a:r>
                  <a:rPr kumimoji="0" lang="en-US" altLang="ko-KR" sz="4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</a:rPr>
                  <a:t>＂</a:t>
                </a:r>
              </a:p>
            </p:txBody>
          </p:sp>
        </mc:Choice>
        <mc:Fallback xmlns="">
          <p:sp>
            <p:nvSpPr>
              <p:cNvPr id="35" name="직사각형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2325" y="2634900"/>
                <a:ext cx="5185820" cy="1938992"/>
              </a:xfrm>
              <a:prstGeom prst="rect">
                <a:avLst/>
              </a:prstGeom>
              <a:blipFill>
                <a:blip r:embed="rId2"/>
                <a:stretch>
                  <a:fillRect l="-4113" b="-69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542392" y="5039779"/>
                <a:ext cx="242226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ko-KR" altLang="en-US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=(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𝑥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𝑦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𝑧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altLang="ko-KR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2392" y="5039779"/>
                <a:ext cx="2422266" cy="246221"/>
              </a:xfrm>
              <a:prstGeom prst="rect">
                <a:avLst/>
              </a:prstGeom>
              <a:blipFill>
                <a:blip r:embed="rId3"/>
                <a:stretch>
                  <a:fillRect l="-2015" r="-252" b="-37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타원 37"/>
          <p:cNvSpPr/>
          <p:nvPr/>
        </p:nvSpPr>
        <p:spPr>
          <a:xfrm>
            <a:off x="2373299" y="511147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 flipV="1">
            <a:off x="2391584" y="4823902"/>
            <a:ext cx="185107" cy="31274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 flipV="1">
            <a:off x="2628198" y="4595658"/>
            <a:ext cx="170116" cy="222042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V="1">
            <a:off x="3027599" y="3686580"/>
            <a:ext cx="5342" cy="347268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H="1" flipV="1">
            <a:off x="2839410" y="3114219"/>
            <a:ext cx="87146" cy="31274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H="1" flipV="1">
            <a:off x="2484137" y="2229574"/>
            <a:ext cx="128335" cy="312744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H="1" flipV="1">
            <a:off x="2276003" y="5204489"/>
            <a:ext cx="43573" cy="31274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H="1" flipV="1">
            <a:off x="2319575" y="5564571"/>
            <a:ext cx="148880" cy="15637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2139539" y="5592357"/>
                <a:ext cx="4564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9539" y="5592357"/>
                <a:ext cx="456407" cy="369332"/>
              </a:xfrm>
              <a:prstGeom prst="rect">
                <a:avLst/>
              </a:prstGeom>
              <a:blipFill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직사각형 51"/>
              <p:cNvSpPr/>
              <p:nvPr/>
            </p:nvSpPr>
            <p:spPr>
              <a:xfrm>
                <a:off x="2160088" y="2316069"/>
                <a:ext cx="4617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2" name="직사각형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0088" y="2316069"/>
                <a:ext cx="461728" cy="369332"/>
              </a:xfrm>
              <a:prstGeom prst="rect">
                <a:avLst/>
              </a:prstGeom>
              <a:blipFill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그룹 53"/>
          <p:cNvGrpSpPr/>
          <p:nvPr/>
        </p:nvGrpSpPr>
        <p:grpSpPr>
          <a:xfrm>
            <a:off x="1518013" y="2721861"/>
            <a:ext cx="234454" cy="347100"/>
            <a:chOff x="2915724" y="2982370"/>
            <a:chExt cx="117057" cy="193913"/>
          </a:xfrm>
        </p:grpSpPr>
        <p:sp>
          <p:nvSpPr>
            <p:cNvPr id="57" name="Oval 65"/>
            <p:cNvSpPr>
              <a:spLocks noChangeArrowheads="1"/>
            </p:cNvSpPr>
            <p:nvPr/>
          </p:nvSpPr>
          <p:spPr bwMode="auto">
            <a:xfrm>
              <a:off x="2945779" y="2982370"/>
              <a:ext cx="60901" cy="69448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973066" y="3055425"/>
              <a:ext cx="395" cy="69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2922842" y="3124873"/>
              <a:ext cx="45478" cy="45998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78998" y="3124873"/>
              <a:ext cx="53783" cy="51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915724" y="3060837"/>
              <a:ext cx="56551" cy="34273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972275" y="3060837"/>
              <a:ext cx="50224" cy="40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8" name="직선 화살표 연결선 7"/>
          <p:cNvCxnSpPr/>
          <p:nvPr/>
        </p:nvCxnSpPr>
        <p:spPr>
          <a:xfrm flipV="1">
            <a:off x="1635240" y="1931441"/>
            <a:ext cx="0" cy="3916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타원 41"/>
          <p:cNvSpPr/>
          <p:nvPr/>
        </p:nvSpPr>
        <p:spPr>
          <a:xfrm>
            <a:off x="2464155" y="569469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2564692" y="24572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직사각형 45"/>
              <p:cNvSpPr/>
              <p:nvPr/>
            </p:nvSpPr>
            <p:spPr>
              <a:xfrm>
                <a:off x="1318143" y="1649079"/>
                <a:ext cx="363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6" name="직사각형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143" y="1649079"/>
                <a:ext cx="363433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1266891" y="2534853"/>
                <a:ext cx="2302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6891" y="2534853"/>
                <a:ext cx="230224" cy="400110"/>
              </a:xfrm>
              <a:prstGeom prst="rect">
                <a:avLst/>
              </a:prstGeom>
              <a:blipFill>
                <a:blip r:embed="rId7"/>
                <a:stretch>
                  <a:fillRect r="-447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02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711200" y="757128"/>
            <a:ext cx="10001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고유 시간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(Proper time)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의 계산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en-US" altLang="ko-K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3" name="Freeform 76"/>
          <p:cNvSpPr>
            <a:spLocks/>
          </p:cNvSpPr>
          <p:nvPr/>
        </p:nvSpPr>
        <p:spPr bwMode="auto">
          <a:xfrm flipH="1">
            <a:off x="1817176" y="1767584"/>
            <a:ext cx="37133" cy="4857011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272680" y="2816280"/>
                <a:ext cx="3590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2680" y="2816280"/>
                <a:ext cx="359060" cy="400110"/>
              </a:xfrm>
              <a:prstGeom prst="rect">
                <a:avLst/>
              </a:prstGeom>
              <a:blipFill>
                <a:blip r:embed="rId2"/>
                <a:stretch>
                  <a:fillRect r="-186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9" name="직선 연결선 58"/>
          <p:cNvCxnSpPr/>
          <p:nvPr/>
        </p:nvCxnSpPr>
        <p:spPr>
          <a:xfrm>
            <a:off x="405193" y="5398160"/>
            <a:ext cx="3921533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4249436" y="5210371"/>
                <a:ext cx="4184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9436" y="5210371"/>
                <a:ext cx="418448" cy="40011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5" name="그룹 84"/>
          <p:cNvGrpSpPr/>
          <p:nvPr/>
        </p:nvGrpSpPr>
        <p:grpSpPr>
          <a:xfrm>
            <a:off x="2477065" y="3625642"/>
            <a:ext cx="491580" cy="644955"/>
            <a:chOff x="7743177" y="1865903"/>
            <a:chExt cx="491580" cy="644955"/>
          </a:xfrm>
        </p:grpSpPr>
        <p:grpSp>
          <p:nvGrpSpPr>
            <p:cNvPr id="89" name="그룹 88"/>
            <p:cNvGrpSpPr/>
            <p:nvPr/>
          </p:nvGrpSpPr>
          <p:grpSpPr>
            <a:xfrm>
              <a:off x="7743177" y="2158345"/>
              <a:ext cx="195680" cy="352513"/>
              <a:chOff x="7743177" y="2158345"/>
              <a:chExt cx="113046" cy="208869"/>
            </a:xfrm>
          </p:grpSpPr>
          <p:sp>
            <p:nvSpPr>
              <p:cNvPr id="91" name="Oval 59"/>
              <p:cNvSpPr>
                <a:spLocks noChangeArrowheads="1"/>
              </p:cNvSpPr>
              <p:nvPr/>
            </p:nvSpPr>
            <p:spPr bwMode="auto">
              <a:xfrm>
                <a:off x="7771342" y="2158345"/>
                <a:ext cx="59031" cy="74492"/>
              </a:xfrm>
              <a:prstGeom prst="ellipse">
                <a:avLst/>
              </a:pr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2" name="Freeform 58"/>
              <p:cNvSpPr>
                <a:spLocks/>
              </p:cNvSpPr>
              <p:nvPr/>
            </p:nvSpPr>
            <p:spPr bwMode="auto">
              <a:xfrm>
                <a:off x="7798350" y="2237219"/>
                <a:ext cx="386" cy="744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3" name="Freeform 57"/>
              <p:cNvSpPr>
                <a:spLocks/>
              </p:cNvSpPr>
              <p:nvPr/>
            </p:nvSpPr>
            <p:spPr bwMode="auto">
              <a:xfrm>
                <a:off x="7749736" y="2311710"/>
                <a:ext cx="43598" cy="49661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4" name="Freeform 56"/>
              <p:cNvSpPr>
                <a:spLocks/>
              </p:cNvSpPr>
              <p:nvPr/>
            </p:nvSpPr>
            <p:spPr bwMode="auto">
              <a:xfrm>
                <a:off x="7803365" y="2311710"/>
                <a:ext cx="52858" cy="555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5" name="Freeform 55"/>
              <p:cNvSpPr>
                <a:spLocks/>
              </p:cNvSpPr>
              <p:nvPr/>
            </p:nvSpPr>
            <p:spPr bwMode="auto">
              <a:xfrm>
                <a:off x="7743177" y="2243062"/>
                <a:ext cx="54015" cy="36515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6" name="Freeform 54"/>
              <p:cNvSpPr>
                <a:spLocks/>
              </p:cNvSpPr>
              <p:nvPr/>
            </p:nvSpPr>
            <p:spPr bwMode="auto">
              <a:xfrm>
                <a:off x="7797192" y="2243062"/>
                <a:ext cx="56716" cy="292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2" y="71"/>
                  </a:cxn>
                </a:cxnLst>
                <a:rect l="0" t="0" r="r" b="b"/>
                <a:pathLst>
                  <a:path w="172" h="71">
                    <a:moveTo>
                      <a:pt x="0" y="0"/>
                    </a:moveTo>
                    <a:lnTo>
                      <a:pt x="172" y="71"/>
                    </a:lnTo>
                  </a:path>
                </a:pathLst>
              </a:custGeom>
              <a:noFill/>
              <a:ln w="28575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/>
                <p:cNvSpPr txBox="1"/>
                <p:nvPr/>
              </p:nvSpPr>
              <p:spPr>
                <a:xfrm>
                  <a:off x="7878644" y="1865903"/>
                  <a:ext cx="35611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ko-KR" alt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𝜗</m:t>
                      </m:r>
                    </m:oMath>
                  </a14:m>
                  <a:r>
                    <a:rPr kumimoji="0" lang="en-US" altLang="ko-KR" sz="20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’</a:t>
                  </a:r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78644" y="1865903"/>
                  <a:ext cx="356113" cy="400110"/>
                </a:xfrm>
                <a:prstGeom prst="rect">
                  <a:avLst/>
                </a:prstGeom>
                <a:blipFill>
                  <a:blip r:embed="rId13"/>
                  <a:stretch>
                    <a:fillRect t="-9231" r="-34483" b="-2769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87" name="직선 화살표 연결선 86"/>
          <p:cNvCxnSpPr/>
          <p:nvPr/>
        </p:nvCxnSpPr>
        <p:spPr>
          <a:xfrm flipV="1">
            <a:off x="1185817" y="1826909"/>
            <a:ext cx="2741444" cy="4655334"/>
          </a:xfrm>
          <a:prstGeom prst="straightConnector1">
            <a:avLst/>
          </a:prstGeom>
          <a:ln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그룹 96"/>
          <p:cNvGrpSpPr/>
          <p:nvPr/>
        </p:nvGrpSpPr>
        <p:grpSpPr>
          <a:xfrm>
            <a:off x="1540054" y="3748065"/>
            <a:ext cx="428481" cy="616443"/>
            <a:chOff x="2607278" y="2572542"/>
            <a:chExt cx="520266" cy="616443"/>
          </a:xfrm>
        </p:grpSpPr>
        <p:grpSp>
          <p:nvGrpSpPr>
            <p:cNvPr id="98" name="그룹 97"/>
            <p:cNvGrpSpPr/>
            <p:nvPr/>
          </p:nvGrpSpPr>
          <p:grpSpPr>
            <a:xfrm>
              <a:off x="2842868" y="2841885"/>
              <a:ext cx="284676" cy="347100"/>
              <a:chOff x="2915724" y="2982370"/>
              <a:chExt cx="117057" cy="193913"/>
            </a:xfrm>
          </p:grpSpPr>
          <p:sp>
            <p:nvSpPr>
              <p:cNvPr id="100" name="Oval 65"/>
              <p:cNvSpPr>
                <a:spLocks noChangeArrowheads="1"/>
              </p:cNvSpPr>
              <p:nvPr/>
            </p:nvSpPr>
            <p:spPr bwMode="auto">
              <a:xfrm>
                <a:off x="2945779" y="2982370"/>
                <a:ext cx="60901" cy="69448"/>
              </a:xfrm>
              <a:prstGeom prst="ellipse">
                <a:avLst/>
              </a:pr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1" name="Freeform 64"/>
              <p:cNvSpPr>
                <a:spLocks/>
              </p:cNvSpPr>
              <p:nvPr/>
            </p:nvSpPr>
            <p:spPr bwMode="auto">
              <a:xfrm>
                <a:off x="2973066" y="3055425"/>
                <a:ext cx="395" cy="6944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2" name="Freeform 63"/>
              <p:cNvSpPr>
                <a:spLocks/>
              </p:cNvSpPr>
              <p:nvPr/>
            </p:nvSpPr>
            <p:spPr bwMode="auto">
              <a:xfrm>
                <a:off x="2922842" y="3124873"/>
                <a:ext cx="45478" cy="45998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3" name="Freeform 62"/>
              <p:cNvSpPr>
                <a:spLocks/>
              </p:cNvSpPr>
              <p:nvPr/>
            </p:nvSpPr>
            <p:spPr bwMode="auto">
              <a:xfrm>
                <a:off x="2978998" y="3124873"/>
                <a:ext cx="53783" cy="514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4" name="Freeform 61"/>
              <p:cNvSpPr>
                <a:spLocks/>
              </p:cNvSpPr>
              <p:nvPr/>
            </p:nvSpPr>
            <p:spPr bwMode="auto">
              <a:xfrm>
                <a:off x="2915724" y="3060837"/>
                <a:ext cx="56551" cy="34273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5" name="Freeform 60"/>
              <p:cNvSpPr>
                <a:spLocks/>
              </p:cNvSpPr>
              <p:nvPr/>
            </p:nvSpPr>
            <p:spPr bwMode="auto">
              <a:xfrm>
                <a:off x="2972275" y="3060837"/>
                <a:ext cx="50224" cy="4058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105"/>
                  </a:cxn>
                </a:cxnLst>
                <a:rect l="0" t="0" r="r" b="b"/>
                <a:pathLst>
                  <a:path w="150" h="105">
                    <a:moveTo>
                      <a:pt x="0" y="0"/>
                    </a:moveTo>
                    <a:lnTo>
                      <a:pt x="150" y="105"/>
                    </a:lnTo>
                  </a:path>
                </a:pathLst>
              </a:custGeom>
              <a:noFill/>
              <a:ln w="28575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/>
                <p:cNvSpPr txBox="1"/>
                <p:nvPr/>
              </p:nvSpPr>
              <p:spPr>
                <a:xfrm>
                  <a:off x="2607278" y="2572542"/>
                  <a:ext cx="27954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ko-KR" alt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𝜗</m:t>
                        </m:r>
                      </m:oMath>
                    </m:oMathPara>
                  </a14:m>
                  <a:endPara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4" name="TextBox 1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7278" y="2572542"/>
                  <a:ext cx="279540" cy="400110"/>
                </a:xfrm>
                <a:prstGeom prst="rect">
                  <a:avLst/>
                </a:prstGeom>
                <a:blipFill>
                  <a:blip r:embed="rId16"/>
                  <a:stretch>
                    <a:fillRect r="-4473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2" name="순서도: 연결자 121"/>
          <p:cNvSpPr/>
          <p:nvPr/>
        </p:nvSpPr>
        <p:spPr>
          <a:xfrm>
            <a:off x="1795340" y="5350563"/>
            <a:ext cx="62885" cy="80265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1330862" y="5140941"/>
                <a:ext cx="4394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𝑃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0862" y="5140941"/>
                <a:ext cx="439416" cy="4001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순서도: 연결자 123"/>
          <p:cNvSpPr/>
          <p:nvPr/>
        </p:nvSpPr>
        <p:spPr>
          <a:xfrm>
            <a:off x="1819340" y="3008705"/>
            <a:ext cx="62885" cy="80265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1397557" y="2456138"/>
                <a:ext cx="5531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557" y="2456138"/>
                <a:ext cx="553100" cy="400110"/>
              </a:xfrm>
              <a:prstGeom prst="rect">
                <a:avLst/>
              </a:prstGeom>
              <a:blipFill>
                <a:blip r:embed="rId18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6" name="순서도: 연결자 125"/>
          <p:cNvSpPr/>
          <p:nvPr/>
        </p:nvSpPr>
        <p:spPr>
          <a:xfrm>
            <a:off x="3162395" y="3008705"/>
            <a:ext cx="62885" cy="80265"/>
          </a:xfrm>
          <a:prstGeom prst="flowChartConnector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2746667" y="2633196"/>
                <a:ext cx="55906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𝑄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6667" y="2633196"/>
                <a:ext cx="559063" cy="400110"/>
              </a:xfrm>
              <a:prstGeom prst="rect">
                <a:avLst/>
              </a:prstGeom>
              <a:blipFill>
                <a:blip r:embed="rId19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직선 연결선 7"/>
          <p:cNvCxnSpPr/>
          <p:nvPr/>
        </p:nvCxnSpPr>
        <p:spPr>
          <a:xfrm>
            <a:off x="1833540" y="3042315"/>
            <a:ext cx="25145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TextBox 127"/>
              <p:cNvSpPr txBox="1"/>
              <p:nvPr/>
            </p:nvSpPr>
            <p:spPr>
              <a:xfrm>
                <a:off x="1480044" y="5320400"/>
                <a:ext cx="3590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0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8" name="TextBox 1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0044" y="5320400"/>
                <a:ext cx="359060" cy="400110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/>
              <p:cNvSpPr/>
              <p:nvPr/>
            </p:nvSpPr>
            <p:spPr>
              <a:xfrm>
                <a:off x="7921497" y="1083525"/>
                <a:ext cx="3646704" cy="59433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(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시간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지연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: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𝑣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) </a:t>
                </a:r>
              </a:p>
            </p:txBody>
          </p:sp>
        </mc:Choice>
        <mc:Fallback xmlns=""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1497" y="1083525"/>
                <a:ext cx="3646704" cy="594330"/>
              </a:xfrm>
              <a:prstGeom prst="rect">
                <a:avLst/>
              </a:prstGeom>
              <a:blipFill>
                <a:blip r:embed="rId21"/>
                <a:stretch>
                  <a:fillRect l="-1669" r="-668" b="-61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/>
              <p:cNvSpPr/>
              <p:nvPr/>
            </p:nvSpPr>
            <p:spPr>
              <a:xfrm>
                <a:off x="4908935" y="1805294"/>
                <a:ext cx="7127555" cy="42936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ko-KR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𝜗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의 경로에 대한 고유 시간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ko-KR" alt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l-GR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ϑ</m:t>
                        </m:r>
                      </m:sub>
                    </m:sSub>
                    <m:r>
                      <a:rPr kumimoji="0" lang="en-US" altLang="ko-KR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</m:oMath>
                </a14:m>
                <a:r>
                  <a:rPr kumimoji="0" lang="en-US" altLang="ko-KR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ko-KR" alt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𝜗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′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의 경로에 대한 고유 시간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</a:t>
                </a:r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ctr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ko-KR" alt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τ</m:t>
                        </m:r>
                      </m:e>
                      <m:sub>
                        <m:sSup>
                          <m:sSupPr>
                            <m:ctrlPr>
                              <a:rPr kumimoji="0" lang="el-GR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ko-KR" altLang="el-G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𝜗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0" lang="en-US" altLang="ko-KR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1−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(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)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∆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 (&lt;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ko-KR" altLang="en-US" sz="24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l-GR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ϑ</m:t>
                        </m:r>
                      </m:sub>
                    </m:sSub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</a:t>
                </a:r>
              </a:p>
              <a:p>
                <a:pPr marL="342900" marR="0" lvl="0" indent="-34290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Note: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0" lang="ko-KR" altLang="en-US" sz="20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τ</m:t>
                        </m:r>
                      </m:e>
                      <m:sub>
                        <m:sSup>
                          <m:sSupPr>
                            <m:ctrlPr>
                              <a:rPr kumimoji="0" lang="el-GR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ko-KR" altLang="el-G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𝜗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=∆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𝜏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1−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(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)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𝑣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/∆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∆</m:t>
                          </m:r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  <m:r>
                        <m:rPr>
                          <m:nor/>
                        </m:rPr>
                        <a:rPr kumimoji="0" lang="en-US" altLang="ko-K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𝑐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e>
                      </m:rad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       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           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𝜏</m:t>
                    </m:r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  <m:r>
                      <m:rPr>
                        <m:nor/>
                      </m:rPr>
                      <a:rPr kumimoji="0" lang="en-US" altLang="ko-KR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</m:t>
                    </m:r>
                    <m:r>
                      <m:rPr>
                        <m:nor/>
                      </m:rPr>
                      <a:rPr kumimoji="0" lang="en-US" altLang="ko-KR" sz="2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</m:t>
                    </m:r>
                    <m:groupChr>
                      <m:groupChrPr>
                        <m:chr m:val="⇒"/>
                        <m:vertJc m:val="bot"/>
                        <m:ctrlP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groupChrPr>
                      <m:e>
                        <m:r>
                          <m:rPr>
                            <m:brk m:alnAt="2"/>
                          </m:rP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  <m: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 ∆</m:t>
                        </m:r>
                        <m: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ko-KR" altLang="en-US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→</m:t>
                        </m:r>
                        <m: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0  </m:t>
                        </m:r>
                      </m:e>
                    </m:groupChr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</m:t>
                    </m:r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𝑑</m:t>
                    </m:r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𝜏</m:t>
                    </m:r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radPr>
                      <m:deg/>
                      <m:e>
                        <m: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r>
                          <a:rPr kumimoji="0" lang="en-US" altLang="ko-KR" sz="24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𝑠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</m:t>
                    </m:r>
                    <m:r>
                      <a:rPr kumimoji="0" lang="en-US" altLang="ko-KR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직사각형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935" y="1805294"/>
                <a:ext cx="7127555" cy="4293676"/>
              </a:xfrm>
              <a:prstGeom prst="rect">
                <a:avLst/>
              </a:prstGeom>
              <a:blipFill>
                <a:blip r:embed="rId22"/>
                <a:stretch>
                  <a:fillRect l="-1283" b="-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9" name="TextBox 128"/>
              <p:cNvSpPr txBox="1"/>
              <p:nvPr/>
            </p:nvSpPr>
            <p:spPr>
              <a:xfrm>
                <a:off x="3022562" y="5390695"/>
                <a:ext cx="3590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r>
                        <a:rPr kumimoji="0" lang="en-US" altLang="ko-KR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9" name="TextBox 1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2562" y="5390695"/>
                <a:ext cx="359060" cy="400110"/>
              </a:xfrm>
              <a:prstGeom prst="rect">
                <a:avLst/>
              </a:prstGeom>
              <a:blipFill>
                <a:blip r:embed="rId23"/>
                <a:stretch>
                  <a:fillRect r="-220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모서리가 둥근 직사각형 10"/>
          <p:cNvSpPr/>
          <p:nvPr/>
        </p:nvSpPr>
        <p:spPr>
          <a:xfrm>
            <a:off x="5952931" y="5350563"/>
            <a:ext cx="5337110" cy="7484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31601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7"/>
          <p:cNvSpPr>
            <a:spLocks/>
          </p:cNvSpPr>
          <p:nvPr/>
        </p:nvSpPr>
        <p:spPr bwMode="auto">
          <a:xfrm>
            <a:off x="1564116" y="2029656"/>
            <a:ext cx="783017" cy="3775608"/>
          </a:xfrm>
          <a:custGeom>
            <a:avLst/>
            <a:gdLst/>
            <a:ahLst/>
            <a:cxnLst>
              <a:cxn ang="0">
                <a:pos x="450" y="2632"/>
              </a:cxn>
              <a:cxn ang="0">
                <a:pos x="90" y="2272"/>
              </a:cxn>
              <a:cxn ang="0">
                <a:pos x="991" y="1371"/>
              </a:cxn>
              <a:cxn ang="0">
                <a:pos x="205" y="0"/>
              </a:cxn>
            </a:cxnLst>
            <a:rect l="0" t="0" r="r" b="b"/>
            <a:pathLst>
              <a:path w="1010" h="2632">
                <a:moveTo>
                  <a:pt x="450" y="2632"/>
                </a:moveTo>
                <a:cubicBezTo>
                  <a:pt x="225" y="2557"/>
                  <a:pt x="0" y="2482"/>
                  <a:pt x="90" y="2272"/>
                </a:cubicBezTo>
                <a:cubicBezTo>
                  <a:pt x="180" y="2062"/>
                  <a:pt x="972" y="1750"/>
                  <a:pt x="991" y="1371"/>
                </a:cubicBezTo>
                <a:cubicBezTo>
                  <a:pt x="1010" y="992"/>
                  <a:pt x="369" y="286"/>
                  <a:pt x="205" y="0"/>
                </a:cubicBezTo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직사각형 13"/>
              <p:cNvSpPr/>
              <p:nvPr/>
            </p:nvSpPr>
            <p:spPr>
              <a:xfrm>
                <a:off x="650653" y="401502"/>
                <a:ext cx="10647766" cy="6553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50000"/>
                  </a:lnSpc>
                  <a:buFontTx/>
                  <a:buChar char="-"/>
                  <a:defRPr/>
                </a:pPr>
                <a:r>
                  <a:rPr lang="ko-KR" altLang="en-US" sz="2800" b="1" dirty="0">
                    <a:solidFill>
                      <a:prstClr val="black"/>
                    </a:solidFill>
                    <a:latin typeface="맑은 고딕"/>
                  </a:rPr>
                  <a:t>고유 시간</a:t>
                </a:r>
                <a:r>
                  <a:rPr lang="en-US" altLang="ko-KR" sz="2800" b="1" dirty="0">
                    <a:solidFill>
                      <a:prstClr val="black"/>
                    </a:solidFill>
                    <a:latin typeface="맑은 고딕"/>
                  </a:rPr>
                  <a:t>(Proper time)</a:t>
                </a:r>
                <a:r>
                  <a:rPr lang="ko-KR" altLang="en-US" sz="2800" b="1" dirty="0">
                    <a:solidFill>
                      <a:prstClr val="black"/>
                    </a:solidFill>
                    <a:latin typeface="맑은 고딕"/>
                  </a:rPr>
                  <a:t>의 계산</a:t>
                </a:r>
                <a:r>
                  <a:rPr lang="en-US" altLang="ko-KR" sz="2800" b="1" dirty="0">
                    <a:solidFill>
                      <a:prstClr val="black"/>
                    </a:solidFill>
                    <a:latin typeface="맑은 고딕"/>
                  </a:rPr>
                  <a:t>:</a:t>
                </a:r>
                <a:r>
                  <a:rPr kumimoji="0" lang="en-US" altLang="ko-KR" sz="2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경로 상 어느 지점에서도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&lt;0</m:t>
                    </m:r>
                  </m:oMath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>
          <p:sp>
            <p:nvSpPr>
              <p:cNvPr id="14" name="직사각형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53" y="401502"/>
                <a:ext cx="10647766" cy="655372"/>
              </a:xfrm>
              <a:prstGeom prst="rect">
                <a:avLst/>
              </a:prstGeom>
              <a:blipFill>
                <a:blip r:embed="rId2"/>
                <a:stretch>
                  <a:fillRect l="-1375" b="-2990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직선 연결선 15"/>
          <p:cNvCxnSpPr/>
          <p:nvPr/>
        </p:nvCxnSpPr>
        <p:spPr>
          <a:xfrm flipV="1">
            <a:off x="2209939" y="4072995"/>
            <a:ext cx="185107" cy="347267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그룹 13"/>
          <p:cNvGrpSpPr/>
          <p:nvPr/>
        </p:nvGrpSpPr>
        <p:grpSpPr>
          <a:xfrm>
            <a:off x="1962938" y="2749662"/>
            <a:ext cx="220853" cy="319299"/>
            <a:chOff x="8311587" y="1196752"/>
            <a:chExt cx="220853" cy="319299"/>
          </a:xfrm>
        </p:grpSpPr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8367546" y="1196752"/>
              <a:ext cx="114903" cy="114829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8419775" y="1316767"/>
              <a:ext cx="746" cy="1148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8325017" y="1431596"/>
              <a:ext cx="85804" cy="75565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8430967" y="1431596"/>
              <a:ext cx="101473" cy="844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8311587" y="1325657"/>
              <a:ext cx="106696" cy="57044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4" name="Freeform 23"/>
            <p:cNvSpPr>
              <a:spLocks/>
            </p:cNvSpPr>
            <p:nvPr/>
          </p:nvSpPr>
          <p:spPr bwMode="auto">
            <a:xfrm>
              <a:off x="8418283" y="1325657"/>
              <a:ext cx="94012" cy="666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직사각형 34"/>
              <p:cNvSpPr/>
              <p:nvPr/>
            </p:nvSpPr>
            <p:spPr>
              <a:xfrm>
                <a:off x="5027031" y="1649079"/>
                <a:ext cx="5185820" cy="14101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</m:sSub>
                      <m:r>
                        <a:rPr kumimoji="0" lang="en-US" altLang="ko-KR" sz="20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∆</m:t>
                      </m:r>
                      <m:sSubSup>
                        <m:sSubSupPr>
                          <m:ctrlP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𝑖</m:t>
                          </m:r>
                        </m:sub>
                        <m:sup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bSup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</m:sub>
                            <m: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</m:oMath>
                  </m:oMathPara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⟹   </m:t>
                    </m:r>
                    <m:func>
                      <m:func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kumimoji="0" lang="en-US" altLang="ko-KR" sz="20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lim</m:t>
                            </m:r>
                          </m:e>
                          <m:li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𝜏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supHide m:val="on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ko-KR" altLang="en-US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</m:e>
                    </m:fun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unc>
                      <m:func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kumimoji="0" lang="en-US" altLang="ko-KR" sz="20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lim</m:t>
                            </m:r>
                          </m:e>
                          <m:li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𝜏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→0</m:t>
                            </m:r>
                          </m:lim>
                        </m:limLow>
                      </m:fName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𝑐</m:t>
                                </m:r>
                              </m:den>
                            </m:f>
                            <m:nary>
                              <m:naryPr>
                                <m:chr m:val="∑"/>
                                <m:supHide m:val="on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7"/>
                                  </m:r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𝑖</m:t>
                                </m:r>
                              </m:sub>
                              <m:sup/>
                              <m:e>
                                <m:rad>
                                  <m:radPr>
                                    <m:degHide m:val="on"/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bSup>
                                      <m:sSubSupPr>
                                        <m:ctrlP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SupPr>
                                      <m:e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∆</m:t>
                                        </m:r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𝑠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𝑖</m:t>
                                        </m:r>
                                      </m:sub>
                                      <m:sup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2</m:t>
                                        </m:r>
                                      </m:sup>
                                    </m:sSubSup>
                                  </m:e>
                                </m:rad>
                              </m:e>
                            </m:nary>
                          </m:e>
                        </m:d>
                      </m:e>
                    </m:func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35" name="직사각형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031" y="1649079"/>
                <a:ext cx="5185820" cy="14101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027031" y="3445826"/>
                <a:ext cx="5912976" cy="30005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marR="0" lvl="0" indent="-34290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/>
                  <a:buChar char="è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ko-KR" alt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𝜏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ko-KR" alt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e>
                    </m:nary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  <m:nary>
                      <m:naryPr>
                        <m:limLoc m:val="undOvr"/>
                        <m:subHide m:val="on"/>
                        <m:supHide m:val="on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naryPr>
                      <m:sub/>
                      <m:sup/>
                      <m:e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𝑑𝑠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e>
                    </m:nary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rad>
                            <m:radPr>
                              <m:degHide m:val="on"/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</m:oMath>
                  </m:oMathPara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  <m:nary>
                        <m:nary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kumimoji="0" lang="en-US" altLang="ko-KR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en-US" altLang="ko-KR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kumimoji="0" lang="en-US" altLang="ko-KR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en-US" altLang="ko-KR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𝑦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kumimoji="0" lang="en-US" altLang="ko-KR" sz="20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en-US" altLang="ko-KR" sz="20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cs typeface="+mn-cs"/>
                                        </a:rPr>
                                        <m:t>𝑧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=</m:t>
                      </m:r>
                      <m:f>
                        <m:f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den>
                      </m:f>
                      <m:nary>
                        <m:nary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  <m:sub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rad>
                            <m:radPr>
                              <m:degHide m:val="on"/>
                              <m:ctrlP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0" lang="en-US" altLang="ko-KR" sz="20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𝑣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(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  <m:r>
                                    <a:rPr kumimoji="0" lang="en-US" altLang="ko-KR" sz="20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kumimoji="0" lang="en-US" altLang="ko-KR" sz="20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e>
                      </m:nary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𝑑𝑡</m:t>
                      </m:r>
                    </m:oMath>
                  </m:oMathPara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7031" y="3445826"/>
                <a:ext cx="5912976" cy="3000565"/>
              </a:xfrm>
              <a:prstGeom prst="rect">
                <a:avLst/>
              </a:prstGeom>
              <a:blipFill>
                <a:blip r:embed="rId4"/>
                <a:stretch>
                  <a:fillRect l="-2474" t="-2052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856583" y="5039779"/>
                <a:ext cx="242226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ko-KR" altLang="en-US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=(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𝑥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𝑦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𝑧</m:t>
                      </m:r>
                      <m:d>
                        <m:dPr>
                          <m:ctrlPr>
                            <a:rPr kumimoji="0" lang="en-US" altLang="ko-K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16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en-US" altLang="ko-KR" sz="16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en-US" altLang="ko-KR" sz="16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583" y="5039779"/>
                <a:ext cx="2422266" cy="246221"/>
              </a:xfrm>
              <a:prstGeom prst="rect">
                <a:avLst/>
              </a:prstGeom>
              <a:blipFill>
                <a:blip r:embed="rId5"/>
                <a:stretch>
                  <a:fillRect l="-2267" b="-37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타원 37"/>
          <p:cNvSpPr/>
          <p:nvPr/>
        </p:nvSpPr>
        <p:spPr>
          <a:xfrm>
            <a:off x="1687490" y="511147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/>
              <p:cNvSpPr/>
              <p:nvPr/>
            </p:nvSpPr>
            <p:spPr>
              <a:xfrm>
                <a:off x="9153376" y="5205939"/>
                <a:ext cx="2352824" cy="511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여기서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acc>
                          <m:accPr>
                            <m:chr m:val="̇"/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acc>
                      </m:e>
                      <m:sup>
                        <m:r>
                          <a:rPr kumimoji="0" lang="ko-KR" alt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e>
                    </m:d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ko-KR" altLang="en-US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</m:oMath>
                </a14:m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.</a:t>
                </a: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3376" y="5205939"/>
                <a:ext cx="2352824" cy="511615"/>
              </a:xfrm>
              <a:prstGeom prst="rect">
                <a:avLst/>
              </a:prstGeom>
              <a:blipFill>
                <a:blip r:embed="rId6"/>
                <a:stretch>
                  <a:fillRect l="-2332" r="-1036" b="-47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직선 연결선 19"/>
          <p:cNvCxnSpPr/>
          <p:nvPr/>
        </p:nvCxnSpPr>
        <p:spPr>
          <a:xfrm flipV="1">
            <a:off x="1705775" y="4823902"/>
            <a:ext cx="185107" cy="31274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 flipV="1">
            <a:off x="1942389" y="4595658"/>
            <a:ext cx="170116" cy="222042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직선 연결선 38"/>
          <p:cNvCxnSpPr/>
          <p:nvPr/>
        </p:nvCxnSpPr>
        <p:spPr>
          <a:xfrm flipV="1">
            <a:off x="2341790" y="3686580"/>
            <a:ext cx="5342" cy="347268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/>
          <p:nvPr/>
        </p:nvCxnSpPr>
        <p:spPr>
          <a:xfrm flipH="1" flipV="1">
            <a:off x="2153601" y="3114219"/>
            <a:ext cx="87146" cy="31274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 flipH="1" flipV="1">
            <a:off x="1798328" y="2229574"/>
            <a:ext cx="128335" cy="312744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H="1" flipV="1">
            <a:off x="1590194" y="5204489"/>
            <a:ext cx="43573" cy="31274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H="1" flipV="1">
            <a:off x="1633766" y="5564571"/>
            <a:ext cx="148880" cy="156373"/>
          </a:xfrm>
          <a:prstGeom prst="line">
            <a:avLst/>
          </a:prstGeom>
          <a:ln w="158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921134" y="4132494"/>
            <a:ext cx="166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국소 </a:t>
            </a:r>
            <a:r>
              <a:rPr kumimoji="0" lang="ko-KR" alt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등속계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453730" y="5592357"/>
                <a:ext cx="45640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3730" y="5592357"/>
                <a:ext cx="456407" cy="369332"/>
              </a:xfrm>
              <a:prstGeom prst="rect">
                <a:avLst/>
              </a:prstGeom>
              <a:blipFill>
                <a:blip r:embed="rId7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직사각형 51"/>
              <p:cNvSpPr/>
              <p:nvPr/>
            </p:nvSpPr>
            <p:spPr>
              <a:xfrm>
                <a:off x="1474279" y="2316069"/>
                <a:ext cx="46172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2" name="직사각형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4279" y="2316069"/>
                <a:ext cx="461728" cy="369332"/>
              </a:xfrm>
              <a:prstGeom prst="rect">
                <a:avLst/>
              </a:prstGeom>
              <a:blipFill>
                <a:blip r:embed="rId8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4" name="그룹 53"/>
          <p:cNvGrpSpPr/>
          <p:nvPr/>
        </p:nvGrpSpPr>
        <p:grpSpPr>
          <a:xfrm>
            <a:off x="832204" y="2721861"/>
            <a:ext cx="234454" cy="347100"/>
            <a:chOff x="2915724" y="2982370"/>
            <a:chExt cx="117057" cy="193913"/>
          </a:xfrm>
        </p:grpSpPr>
        <p:sp>
          <p:nvSpPr>
            <p:cNvPr id="57" name="Oval 65"/>
            <p:cNvSpPr>
              <a:spLocks noChangeArrowheads="1"/>
            </p:cNvSpPr>
            <p:nvPr/>
          </p:nvSpPr>
          <p:spPr bwMode="auto">
            <a:xfrm>
              <a:off x="2945779" y="2982370"/>
              <a:ext cx="60901" cy="69448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2973066" y="3055425"/>
              <a:ext cx="395" cy="69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2922842" y="3124873"/>
              <a:ext cx="45478" cy="45998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78998" y="3124873"/>
              <a:ext cx="53783" cy="51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Freeform 61"/>
            <p:cNvSpPr>
              <a:spLocks/>
            </p:cNvSpPr>
            <p:nvPr/>
          </p:nvSpPr>
          <p:spPr bwMode="auto">
            <a:xfrm>
              <a:off x="2915724" y="3060837"/>
              <a:ext cx="56551" cy="34273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2" name="Freeform 60"/>
            <p:cNvSpPr>
              <a:spLocks/>
            </p:cNvSpPr>
            <p:nvPr/>
          </p:nvSpPr>
          <p:spPr bwMode="auto">
            <a:xfrm>
              <a:off x="2972275" y="3060837"/>
              <a:ext cx="50224" cy="40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8" name="직선 화살표 연결선 7"/>
          <p:cNvCxnSpPr/>
          <p:nvPr/>
        </p:nvCxnSpPr>
        <p:spPr>
          <a:xfrm flipV="1">
            <a:off x="949431" y="1931441"/>
            <a:ext cx="0" cy="3916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그룹 8"/>
          <p:cNvGrpSpPr/>
          <p:nvPr/>
        </p:nvGrpSpPr>
        <p:grpSpPr>
          <a:xfrm>
            <a:off x="1773782" y="2426848"/>
            <a:ext cx="2397889" cy="2171920"/>
            <a:chOff x="1773782" y="2426848"/>
            <a:chExt cx="2397889" cy="21719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/>
                <p:cNvSpPr txBox="1"/>
                <p:nvPr/>
              </p:nvSpPr>
              <p:spPr>
                <a:xfrm>
                  <a:off x="1979944" y="4077073"/>
                  <a:ext cx="315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ko-KR" alt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6" name="TextBox 2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79944" y="4077073"/>
                  <a:ext cx="315023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3725" r="-11765" b="-11111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2302386" y="4160114"/>
                  <a:ext cx="37029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ko-KR" alt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2386" y="4160114"/>
                  <a:ext cx="370293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11667" r="-16667" b="-1304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타원 3"/>
            <p:cNvSpPr/>
            <p:nvPr/>
          </p:nvSpPr>
          <p:spPr>
            <a:xfrm>
              <a:off x="1773782" y="3815735"/>
              <a:ext cx="1121618" cy="78303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830232" y="2426848"/>
              <a:ext cx="1341439" cy="1651479"/>
            </a:xfrm>
            <a:prstGeom prst="rect">
              <a:avLst/>
            </a:prstGeom>
          </p:spPr>
        </p:pic>
      </p:grpSp>
      <p:sp>
        <p:nvSpPr>
          <p:cNvPr id="42" name="타원 41"/>
          <p:cNvSpPr/>
          <p:nvPr/>
        </p:nvSpPr>
        <p:spPr>
          <a:xfrm>
            <a:off x="1778346" y="569469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1878883" y="2457244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직사각형 45"/>
              <p:cNvSpPr/>
              <p:nvPr/>
            </p:nvSpPr>
            <p:spPr>
              <a:xfrm>
                <a:off x="632334" y="1649079"/>
                <a:ext cx="363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6" name="직사각형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334" y="1649079"/>
                <a:ext cx="363433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81082" y="2534853"/>
                <a:ext cx="2302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𝜗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082" y="2534853"/>
                <a:ext cx="230224" cy="400110"/>
              </a:xfrm>
              <a:prstGeom prst="rect">
                <a:avLst/>
              </a:prstGeom>
              <a:blipFill>
                <a:blip r:embed="rId14"/>
                <a:stretch>
                  <a:fillRect r="-447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2112505" y="6248271"/>
                <a:ext cx="9499089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𝑑𝑠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 은 관측자에 대해 불변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(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스칼라량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이어서 어느 관측자가 측정해도 동일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2505" y="6248271"/>
                <a:ext cx="9499089" cy="553998"/>
              </a:xfrm>
              <a:prstGeom prst="rect">
                <a:avLst/>
              </a:prstGeom>
              <a:blipFill>
                <a:blip r:embed="rId15"/>
                <a:stretch>
                  <a:fillRect l="-642" b="-769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5042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타원 33"/>
          <p:cNvSpPr/>
          <p:nvPr/>
        </p:nvSpPr>
        <p:spPr>
          <a:xfrm>
            <a:off x="5383228" y="2507135"/>
            <a:ext cx="61776" cy="71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6" name="타원 35"/>
          <p:cNvSpPr/>
          <p:nvPr/>
        </p:nvSpPr>
        <p:spPr>
          <a:xfrm>
            <a:off x="5395927" y="4502293"/>
            <a:ext cx="61776" cy="71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7" name="Oval 15"/>
          <p:cNvSpPr>
            <a:spLocks noChangeArrowheads="1"/>
          </p:cNvSpPr>
          <p:nvPr/>
        </p:nvSpPr>
        <p:spPr bwMode="auto">
          <a:xfrm>
            <a:off x="4569329" y="3125723"/>
            <a:ext cx="1654049" cy="400432"/>
          </a:xfrm>
          <a:prstGeom prst="ellipse">
            <a:avLst/>
          </a:prstGeom>
          <a:solidFill>
            <a:srgbClr val="FFFFFF"/>
          </a:solidFill>
          <a:ln w="952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8" name="AutoShape 14"/>
          <p:cNvSpPr>
            <a:spLocks noChangeShapeType="1"/>
          </p:cNvSpPr>
          <p:nvPr/>
        </p:nvSpPr>
        <p:spPr bwMode="auto">
          <a:xfrm>
            <a:off x="4569329" y="3278446"/>
            <a:ext cx="1106644" cy="1612755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sysDash"/>
            <a:round/>
            <a:headEnd type="stealth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AutoShape 13"/>
          <p:cNvSpPr>
            <a:spLocks noChangeShapeType="1"/>
          </p:cNvSpPr>
          <p:nvPr/>
        </p:nvSpPr>
        <p:spPr bwMode="auto">
          <a:xfrm flipH="1">
            <a:off x="5186376" y="3326664"/>
            <a:ext cx="1037003" cy="1564537"/>
          </a:xfrm>
          <a:prstGeom prst="straightConnector1">
            <a:avLst/>
          </a:prstGeom>
          <a:noFill/>
          <a:ln w="9525">
            <a:solidFill>
              <a:srgbClr val="FF0000"/>
            </a:solidFill>
            <a:prstDash val="sysDash"/>
            <a:round/>
            <a:headEnd type="stealth" w="med" len="med"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0" name="Freeform 8"/>
          <p:cNvSpPr>
            <a:spLocks/>
          </p:cNvSpPr>
          <p:nvPr/>
        </p:nvSpPr>
        <p:spPr bwMode="auto">
          <a:xfrm>
            <a:off x="5186378" y="4891203"/>
            <a:ext cx="487676" cy="523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8" y="69"/>
              </a:cxn>
              <a:cxn ang="0">
                <a:pos x="468" y="143"/>
              </a:cxn>
              <a:cxn ang="0">
                <a:pos x="1263" y="202"/>
              </a:cxn>
              <a:cxn ang="0">
                <a:pos x="2148" y="128"/>
              </a:cxn>
              <a:cxn ang="0">
                <a:pos x="2508" y="84"/>
              </a:cxn>
              <a:cxn ang="0">
                <a:pos x="2689" y="9"/>
              </a:cxn>
            </a:cxnLst>
            <a:rect l="0" t="0" r="r" b="b"/>
            <a:pathLst>
              <a:path w="2689" h="204">
                <a:moveTo>
                  <a:pt x="0" y="0"/>
                </a:moveTo>
                <a:cubicBezTo>
                  <a:pt x="18" y="12"/>
                  <a:pt x="30" y="45"/>
                  <a:pt x="108" y="69"/>
                </a:cubicBezTo>
                <a:cubicBezTo>
                  <a:pt x="186" y="93"/>
                  <a:pt x="276" y="121"/>
                  <a:pt x="468" y="143"/>
                </a:cubicBezTo>
                <a:cubicBezTo>
                  <a:pt x="660" y="165"/>
                  <a:pt x="983" y="204"/>
                  <a:pt x="1263" y="202"/>
                </a:cubicBezTo>
                <a:cubicBezTo>
                  <a:pt x="1543" y="200"/>
                  <a:pt x="1941" y="148"/>
                  <a:pt x="2148" y="128"/>
                </a:cubicBezTo>
                <a:cubicBezTo>
                  <a:pt x="2355" y="108"/>
                  <a:pt x="2418" y="104"/>
                  <a:pt x="2508" y="84"/>
                </a:cubicBezTo>
                <a:cubicBezTo>
                  <a:pt x="2598" y="64"/>
                  <a:pt x="2651" y="25"/>
                  <a:pt x="2689" y="9"/>
                </a:cubicBezTo>
              </a:path>
            </a:pathLst>
          </a:custGeom>
          <a:noFill/>
          <a:ln w="9525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4569326" y="2123073"/>
            <a:ext cx="1696495" cy="1872243"/>
            <a:chOff x="-1904231" y="2867779"/>
            <a:chExt cx="5939519" cy="4640502"/>
          </a:xfrm>
        </p:grpSpPr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107504" y="2867779"/>
              <a:ext cx="1829015" cy="2283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3" name="AutoShape 14"/>
            <p:cNvSpPr>
              <a:spLocks noChangeShapeType="1"/>
            </p:cNvSpPr>
            <p:nvPr/>
          </p:nvSpPr>
          <p:spPr bwMode="auto">
            <a:xfrm>
              <a:off x="107504" y="2981936"/>
              <a:ext cx="3927784" cy="402220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4" name="AutoShape 13"/>
            <p:cNvSpPr>
              <a:spLocks noChangeShapeType="1"/>
            </p:cNvSpPr>
            <p:nvPr/>
          </p:nvSpPr>
          <p:spPr bwMode="auto">
            <a:xfrm flipH="1">
              <a:off x="-1904231" y="2981936"/>
              <a:ext cx="3837761" cy="4022204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prstDash val="sysDash"/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Freeform 8"/>
            <p:cNvSpPr>
              <a:spLocks/>
            </p:cNvSpPr>
            <p:nvPr/>
          </p:nvSpPr>
          <p:spPr bwMode="auto">
            <a:xfrm>
              <a:off x="-1904226" y="6992847"/>
              <a:ext cx="5939514" cy="5154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69"/>
                </a:cxn>
                <a:cxn ang="0">
                  <a:pos x="468" y="143"/>
                </a:cxn>
                <a:cxn ang="0">
                  <a:pos x="1263" y="202"/>
                </a:cxn>
                <a:cxn ang="0">
                  <a:pos x="2148" y="128"/>
                </a:cxn>
                <a:cxn ang="0">
                  <a:pos x="2508" y="84"/>
                </a:cxn>
                <a:cxn ang="0">
                  <a:pos x="2689" y="9"/>
                </a:cxn>
              </a:cxnLst>
              <a:rect l="0" t="0" r="r" b="b"/>
              <a:pathLst>
                <a:path w="2689" h="204">
                  <a:moveTo>
                    <a:pt x="0" y="0"/>
                  </a:moveTo>
                  <a:cubicBezTo>
                    <a:pt x="18" y="12"/>
                    <a:pt x="30" y="45"/>
                    <a:pt x="108" y="69"/>
                  </a:cubicBezTo>
                  <a:cubicBezTo>
                    <a:pt x="186" y="93"/>
                    <a:pt x="276" y="121"/>
                    <a:pt x="468" y="143"/>
                  </a:cubicBezTo>
                  <a:cubicBezTo>
                    <a:pt x="660" y="165"/>
                    <a:pt x="983" y="204"/>
                    <a:pt x="1263" y="202"/>
                  </a:cubicBezTo>
                  <a:cubicBezTo>
                    <a:pt x="1543" y="200"/>
                    <a:pt x="1941" y="148"/>
                    <a:pt x="2148" y="128"/>
                  </a:cubicBezTo>
                  <a:cubicBezTo>
                    <a:pt x="2355" y="108"/>
                    <a:pt x="2418" y="104"/>
                    <a:pt x="2508" y="84"/>
                  </a:cubicBezTo>
                  <a:cubicBezTo>
                    <a:pt x="2598" y="64"/>
                    <a:pt x="2651" y="25"/>
                    <a:pt x="2689" y="9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prstDash val="sys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6" name="자유형 45"/>
          <p:cNvSpPr/>
          <p:nvPr/>
        </p:nvSpPr>
        <p:spPr>
          <a:xfrm>
            <a:off x="5267046" y="2570223"/>
            <a:ext cx="276662" cy="1947988"/>
          </a:xfrm>
          <a:custGeom>
            <a:avLst/>
            <a:gdLst>
              <a:gd name="connsiteX0" fmla="*/ 194668 w 362740"/>
              <a:gd name="connsiteY0" fmla="*/ 1247775 h 1247775"/>
              <a:gd name="connsiteX1" fmla="*/ 4168 w 362740"/>
              <a:gd name="connsiteY1" fmla="*/ 1076325 h 1247775"/>
              <a:gd name="connsiteX2" fmla="*/ 356593 w 362740"/>
              <a:gd name="connsiteY2" fmla="*/ 628650 h 1247775"/>
              <a:gd name="connsiteX3" fmla="*/ 194668 w 362740"/>
              <a:gd name="connsiteY3" fmla="*/ 0 h 1247775"/>
              <a:gd name="connsiteX0" fmla="*/ 123291 w 287929"/>
              <a:gd name="connsiteY0" fmla="*/ 1247775 h 1247775"/>
              <a:gd name="connsiteX1" fmla="*/ 8991 w 287929"/>
              <a:gd name="connsiteY1" fmla="*/ 1000125 h 1247775"/>
              <a:gd name="connsiteX2" fmla="*/ 285216 w 287929"/>
              <a:gd name="connsiteY2" fmla="*/ 628650 h 1247775"/>
              <a:gd name="connsiteX3" fmla="*/ 123291 w 287929"/>
              <a:gd name="connsiteY3" fmla="*/ 0 h 1247775"/>
              <a:gd name="connsiteX0" fmla="*/ 130037 w 294675"/>
              <a:gd name="connsiteY0" fmla="*/ 1247775 h 1247775"/>
              <a:gd name="connsiteX1" fmla="*/ 44312 w 294675"/>
              <a:gd name="connsiteY1" fmla="*/ 1114425 h 1247775"/>
              <a:gd name="connsiteX2" fmla="*/ 15737 w 294675"/>
              <a:gd name="connsiteY2" fmla="*/ 1000125 h 1247775"/>
              <a:gd name="connsiteX3" fmla="*/ 291962 w 294675"/>
              <a:gd name="connsiteY3" fmla="*/ 628650 h 1247775"/>
              <a:gd name="connsiteX4" fmla="*/ 130037 w 294675"/>
              <a:gd name="connsiteY4" fmla="*/ 0 h 1247775"/>
              <a:gd name="connsiteX0" fmla="*/ 118036 w 279988"/>
              <a:gd name="connsiteY0" fmla="*/ 1247775 h 1247775"/>
              <a:gd name="connsiteX1" fmla="*/ 32311 w 279988"/>
              <a:gd name="connsiteY1" fmla="*/ 1114425 h 1247775"/>
              <a:gd name="connsiteX2" fmla="*/ 3736 w 279988"/>
              <a:gd name="connsiteY2" fmla="*/ 1000125 h 1247775"/>
              <a:gd name="connsiteX3" fmla="*/ 108511 w 279988"/>
              <a:gd name="connsiteY3" fmla="*/ 800100 h 1247775"/>
              <a:gd name="connsiteX4" fmla="*/ 279961 w 279988"/>
              <a:gd name="connsiteY4" fmla="*/ 628650 h 1247775"/>
              <a:gd name="connsiteX5" fmla="*/ 118036 w 279988"/>
              <a:gd name="connsiteY5" fmla="*/ 0 h 1247775"/>
              <a:gd name="connsiteX0" fmla="*/ 118036 w 204753"/>
              <a:gd name="connsiteY0" fmla="*/ 1247775 h 1247775"/>
              <a:gd name="connsiteX1" fmla="*/ 32311 w 204753"/>
              <a:gd name="connsiteY1" fmla="*/ 1114425 h 1247775"/>
              <a:gd name="connsiteX2" fmla="*/ 3736 w 204753"/>
              <a:gd name="connsiteY2" fmla="*/ 1000125 h 1247775"/>
              <a:gd name="connsiteX3" fmla="*/ 108511 w 204753"/>
              <a:gd name="connsiteY3" fmla="*/ 800100 h 1247775"/>
              <a:gd name="connsiteX4" fmla="*/ 203761 w 204753"/>
              <a:gd name="connsiteY4" fmla="*/ 542925 h 1247775"/>
              <a:gd name="connsiteX5" fmla="*/ 118036 w 204753"/>
              <a:gd name="connsiteY5" fmla="*/ 0 h 1247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4753" h="1247775">
                <a:moveTo>
                  <a:pt x="118036" y="1247775"/>
                </a:moveTo>
                <a:cubicBezTo>
                  <a:pt x="102161" y="1236663"/>
                  <a:pt x="51361" y="1155700"/>
                  <a:pt x="32311" y="1114425"/>
                </a:cubicBezTo>
                <a:cubicBezTo>
                  <a:pt x="13261" y="1073150"/>
                  <a:pt x="-8964" y="1052513"/>
                  <a:pt x="3736" y="1000125"/>
                </a:cubicBezTo>
                <a:cubicBezTo>
                  <a:pt x="16436" y="947738"/>
                  <a:pt x="62474" y="862012"/>
                  <a:pt x="108511" y="800100"/>
                </a:cubicBezTo>
                <a:cubicBezTo>
                  <a:pt x="154548" y="738188"/>
                  <a:pt x="202174" y="676275"/>
                  <a:pt x="203761" y="542925"/>
                </a:cubicBezTo>
                <a:cubicBezTo>
                  <a:pt x="205349" y="409575"/>
                  <a:pt x="214873" y="224631"/>
                  <a:pt x="118036" y="0"/>
                </a:cubicBezTo>
              </a:path>
            </a:pathLst>
          </a:custGeom>
          <a:noFill/>
          <a:ln w="127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5156633" y="3072663"/>
                <a:ext cx="32047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6633" y="3072663"/>
                <a:ext cx="320472" cy="307777"/>
              </a:xfrm>
              <a:prstGeom prst="rect">
                <a:avLst/>
              </a:prstGeom>
              <a:blipFill>
                <a:blip r:embed="rId2"/>
                <a:stretch>
                  <a:fillRect l="-7692" r="-1923" b="-176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054395" y="3641964"/>
                <a:ext cx="32643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4395" y="3641964"/>
                <a:ext cx="326435" cy="307777"/>
              </a:xfrm>
              <a:prstGeom prst="rect">
                <a:avLst/>
              </a:prstGeom>
              <a:blipFill>
                <a:blip r:embed="rId3"/>
                <a:stretch>
                  <a:fillRect l="-5556" r="-185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5690397" y="3458092"/>
                <a:ext cx="32643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397" y="3458092"/>
                <a:ext cx="326435" cy="307777"/>
              </a:xfrm>
              <a:prstGeom prst="rect">
                <a:avLst/>
              </a:prstGeom>
              <a:blipFill>
                <a:blip r:embed="rId4"/>
                <a:stretch>
                  <a:fillRect l="-5556" r="-185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직선 화살표 연결선 49"/>
          <p:cNvCxnSpPr/>
          <p:nvPr/>
        </p:nvCxnSpPr>
        <p:spPr>
          <a:xfrm flipH="1" flipV="1">
            <a:off x="5408968" y="2593380"/>
            <a:ext cx="9046" cy="1921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자유형 50"/>
          <p:cNvSpPr/>
          <p:nvPr/>
        </p:nvSpPr>
        <p:spPr>
          <a:xfrm>
            <a:off x="5426537" y="2644572"/>
            <a:ext cx="280437" cy="1873637"/>
          </a:xfrm>
          <a:custGeom>
            <a:avLst/>
            <a:gdLst>
              <a:gd name="connsiteX0" fmla="*/ 0 w 314382"/>
              <a:gd name="connsiteY0" fmla="*/ 1200150 h 1200150"/>
              <a:gd name="connsiteX1" fmla="*/ 314325 w 314382"/>
              <a:gd name="connsiteY1" fmla="*/ 590550 h 1200150"/>
              <a:gd name="connsiteX2" fmla="*/ 28575 w 314382"/>
              <a:gd name="connsiteY2" fmla="*/ 0 h 1200150"/>
              <a:gd name="connsiteX3" fmla="*/ 28575 w 314382"/>
              <a:gd name="connsiteY3" fmla="*/ 0 h 1200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82" h="1200150">
                <a:moveTo>
                  <a:pt x="0" y="1200150"/>
                </a:moveTo>
                <a:cubicBezTo>
                  <a:pt x="154781" y="995362"/>
                  <a:pt x="309563" y="790575"/>
                  <a:pt x="314325" y="590550"/>
                </a:cubicBezTo>
                <a:cubicBezTo>
                  <a:pt x="319088" y="390525"/>
                  <a:pt x="28575" y="0"/>
                  <a:pt x="28575" y="0"/>
                </a:cubicBezTo>
                <a:lnTo>
                  <a:pt x="28575" y="0"/>
                </a:lnTo>
              </a:path>
            </a:pathLst>
          </a:custGeom>
          <a:noFill/>
          <a:ln w="12700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/>
              <p:cNvSpPr/>
              <p:nvPr/>
            </p:nvSpPr>
            <p:spPr>
              <a:xfrm>
                <a:off x="6750887" y="2059665"/>
                <a:ext cx="5039106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두 사건을 잇는 경로에 따라 시간 흐름 달라짐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≠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≠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뉴튼의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절대시공간에서는 경로에 무관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−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직사각형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887" y="2059665"/>
                <a:ext cx="5039106" cy="3970318"/>
              </a:xfrm>
              <a:prstGeom prst="rect">
                <a:avLst/>
              </a:prstGeom>
              <a:blipFill>
                <a:blip r:embed="rId5"/>
                <a:stretch>
                  <a:fillRect l="-1572" r="-16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평행 사변형 1"/>
          <p:cNvSpPr/>
          <p:nvPr/>
        </p:nvSpPr>
        <p:spPr>
          <a:xfrm>
            <a:off x="651075" y="3457204"/>
            <a:ext cx="2541636" cy="1194230"/>
          </a:xfrm>
          <a:prstGeom prst="parallelogram">
            <a:avLst>
              <a:gd name="adj" fmla="val 537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26" name="직선 연결선 25"/>
          <p:cNvCxnSpPr/>
          <p:nvPr/>
        </p:nvCxnSpPr>
        <p:spPr>
          <a:xfrm flipV="1">
            <a:off x="1376611" y="3789512"/>
            <a:ext cx="850900" cy="4942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자유형 52"/>
          <p:cNvSpPr/>
          <p:nvPr/>
        </p:nvSpPr>
        <p:spPr>
          <a:xfrm>
            <a:off x="1389311" y="3800264"/>
            <a:ext cx="863600" cy="469900"/>
          </a:xfrm>
          <a:custGeom>
            <a:avLst/>
            <a:gdLst>
              <a:gd name="connsiteX0" fmla="*/ 0 w 863600"/>
              <a:gd name="connsiteY0" fmla="*/ 469900 h 469900"/>
              <a:gd name="connsiteX1" fmla="*/ 228600 w 863600"/>
              <a:gd name="connsiteY1" fmla="*/ 88900 h 469900"/>
              <a:gd name="connsiteX2" fmla="*/ 863600 w 863600"/>
              <a:gd name="connsiteY2" fmla="*/ 0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3600" h="469900">
                <a:moveTo>
                  <a:pt x="0" y="469900"/>
                </a:moveTo>
                <a:cubicBezTo>
                  <a:pt x="42333" y="318558"/>
                  <a:pt x="84667" y="167217"/>
                  <a:pt x="228600" y="88900"/>
                </a:cubicBezTo>
                <a:cubicBezTo>
                  <a:pt x="372533" y="10583"/>
                  <a:pt x="618066" y="5291"/>
                  <a:pt x="86360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4" name="자유형 53"/>
          <p:cNvSpPr/>
          <p:nvPr/>
        </p:nvSpPr>
        <p:spPr>
          <a:xfrm>
            <a:off x="1402011" y="3812964"/>
            <a:ext cx="1136453" cy="622962"/>
          </a:xfrm>
          <a:custGeom>
            <a:avLst/>
            <a:gdLst>
              <a:gd name="connsiteX0" fmla="*/ 0 w 1138375"/>
              <a:gd name="connsiteY0" fmla="*/ 431800 h 572162"/>
              <a:gd name="connsiteX1" fmla="*/ 292100 w 1138375"/>
              <a:gd name="connsiteY1" fmla="*/ 571500 h 572162"/>
              <a:gd name="connsiteX2" fmla="*/ 571500 w 1138375"/>
              <a:gd name="connsiteY2" fmla="*/ 381000 h 572162"/>
              <a:gd name="connsiteX3" fmla="*/ 1130300 w 1138375"/>
              <a:gd name="connsiteY3" fmla="*/ 355600 h 572162"/>
              <a:gd name="connsiteX4" fmla="*/ 850900 w 1138375"/>
              <a:gd name="connsiteY4" fmla="*/ 0 h 572162"/>
              <a:gd name="connsiteX0" fmla="*/ 0 w 1139510"/>
              <a:gd name="connsiteY0" fmla="*/ 533400 h 673762"/>
              <a:gd name="connsiteX1" fmla="*/ 292100 w 1139510"/>
              <a:gd name="connsiteY1" fmla="*/ 673100 h 673762"/>
              <a:gd name="connsiteX2" fmla="*/ 571500 w 1139510"/>
              <a:gd name="connsiteY2" fmla="*/ 482600 h 673762"/>
              <a:gd name="connsiteX3" fmla="*/ 1130300 w 1139510"/>
              <a:gd name="connsiteY3" fmla="*/ 457200 h 673762"/>
              <a:gd name="connsiteX4" fmla="*/ 863600 w 1139510"/>
              <a:gd name="connsiteY4" fmla="*/ 0 h 673762"/>
              <a:gd name="connsiteX0" fmla="*/ 0 w 1139510"/>
              <a:gd name="connsiteY0" fmla="*/ 533400 h 673762"/>
              <a:gd name="connsiteX1" fmla="*/ 292100 w 1139510"/>
              <a:gd name="connsiteY1" fmla="*/ 673100 h 673762"/>
              <a:gd name="connsiteX2" fmla="*/ 571500 w 1139510"/>
              <a:gd name="connsiteY2" fmla="*/ 482600 h 673762"/>
              <a:gd name="connsiteX3" fmla="*/ 1130300 w 1139510"/>
              <a:gd name="connsiteY3" fmla="*/ 457200 h 673762"/>
              <a:gd name="connsiteX4" fmla="*/ 863600 w 1139510"/>
              <a:gd name="connsiteY4" fmla="*/ 0 h 673762"/>
              <a:gd name="connsiteX0" fmla="*/ 0 w 1135643"/>
              <a:gd name="connsiteY0" fmla="*/ 444500 h 584862"/>
              <a:gd name="connsiteX1" fmla="*/ 292100 w 1135643"/>
              <a:gd name="connsiteY1" fmla="*/ 584200 h 584862"/>
              <a:gd name="connsiteX2" fmla="*/ 571500 w 1135643"/>
              <a:gd name="connsiteY2" fmla="*/ 393700 h 584862"/>
              <a:gd name="connsiteX3" fmla="*/ 1130300 w 1135643"/>
              <a:gd name="connsiteY3" fmla="*/ 368300 h 584862"/>
              <a:gd name="connsiteX4" fmla="*/ 812800 w 1135643"/>
              <a:gd name="connsiteY4" fmla="*/ 0 h 584862"/>
              <a:gd name="connsiteX0" fmla="*/ 0 w 1136453"/>
              <a:gd name="connsiteY0" fmla="*/ 482600 h 622962"/>
              <a:gd name="connsiteX1" fmla="*/ 292100 w 1136453"/>
              <a:gd name="connsiteY1" fmla="*/ 622300 h 622962"/>
              <a:gd name="connsiteX2" fmla="*/ 571500 w 1136453"/>
              <a:gd name="connsiteY2" fmla="*/ 431800 h 622962"/>
              <a:gd name="connsiteX3" fmla="*/ 1130300 w 1136453"/>
              <a:gd name="connsiteY3" fmla="*/ 406400 h 622962"/>
              <a:gd name="connsiteX4" fmla="*/ 825500 w 1136453"/>
              <a:gd name="connsiteY4" fmla="*/ 0 h 622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6453" h="622962">
                <a:moveTo>
                  <a:pt x="0" y="482600"/>
                </a:moveTo>
                <a:cubicBezTo>
                  <a:pt x="98425" y="556683"/>
                  <a:pt x="196850" y="630767"/>
                  <a:pt x="292100" y="622300"/>
                </a:cubicBezTo>
                <a:cubicBezTo>
                  <a:pt x="387350" y="613833"/>
                  <a:pt x="431800" y="467783"/>
                  <a:pt x="571500" y="431800"/>
                </a:cubicBezTo>
                <a:cubicBezTo>
                  <a:pt x="711200" y="395817"/>
                  <a:pt x="1087967" y="478367"/>
                  <a:pt x="1130300" y="406400"/>
                </a:cubicBezTo>
                <a:cubicBezTo>
                  <a:pt x="1172633" y="334433"/>
                  <a:pt x="988483" y="146050"/>
                  <a:pt x="825500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655632" y="4044824"/>
                <a:ext cx="1464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5632" y="4044824"/>
                <a:ext cx="146429" cy="276999"/>
              </a:xfrm>
              <a:prstGeom prst="rect">
                <a:avLst/>
              </a:prstGeom>
              <a:blipFill>
                <a:blip r:embed="rId6"/>
                <a:stretch>
                  <a:fillRect l="-50000" r="-45833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1402011" y="3626129"/>
                <a:ext cx="1464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2011" y="3626129"/>
                <a:ext cx="146429" cy="276999"/>
              </a:xfrm>
              <a:prstGeom prst="rect">
                <a:avLst/>
              </a:prstGeom>
              <a:blipFill>
                <a:blip r:embed="rId7"/>
                <a:stretch>
                  <a:fillRect l="-62500" r="-87500" b="-155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2240211" y="4265747"/>
                <a:ext cx="14642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′′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0211" y="4265747"/>
                <a:ext cx="146429" cy="276999"/>
              </a:xfrm>
              <a:prstGeom prst="rect">
                <a:avLst/>
              </a:prstGeom>
              <a:blipFill>
                <a:blip r:embed="rId8"/>
                <a:stretch>
                  <a:fillRect l="-60000" r="-120000" b="-155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943609" y="5104217"/>
                <a:ext cx="3189710" cy="3762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ko-KR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고</m:t>
                      </m:r>
                      <m:r>
                        <a:rPr kumimoji="0" lang="ko-KR" alt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유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ko-KR" alt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길</m:t>
                      </m:r>
                      <m:r>
                        <a:rPr kumimoji="0" lang="ko-KR" altLang="en-US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이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: 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&lt;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𝐿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&lt;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𝐿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′′</m:t>
                      </m:r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609" y="5104217"/>
                <a:ext cx="3189710" cy="37625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0" name="평행 사변형 59"/>
          <p:cNvSpPr/>
          <p:nvPr/>
        </p:nvSpPr>
        <p:spPr>
          <a:xfrm>
            <a:off x="676817" y="2099856"/>
            <a:ext cx="2541636" cy="1194230"/>
          </a:xfrm>
          <a:prstGeom prst="parallelogram">
            <a:avLst>
              <a:gd name="adj" fmla="val 5371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52" name="직선 화살표 연결선 51"/>
          <p:cNvCxnSpPr/>
          <p:nvPr/>
        </p:nvCxnSpPr>
        <p:spPr>
          <a:xfrm flipV="1">
            <a:off x="651075" y="1398071"/>
            <a:ext cx="0" cy="41021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274821" y="4435926"/>
                <a:ext cx="36183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821" y="4435926"/>
                <a:ext cx="361830" cy="369332"/>
              </a:xfrm>
              <a:prstGeom prst="rect">
                <a:avLst/>
              </a:prstGeom>
              <a:blipFill>
                <a:blip r:embed="rId10"/>
                <a:stretch>
                  <a:fillRect l="-10169" r="-1695" b="-1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249504" y="3038926"/>
                <a:ext cx="3689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04" y="3038926"/>
                <a:ext cx="368947" cy="369332"/>
              </a:xfrm>
              <a:prstGeom prst="rect">
                <a:avLst/>
              </a:prstGeom>
              <a:blipFill>
                <a:blip r:embed="rId11"/>
                <a:stretch>
                  <a:fillRect l="-11667" r="-1667" b="-1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직선 연결선 67"/>
          <p:cNvCxnSpPr/>
          <p:nvPr/>
        </p:nvCxnSpPr>
        <p:spPr>
          <a:xfrm flipV="1">
            <a:off x="3738521" y="2528763"/>
            <a:ext cx="2527300" cy="160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 flipV="1">
            <a:off x="3763921" y="4524662"/>
            <a:ext cx="2598779" cy="267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3337651" y="4275261"/>
                <a:ext cx="36183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7651" y="4275261"/>
                <a:ext cx="361830" cy="369332"/>
              </a:xfrm>
              <a:prstGeom prst="rect">
                <a:avLst/>
              </a:prstGeom>
              <a:blipFill>
                <a:blip r:embed="rId12"/>
                <a:stretch>
                  <a:fillRect l="-11864" r="-1695" b="-163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3314799" y="2271651"/>
                <a:ext cx="3689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4799" y="2271651"/>
                <a:ext cx="368947" cy="369332"/>
              </a:xfrm>
              <a:prstGeom prst="rect">
                <a:avLst/>
              </a:prstGeom>
              <a:blipFill>
                <a:blip r:embed="rId13"/>
                <a:stretch>
                  <a:fillRect l="-11667" r="-1667" b="-1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023769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6"/>
          <p:cNvSpPr>
            <a:spLocks/>
          </p:cNvSpPr>
          <p:nvPr/>
        </p:nvSpPr>
        <p:spPr bwMode="auto">
          <a:xfrm>
            <a:off x="1798239" y="1832478"/>
            <a:ext cx="36608" cy="4235015"/>
          </a:xfrm>
          <a:custGeom>
            <a:avLst/>
            <a:gdLst/>
            <a:ahLst/>
            <a:cxnLst>
              <a:cxn ang="0">
                <a:pos x="16" y="5631"/>
              </a:cxn>
              <a:cxn ang="0">
                <a:pos x="0" y="0"/>
              </a:cxn>
            </a:cxnLst>
            <a:rect l="0" t="0" r="r" b="b"/>
            <a:pathLst>
              <a:path w="16" h="5631">
                <a:moveTo>
                  <a:pt x="16" y="5631"/>
                </a:moveTo>
                <a:lnTo>
                  <a:pt x="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Freeform 73"/>
          <p:cNvSpPr>
            <a:spLocks/>
          </p:cNvSpPr>
          <p:nvPr/>
        </p:nvSpPr>
        <p:spPr bwMode="auto">
          <a:xfrm>
            <a:off x="1816543" y="3931174"/>
            <a:ext cx="1527251" cy="1742355"/>
          </a:xfrm>
          <a:custGeom>
            <a:avLst/>
            <a:gdLst/>
            <a:ahLst/>
            <a:cxnLst>
              <a:cxn ang="0">
                <a:pos x="0" y="3000"/>
              </a:cxn>
              <a:cxn ang="0">
                <a:pos x="3001" y="0"/>
              </a:cxn>
            </a:cxnLst>
            <a:rect l="0" t="0" r="r" b="b"/>
            <a:pathLst>
              <a:path w="3001" h="3000">
                <a:moveTo>
                  <a:pt x="0" y="3000"/>
                </a:moveTo>
                <a:lnTo>
                  <a:pt x="3001" y="0"/>
                </a:lnTo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Freeform 71"/>
          <p:cNvSpPr>
            <a:spLocks/>
          </p:cNvSpPr>
          <p:nvPr/>
        </p:nvSpPr>
        <p:spPr bwMode="auto">
          <a:xfrm>
            <a:off x="1816542" y="3916316"/>
            <a:ext cx="1106648" cy="1757211"/>
          </a:xfrm>
          <a:custGeom>
            <a:avLst/>
            <a:gdLst/>
            <a:ahLst/>
            <a:cxnLst>
              <a:cxn ang="0">
                <a:pos x="0" y="5719"/>
              </a:cxn>
              <a:cxn ang="0">
                <a:pos x="3348" y="0"/>
              </a:cxn>
            </a:cxnLst>
            <a:rect l="0" t="0" r="r" b="b"/>
            <a:pathLst>
              <a:path w="3348" h="5719">
                <a:moveTo>
                  <a:pt x="0" y="5719"/>
                </a:moveTo>
                <a:lnTo>
                  <a:pt x="3348" y="0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" name="그룹 1"/>
          <p:cNvGrpSpPr/>
          <p:nvPr/>
        </p:nvGrpSpPr>
        <p:grpSpPr>
          <a:xfrm>
            <a:off x="1714586" y="3003695"/>
            <a:ext cx="176865" cy="288365"/>
            <a:chOff x="1714586" y="3003695"/>
            <a:chExt cx="176865" cy="288365"/>
          </a:xfrm>
        </p:grpSpPr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1759997" y="3003695"/>
              <a:ext cx="92016" cy="103274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" name="Freeform 64"/>
            <p:cNvSpPr>
              <a:spLocks/>
            </p:cNvSpPr>
            <p:nvPr/>
          </p:nvSpPr>
          <p:spPr bwMode="auto">
            <a:xfrm>
              <a:off x="1801226" y="3112335"/>
              <a:ext cx="597" cy="1032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Freeform 63"/>
            <p:cNvSpPr>
              <a:spLocks/>
            </p:cNvSpPr>
            <p:nvPr/>
          </p:nvSpPr>
          <p:spPr bwMode="auto">
            <a:xfrm>
              <a:off x="1725342" y="3215610"/>
              <a:ext cx="68713" cy="68402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3" name="Freeform 62"/>
            <p:cNvSpPr>
              <a:spLocks/>
            </p:cNvSpPr>
            <p:nvPr/>
          </p:nvSpPr>
          <p:spPr bwMode="auto">
            <a:xfrm>
              <a:off x="1810189" y="3215610"/>
              <a:ext cx="81262" cy="764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Freeform 61"/>
            <p:cNvSpPr>
              <a:spLocks/>
            </p:cNvSpPr>
            <p:nvPr/>
          </p:nvSpPr>
          <p:spPr bwMode="auto">
            <a:xfrm>
              <a:off x="1714586" y="3120383"/>
              <a:ext cx="85444" cy="50966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1800031" y="3120383"/>
              <a:ext cx="75884" cy="6035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1905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2277591" y="3027502"/>
            <a:ext cx="175070" cy="287692"/>
            <a:chOff x="6873640" y="2327636"/>
            <a:chExt cx="218640" cy="317794"/>
          </a:xfrm>
        </p:grpSpPr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928113" y="2327636"/>
              <a:ext cx="114170" cy="113339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Freeform 58"/>
            <p:cNvSpPr>
              <a:spLocks/>
            </p:cNvSpPr>
            <p:nvPr/>
          </p:nvSpPr>
          <p:spPr bwMode="auto">
            <a:xfrm>
              <a:off x="6980348" y="2447642"/>
              <a:ext cx="746" cy="11333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6886325" y="2560981"/>
              <a:ext cx="84322" cy="75559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0" name="Freeform 56"/>
            <p:cNvSpPr>
              <a:spLocks/>
            </p:cNvSpPr>
            <p:nvPr/>
          </p:nvSpPr>
          <p:spPr bwMode="auto">
            <a:xfrm>
              <a:off x="6990049" y="2560981"/>
              <a:ext cx="102231" cy="8444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1" name="Freeform 55"/>
            <p:cNvSpPr>
              <a:spLocks/>
            </p:cNvSpPr>
            <p:nvPr/>
          </p:nvSpPr>
          <p:spPr bwMode="auto">
            <a:xfrm>
              <a:off x="6873640" y="2456532"/>
              <a:ext cx="104469" cy="5555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2" name="Freeform 54"/>
            <p:cNvSpPr>
              <a:spLocks/>
            </p:cNvSpPr>
            <p:nvPr/>
          </p:nvSpPr>
          <p:spPr bwMode="auto">
            <a:xfrm>
              <a:off x="6978109" y="2456532"/>
              <a:ext cx="109693" cy="4444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72" y="71"/>
                </a:cxn>
              </a:cxnLst>
              <a:rect l="0" t="0" r="r" b="b"/>
              <a:pathLst>
                <a:path w="172" h="71">
                  <a:moveTo>
                    <a:pt x="0" y="0"/>
                  </a:moveTo>
                  <a:lnTo>
                    <a:pt x="172" y="71"/>
                  </a:lnTo>
                </a:path>
              </a:pathLst>
            </a:custGeom>
            <a:noFill/>
            <a:ln w="19050">
              <a:solidFill>
                <a:srgbClr val="00B05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708262" y="1401415"/>
                <a:ext cx="157776" cy="27862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8262" y="1401415"/>
                <a:ext cx="157776" cy="278623"/>
              </a:xfrm>
              <a:prstGeom prst="rect">
                <a:avLst/>
              </a:prstGeom>
              <a:blipFill>
                <a:blip r:embed="rId3"/>
                <a:stretch>
                  <a:fillRect l="-34615" r="-30769" b="-173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697011" y="4554573"/>
                <a:ext cx="12935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빛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US" altLang="ko-KR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𝑑</m:t>
                    </m:r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</m:t>
                    </m:r>
                  </m:oMath>
                </a14:m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011" y="4554573"/>
                <a:ext cx="1293566" cy="369332"/>
              </a:xfrm>
              <a:prstGeom prst="rect">
                <a:avLst/>
              </a:prstGeom>
              <a:blipFill>
                <a:blip r:embed="rId4"/>
                <a:stretch>
                  <a:fillRect l="-3756" t="-8197" r="-8920" b="-245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reeform 71"/>
          <p:cNvSpPr>
            <a:spLocks/>
          </p:cNvSpPr>
          <p:nvPr/>
        </p:nvSpPr>
        <p:spPr bwMode="auto">
          <a:xfrm flipH="1">
            <a:off x="1813265" y="2434487"/>
            <a:ext cx="1094259" cy="1490650"/>
          </a:xfrm>
          <a:custGeom>
            <a:avLst/>
            <a:gdLst/>
            <a:ahLst/>
            <a:cxnLst>
              <a:cxn ang="0">
                <a:pos x="0" y="5719"/>
              </a:cxn>
              <a:cxn ang="0">
                <a:pos x="3348" y="0"/>
              </a:cxn>
            </a:cxnLst>
            <a:rect l="0" t="0" r="r" b="b"/>
            <a:pathLst>
              <a:path w="3348" h="5719">
                <a:moveTo>
                  <a:pt x="0" y="5719"/>
                </a:moveTo>
                <a:lnTo>
                  <a:pt x="3348" y="0"/>
                </a:lnTo>
              </a:path>
            </a:pathLst>
          </a:custGeom>
          <a:noFill/>
          <a:ln w="9525">
            <a:solidFill>
              <a:srgbClr val="00B05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9" name="Freeform 73"/>
          <p:cNvSpPr>
            <a:spLocks/>
          </p:cNvSpPr>
          <p:nvPr/>
        </p:nvSpPr>
        <p:spPr bwMode="auto">
          <a:xfrm flipH="1">
            <a:off x="1825582" y="2398945"/>
            <a:ext cx="1491204" cy="1548531"/>
          </a:xfrm>
          <a:custGeom>
            <a:avLst/>
            <a:gdLst/>
            <a:ahLst/>
            <a:cxnLst>
              <a:cxn ang="0">
                <a:pos x="0" y="3000"/>
              </a:cxn>
              <a:cxn ang="0">
                <a:pos x="3001" y="0"/>
              </a:cxn>
            </a:cxnLst>
            <a:rect l="0" t="0" r="r" b="b"/>
            <a:pathLst>
              <a:path w="3001" h="3000">
                <a:moveTo>
                  <a:pt x="0" y="3000"/>
                </a:moveTo>
                <a:lnTo>
                  <a:pt x="3001" y="0"/>
                </a:lnTo>
              </a:path>
            </a:pathLst>
          </a:custGeom>
          <a:noFill/>
          <a:ln w="9525">
            <a:solidFill>
              <a:srgbClr val="FF0000"/>
            </a:solidFill>
            <a:prstDash val="dash"/>
            <a:round/>
            <a:headEnd/>
            <a:tailEnd type="stealth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476939" y="3827719"/>
                <a:ext cx="224677" cy="2770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6939" y="3827719"/>
                <a:ext cx="224677" cy="277000"/>
              </a:xfrm>
              <a:prstGeom prst="rect">
                <a:avLst/>
              </a:prstGeom>
              <a:blipFill>
                <a:blip r:embed="rId5"/>
                <a:stretch>
                  <a:fillRect l="-16216" r="-18919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487203" y="4049742"/>
                <a:ext cx="294697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′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7203" y="4049742"/>
                <a:ext cx="294697" cy="276999"/>
              </a:xfrm>
              <a:prstGeom prst="rect">
                <a:avLst/>
              </a:prstGeom>
              <a:blipFill>
                <a:blip r:embed="rId6"/>
                <a:stretch>
                  <a:fillRect l="-14583" r="-16667" b="-130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3582637" y="3829930"/>
                <a:ext cx="632387" cy="250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p>
                          <m:r>
                            <a:rPr kumimoji="0" lang="en-US" altLang="ko-K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′′</m:t>
                          </m:r>
                        </m:sup>
                      </m:sSup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637" y="3829930"/>
                <a:ext cx="632387" cy="250761"/>
              </a:xfrm>
              <a:prstGeom prst="rect">
                <a:avLst/>
              </a:prstGeom>
              <a:blipFill>
                <a:blip r:embed="rId7"/>
                <a:stretch>
                  <a:fillRect l="-13592" r="-24272" b="-243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5217255" y="3249811"/>
                <a:ext cx="380097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2</m:t>
                      </m:r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&gt;</m:t>
                      </m:r>
                      <m:sSup>
                        <m:sSupPr>
                          <m:ctrlP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p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&gt;</m:t>
                      </m:r>
                      <m:sSup>
                        <m:sSupPr>
                          <m:ctrlP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</m:t>
                          </m:r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𝑇</m:t>
                          </m:r>
                        </m:e>
                        <m:sup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′′</m:t>
                          </m:r>
                        </m:sup>
                      </m:sSup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</m:t>
                      </m:r>
                    </m:oMath>
                  </m:oMathPara>
                </a14:m>
                <a:endParaRPr kumimoji="0" lang="ko-KR" alt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255" y="3249811"/>
                <a:ext cx="3800977" cy="49244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04131" y="1569214"/>
                <a:ext cx="5324908" cy="125585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𝑑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𝜏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𝑠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radPr>
                        <m:deg/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)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 </m:t>
                      </m:r>
                    </m:oMath>
                  </m:oMathPara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  0</m:t>
                    </m:r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빛의 경로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131" y="1569214"/>
                <a:ext cx="5324908" cy="1255857"/>
              </a:xfrm>
              <a:prstGeom prst="rect">
                <a:avLst/>
              </a:prstGeom>
              <a:blipFill>
                <a:blip r:embed="rId10"/>
                <a:stretch>
                  <a:fillRect l="-1489" b="-87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직사각형 2"/>
          <p:cNvSpPr/>
          <p:nvPr/>
        </p:nvSpPr>
        <p:spPr>
          <a:xfrm>
            <a:off x="695766" y="761535"/>
            <a:ext cx="30043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쌍둥이 역설</a:t>
            </a:r>
            <a:r>
              <a:rPr kumimoji="0" lang="en-US" altLang="ko-KR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”: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H="1">
            <a:off x="1752274" y="3951641"/>
            <a:ext cx="1619076" cy="3545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5340626" y="3742254"/>
            <a:ext cx="141798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1454976" y="2290094"/>
                <a:ext cx="3529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2</m:t>
                      </m:r>
                      <m:r>
                        <a:rPr kumimoji="0" lang="en-US" altLang="ko-K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𝑇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976" y="2290094"/>
                <a:ext cx="352917" cy="276999"/>
              </a:xfrm>
              <a:prstGeom prst="rect">
                <a:avLst/>
              </a:prstGeom>
              <a:blipFill>
                <a:blip r:embed="rId21"/>
                <a:stretch>
                  <a:fillRect l="-12069" r="-10345" b="-111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2434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180"/>
    </mc:Choice>
    <mc:Fallback xmlns="">
      <p:transition spd="slow" advTm="39718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/>
          </p:cNvSpPr>
          <p:nvPr/>
        </p:nvSpPr>
        <p:spPr bwMode="auto">
          <a:xfrm>
            <a:off x="1564116" y="1877687"/>
            <a:ext cx="783017" cy="3775608"/>
          </a:xfrm>
          <a:custGeom>
            <a:avLst/>
            <a:gdLst/>
            <a:ahLst/>
            <a:cxnLst>
              <a:cxn ang="0">
                <a:pos x="450" y="2632"/>
              </a:cxn>
              <a:cxn ang="0">
                <a:pos x="90" y="2272"/>
              </a:cxn>
              <a:cxn ang="0">
                <a:pos x="991" y="1371"/>
              </a:cxn>
              <a:cxn ang="0">
                <a:pos x="205" y="0"/>
              </a:cxn>
            </a:cxnLst>
            <a:rect l="0" t="0" r="r" b="b"/>
            <a:pathLst>
              <a:path w="1010" h="2632">
                <a:moveTo>
                  <a:pt x="450" y="2632"/>
                </a:moveTo>
                <a:cubicBezTo>
                  <a:pt x="225" y="2557"/>
                  <a:pt x="0" y="2482"/>
                  <a:pt x="90" y="2272"/>
                </a:cubicBezTo>
                <a:cubicBezTo>
                  <a:pt x="180" y="2062"/>
                  <a:pt x="972" y="1750"/>
                  <a:pt x="991" y="1371"/>
                </a:cubicBezTo>
                <a:cubicBezTo>
                  <a:pt x="1010" y="992"/>
                  <a:pt x="369" y="286"/>
                  <a:pt x="205" y="0"/>
                </a:cubicBezTo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cxnSp>
        <p:nvCxnSpPr>
          <p:cNvPr id="6" name="직선 화살표 연결선 5"/>
          <p:cNvCxnSpPr/>
          <p:nvPr/>
        </p:nvCxnSpPr>
        <p:spPr>
          <a:xfrm flipV="1">
            <a:off x="1828800" y="4534331"/>
            <a:ext cx="215900" cy="2794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/>
          <p:cNvCxnSpPr/>
          <p:nvPr/>
        </p:nvCxnSpPr>
        <p:spPr>
          <a:xfrm flipV="1">
            <a:off x="762000" y="2184831"/>
            <a:ext cx="25400" cy="3708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/>
          <p:cNvCxnSpPr/>
          <p:nvPr/>
        </p:nvCxnSpPr>
        <p:spPr>
          <a:xfrm>
            <a:off x="228600" y="5474131"/>
            <a:ext cx="2997200" cy="25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06682" y="2046331"/>
                <a:ext cx="23833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682" y="2046331"/>
                <a:ext cx="238334" cy="369332"/>
              </a:xfrm>
              <a:prstGeom prst="rect">
                <a:avLst/>
              </a:prstGeom>
              <a:blipFill>
                <a:blip r:embed="rId2"/>
                <a:stretch>
                  <a:fillRect l="-15385" r="-15385"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238500" y="5314865"/>
                <a:ext cx="28180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</m:acc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8500" y="5314865"/>
                <a:ext cx="281807" cy="369332"/>
              </a:xfrm>
              <a:prstGeom prst="rect">
                <a:avLst/>
              </a:prstGeom>
              <a:blipFill>
                <a:blip r:embed="rId3"/>
                <a:stretch>
                  <a:fillRect l="-15217" t="-35000" r="-91304" b="-6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65086" y="4838243"/>
                <a:ext cx="2810321" cy="4168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𝑖</m:t>
                              </m:r>
                            </m:sup>
                          </m:sSup>
                        </m:e>
                      </m:d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𝜏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5086" y="4838243"/>
                <a:ext cx="2810321" cy="4168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75404" y="735097"/>
            <a:ext cx="7931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특수상대론적 운동 역학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603129" y="2046331"/>
                <a:ext cx="7407098" cy="42306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시공간적 경로에 대해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4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차원적 속도의 정의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</a:t>
                </a:r>
              </a:p>
              <a:p>
                <a:pPr marL="800100" marR="0" lvl="1" indent="-34290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Four-velocity: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𝑢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=(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,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800100" marR="0" lvl="1" indent="-34290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Three-velocity: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Note: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𝑢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𝑉</m:t>
                                </m:r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 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𝑢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p>
                    </m:sSup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 </a:t>
                </a:r>
              </a:p>
              <a:p>
                <a:pPr marL="0" marR="0" lvl="0" indent="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       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𝑢</m:t>
                        </m:r>
                      </m:e>
                      <m:sup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𝛾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r>
                          <a:rPr kumimoji="0" lang="en-US" altLang="ko-KR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𝛾</m:t>
                        </m:r>
                        <m:acc>
                          <m:accPr>
                            <m:chr m:val="⃗"/>
                            <m:ctrlP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𝑉</m:t>
                            </m:r>
                          </m:e>
                        </m:acc>
                      </m:e>
                    </m:d>
                    <m:r>
                      <a:rPr kumimoji="0" lang="en-US" altLang="ko-K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18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f>
                          <m:fPr>
                            <m:ctrlPr>
                              <a:rPr kumimoji="0" lang="en-US" altLang="ko-KR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acc>
                              <m:accPr>
                                <m:chr m:val="⃗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𝑉</m:t>
                                </m:r>
                              </m:e>
                            </m:acc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kumimoji="0" lang="en-US" altLang="ko-KR" sz="18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kumimoji="0" lang="en-US" altLang="ko-KR" sz="18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</a:t>
                </a:r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모두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r>
                  <a:rPr kumimoji="0" lang="en-US" altLang="ko-K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에 의해 결정됨</a:t>
                </a:r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lvl="0">
                  <a:defRPr/>
                </a:pPr>
                <a:r>
                  <a:rPr lang="en-US" altLang="ko-KR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</a:rPr>
                  <a:t>       </a:t>
                </a:r>
                <a:r>
                  <a:rPr lang="en-US" altLang="ko-KR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</m:sSub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den>
                    </m:f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𝛼𝛽</m:t>
                            </m:r>
                          </m:sub>
                        </m:sSub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altLang="ko-KR" b="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𝜏</m:t>
                                </m:r>
                              </m:e>
                            </m:d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(−</m:t>
                        </m:r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ko-KR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en-US" altLang="ko-KR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kumimoji="0" lang="en-US" altLang="ko-K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Four-momentum: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𝑢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𝑚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 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𝑚</m:t>
                            </m:r>
                            <m:acc>
                              <m:accPr>
                                <m:chr m:val="⃗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𝑉</m:t>
                                </m:r>
                              </m:e>
                            </m:acc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=(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𝐸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>
                  <a:defRPr/>
                </a:pPr>
                <a:r>
                  <a:rPr lang="en-US" altLang="ko-KR" sz="2000" dirty="0">
                    <a:solidFill>
                      <a:prstClr val="black"/>
                    </a:solidFill>
                    <a:latin typeface="맑은 고딕"/>
                    <a:ea typeface="맑은 고딕" panose="020B0503020000020004" pitchFamily="50" charset="-127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⃗"/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altLang="ko-KR" sz="2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altLang="ko-KR" sz="20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+ </m:t>
                    </m:r>
                    <m:acc>
                      <m:accPr>
                        <m:chr m:val="⃗"/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altLang="ko-KR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Four-acceleration: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𝑎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𝑢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𝜏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</a:t>
                </a:r>
                <a:r>
                  <a:rPr kumimoji="0" lang="en-US" altLang="ko-KR" sz="20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(Note: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𝑎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kumimoji="0" lang="en-US" altLang="ko-KR" sz="2000" b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)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129" y="2046331"/>
                <a:ext cx="7407098" cy="4230645"/>
              </a:xfrm>
              <a:prstGeom prst="rect">
                <a:avLst/>
              </a:prstGeom>
              <a:blipFill>
                <a:blip r:embed="rId5"/>
                <a:stretch>
                  <a:fillRect l="-823" t="-865" r="-19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505570" y="4209063"/>
                <a:ext cx="6464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𝑢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570" y="4209063"/>
                <a:ext cx="64645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18844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53891" y="3357932"/>
                <a:ext cx="10102386" cy="28454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Note:  </a:t>
                </a:r>
              </a:p>
              <a:p>
                <a:pPr marL="914400" marR="0" lvl="1" indent="-45720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임의의 관성계에서 같은 형태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0" lang="en-US" altLang="ko-KR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Λ</m:t>
                        </m:r>
                      </m:e>
                      <m:sub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sub>
                      <m:sup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p>
                        </m:sSup>
                      </m:sup>
                    </m:sSubSup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𝑚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𝑎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𝑓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p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 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𝑎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′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914400" marR="0" lvl="1" indent="-4572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𝑎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𝑢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  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𝑑𝐸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→ 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𝑑𝐸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𝛾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𝑑𝐸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𝛾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 </m:t>
                    </m:r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Cambria Math" panose="02040503050406030204" pitchFamily="18" charset="0"/>
                  <a:cs typeface="+mn-cs"/>
                </a:endParaRPr>
              </a:p>
              <a:p>
                <a:pPr marL="1257300" marR="0" lvl="2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è"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𝑑𝐸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:  “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단위 시간당 해준 일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”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𝑝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0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𝐸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를 에너지로 해석하는 이유</a:t>
                </a:r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800100" marR="0" lvl="1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 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𝜏</m:t>
                        </m:r>
                      </m:den>
                    </m:f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⟹ 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</m:t>
                        </m:r>
                        <m:acc>
                          <m:accPr>
                            <m:chr m:val="⃗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𝑝</m:t>
                            </m:r>
                          </m:e>
                        </m:acc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𝑚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𝑥</m:t>
                                </m:r>
                              </m:e>
                            </m:acc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𝜏</m:t>
                            </m:r>
                          </m:den>
                        </m:f>
                      </m:e>
                    </m:d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d>
                      <m:d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𝑣</m:t>
                                    </m:r>
                                  </m:e>
                                  <m:sup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rad>
                          </m:den>
                        </m:f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  <m:acc>
                              <m:accPr>
                                <m:chr m:val="⃗"/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𝑥</m:t>
                                </m:r>
                              </m:e>
                            </m:acc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den>
                        </m:f>
                      </m:e>
                    </m:d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891" y="3357932"/>
                <a:ext cx="10102386" cy="2845459"/>
              </a:xfrm>
              <a:prstGeom prst="rect">
                <a:avLst/>
              </a:prstGeom>
              <a:blipFill>
                <a:blip r:embed="rId2"/>
                <a:stretch>
                  <a:fillRect l="-1569" t="-278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542157" y="407017"/>
            <a:ext cx="7349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특수상대론적 운동 방정식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432963" y="1288740"/>
            <a:ext cx="5385693" cy="1134207"/>
            <a:chOff x="1807788" y="2292706"/>
            <a:chExt cx="5385693" cy="11342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직사각형 6"/>
                <p:cNvSpPr/>
                <p:nvPr/>
              </p:nvSpPr>
              <p:spPr>
                <a:xfrm>
                  <a:off x="2006451" y="2444310"/>
                  <a:ext cx="5113813" cy="830997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altLang="ko-KR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sSup>
                        <m:sSupPr>
                          <m:ctrlP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𝑎</m:t>
                          </m:r>
                        </m:e>
                        <m:sup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p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𝑓</m:t>
                          </m:r>
                        </m:e>
                        <m:sup>
                          <m:r>
                            <a:rPr kumimoji="0" lang="en-US" altLang="ko-KR" sz="32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p>
                      </m:sSup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altLang="ko-KR" sz="32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 </m:t>
                      </m:r>
                      <m:r>
                        <a:rPr kumimoji="0" lang="en-US" altLang="ko-KR" sz="3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altLang="ko-KR" sz="32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=0, 1, 2, 3)</m:t>
                      </m:r>
                    </m:oMath>
                  </a14:m>
                  <a:r>
                    <a:rPr kumimoji="0" lang="en-US" altLang="ko-KR" sz="3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   </a:t>
                  </a:r>
                </a:p>
              </p:txBody>
            </p:sp>
          </mc:Choice>
          <mc:Fallback xmlns="">
            <p:sp>
              <p:nvSpPr>
                <p:cNvPr id="7" name="직사각형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06451" y="2444310"/>
                  <a:ext cx="5113813" cy="830997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모서리가 둥근 직사각형 1"/>
            <p:cNvSpPr/>
            <p:nvPr/>
          </p:nvSpPr>
          <p:spPr>
            <a:xfrm>
              <a:off x="1807788" y="2292706"/>
              <a:ext cx="5385693" cy="1134207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직사각형 7"/>
              <p:cNvSpPr/>
              <p:nvPr/>
            </p:nvSpPr>
            <p:spPr>
              <a:xfrm>
                <a:off x="7649024" y="682224"/>
                <a:ext cx="3996287" cy="91608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여기서 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Four-force: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𝑓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𝑓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𝑓</m:t>
                            </m:r>
                          </m:e>
                        </m:acc>
                      </m:e>
                    </m:d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𝛾</m:t>
                    </m:r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)</m:t>
                    </m:r>
                  </m:oMath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직사각형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9024" y="682224"/>
                <a:ext cx="3996287" cy="916085"/>
              </a:xfrm>
              <a:prstGeom prst="rect">
                <a:avLst/>
              </a:prstGeom>
              <a:blipFill>
                <a:blip r:embed="rId4"/>
                <a:stretch>
                  <a:fillRect l="-2443" t="-5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직사각형 9"/>
          <p:cNvSpPr/>
          <p:nvPr/>
        </p:nvSpPr>
        <p:spPr>
          <a:xfrm>
            <a:off x="1740877" y="4862148"/>
            <a:ext cx="1213339" cy="5627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124560" y="5512777"/>
            <a:ext cx="2232779" cy="6330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직사각형 8"/>
              <p:cNvSpPr/>
              <p:nvPr/>
            </p:nvSpPr>
            <p:spPr>
              <a:xfrm>
                <a:off x="8124560" y="1873516"/>
                <a:ext cx="3707682" cy="11613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altLang="ko-KR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altLang="ko-KR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altLang="ko-KR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US" altLang="ko-KR" sz="2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=0=−</m:t>
                      </m:r>
                      <m:sSup>
                        <m:sSupPr>
                          <m:ctrlP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sSup>
                        <m:sSupPr>
                          <m:ctrlP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altLang="ko-KR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r>
                        <a:rPr lang="en-US" altLang="ko-KR" sz="2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2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en-US" altLang="ko-KR" sz="2000" b="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000" b="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acc>
                          <m:accPr>
                            <m:chr m:val="⃗"/>
                            <m:ctrlP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</m:d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acc>
                          <m:accPr>
                            <m:chr m:val="⃗"/>
                            <m:ctrlP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000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e>
                    </m:d>
                  </m:oMath>
                </a14:m>
                <a:endParaRPr lang="en-US" altLang="ko-KR" sz="2000" b="0" i="1" dirty="0">
                  <a:solidFill>
                    <a:prstClr val="black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n-US" altLang="ko-KR" sz="2000" b="0" dirty="0">
                    <a:solidFill>
                      <a:prstClr val="black"/>
                    </a:solidFill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altLang="ko-KR" sz="2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acc>
                      <m:accPr>
                        <m:chr m:val="⃗"/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</m:e>
                    </m:acc>
                    <m:r>
                      <a:rPr lang="en-US" altLang="ko-KR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ko-KR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</m:acc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9" name="직사각형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4560" y="1873516"/>
                <a:ext cx="3707682" cy="1161344"/>
              </a:xfrm>
              <a:prstGeom prst="rect">
                <a:avLst/>
              </a:prstGeom>
              <a:blipFill>
                <a:blip r:embed="rId5"/>
                <a:stretch>
                  <a:fillRect l="-822" t="-6283" b="-471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/>
              <p:cNvSpPr/>
              <p:nvPr/>
            </p:nvSpPr>
            <p:spPr>
              <a:xfrm>
                <a:off x="9647167" y="3497346"/>
                <a:ext cx="1544975" cy="51161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dirty="0">
                    <a:solidFill>
                      <a:prstClr val="black"/>
                    </a:solidFill>
                  </a:rPr>
                  <a:t>w/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ko-KR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sSup>
                          <m:sSupPr>
                            <m:ctrlP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  <m:sup>
                            <m:r>
                              <a:rPr lang="en-US" altLang="ko-KR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bSup>
                    <m:r>
                      <a:rPr lang="en-US" altLang="ko-KR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altLang="ko-KR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o-KR" alt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num>
                      <m:den>
                        <m:r>
                          <a:rPr lang="ko-KR" altLang="en-US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p>
                          <m:sSupPr>
                            <m:ctrlP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ko-KR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</m:den>
                    </m:f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2" name="직사각형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167" y="3497346"/>
                <a:ext cx="1544975" cy="511615"/>
              </a:xfrm>
              <a:prstGeom prst="rect">
                <a:avLst/>
              </a:prstGeom>
              <a:blipFill>
                <a:blip r:embed="rId6"/>
                <a:stretch>
                  <a:fillRect l="-3557" b="-714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697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406"/>
    </mc:Choice>
    <mc:Fallback xmlns="">
      <p:transition spd="slow" advTm="243406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654" name="Rectangle 78"/>
          <p:cNvSpPr>
            <a:spLocks noChangeArrowheads="1"/>
          </p:cNvSpPr>
          <p:nvPr/>
        </p:nvSpPr>
        <p:spPr bwMode="auto">
          <a:xfrm>
            <a:off x="1508503" y="17179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" name="타원 2"/>
          <p:cNvSpPr/>
          <p:nvPr/>
        </p:nvSpPr>
        <p:spPr>
          <a:xfrm>
            <a:off x="1692655" y="2115253"/>
            <a:ext cx="90784" cy="59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타원 5"/>
          <p:cNvSpPr/>
          <p:nvPr/>
        </p:nvSpPr>
        <p:spPr>
          <a:xfrm>
            <a:off x="2773725" y="2115253"/>
            <a:ext cx="77977" cy="590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오른쪽 화살표 4"/>
          <p:cNvSpPr/>
          <p:nvPr/>
        </p:nvSpPr>
        <p:spPr>
          <a:xfrm>
            <a:off x="2936790" y="2077152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12756" y="2316767"/>
                <a:ext cx="2448471" cy="5890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  <m:r>
                      <a:rPr kumimoji="0" lang="en-US" altLang="ko-KR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  (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𝑖</m:t>
                            </m:r>
                          </m:sup>
                        </m:sSup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2756" y="2316767"/>
                <a:ext cx="2448471" cy="589007"/>
              </a:xfrm>
              <a:prstGeom prst="rect">
                <a:avLst/>
              </a:prstGeom>
              <a:blipFill>
                <a:blip r:embed="rId5"/>
                <a:stretch>
                  <a:fillRect b="-412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59780" y="1963596"/>
                <a:ext cx="5870192" cy="5269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운동에너지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KE = 0  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:r>
                  <a:rPr kumimoji="0" lang="ko-KR" altLang="en-US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뉴튼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역학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9780" y="1963596"/>
                <a:ext cx="5870192" cy="526939"/>
              </a:xfrm>
              <a:prstGeom prst="rect">
                <a:avLst/>
              </a:prstGeom>
              <a:blipFill>
                <a:blip r:embed="rId6"/>
                <a:stretch>
                  <a:fillRect l="-1142" b="-68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/>
              <p:cNvSpPr/>
              <p:nvPr/>
            </p:nvSpPr>
            <p:spPr>
              <a:xfrm>
                <a:off x="1140802" y="3499076"/>
                <a:ext cx="10134599" cy="15216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𝐸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kumimoji="0" lang="en-US" altLang="ko-KR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altLang="ko-KR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𝑉</m:t>
                                        </m:r>
                                      </m:num>
                                      <m:den>
                                        <m:r>
                                          <a:rPr kumimoji="0" lang="en-US" altLang="ko-KR" sz="20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𝑉</m:t>
                                        </m:r>
                                      </m:num>
                                      <m:den>
                                        <m:r>
                                          <a:rPr kumimoji="0" lang="en-US" altLang="ko-KR" sz="20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cs typeface="+mn-cs"/>
                                          </a:rPr>
                                          <m:t>𝑐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−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1+</m:t>
                        </m:r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f>
                              <m:f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e>
                        </m:d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kumimoji="0" lang="en-US" altLang="ko-KR" sz="20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num>
                                  <m:den>
                                    <m:r>
                                      <a:rPr kumimoji="0" lang="en-US" altLang="ko-KR" sz="20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f>
                          <m:f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num>
                          <m:den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8</m:t>
                            </m:r>
                          </m:den>
                        </m:f>
                        <m:sSup>
                          <m:sSup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𝑉</m:t>
                                    </m:r>
                                  </m:num>
                                  <m:den>
                                    <m:r>
                                      <a:rPr kumimoji="0" lang="en-US" altLang="ko-KR" sz="20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4</m:t>
                            </m:r>
                          </m:sup>
                        </m:s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+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…</m:t>
                        </m:r>
                      </m:e>
                    </m:d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  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(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𝑐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≪1)</m:t>
                    </m:r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Cambria Math" panose="02040503050406030204" pitchFamily="18" charset="0"/>
                    <a:cs typeface="+mn-cs"/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   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𝐸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3</m:t>
                        </m:r>
                      </m:num>
                      <m:den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8</m:t>
                        </m:r>
                      </m:den>
                    </m:f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𝑚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kumimoji="0" lang="en-US" altLang="ko-KR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𝑐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4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…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0" name="직사각형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0802" y="3499076"/>
                <a:ext cx="10134599" cy="152163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그룹 14"/>
          <p:cNvGrpSpPr/>
          <p:nvPr/>
        </p:nvGrpSpPr>
        <p:grpSpPr>
          <a:xfrm>
            <a:off x="1659749" y="5295234"/>
            <a:ext cx="3100031" cy="1100693"/>
            <a:chOff x="1278822" y="5313538"/>
            <a:chExt cx="3100031" cy="81090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직사각형 10"/>
                <p:cNvSpPr/>
                <p:nvPr/>
              </p:nvSpPr>
              <p:spPr>
                <a:xfrm>
                  <a:off x="1367644" y="5437660"/>
                  <a:ext cx="3011209" cy="55051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𝐸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</m:t>
                          </m:r>
                          <m:sSup>
                            <m:sSupPr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</m:e>
                            <m:sup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kumimoji="0" lang="en-US" altLang="ko-KR" sz="2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en-US" altLang="ko-KR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𝑉</m:t>
                                      </m:r>
                                      <m:r>
                                        <a:rPr kumimoji="0" lang="en-US" altLang="ko-KR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/</m:t>
                                      </m:r>
                                      <m:r>
                                        <a:rPr kumimoji="0" lang="en-US" altLang="ko-KR" sz="2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𝑐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≡</m:t>
                      </m:r>
                      <m:acc>
                        <m:accPr>
                          <m:chr m:val="̃"/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𝑚</m:t>
                          </m:r>
                        </m:e>
                      </m:acc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kumimoji="0" lang="ko-KR" altLang="en-US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1" name="직사각형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67644" y="5437660"/>
                  <a:ext cx="3011209" cy="55051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직사각형 12"/>
            <p:cNvSpPr/>
            <p:nvPr/>
          </p:nvSpPr>
          <p:spPr>
            <a:xfrm>
              <a:off x="1278822" y="5313538"/>
              <a:ext cx="3100031" cy="8109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50083" y="806984"/>
            <a:ext cx="10368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특수상대론적 운동에너지 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(Relativistic energy):</a:t>
            </a:r>
            <a:endParaRPr kumimoji="0" lang="ko-KR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오른쪽 화살표 15"/>
          <p:cNvSpPr/>
          <p:nvPr/>
        </p:nvSpPr>
        <p:spPr>
          <a:xfrm>
            <a:off x="932439" y="5643810"/>
            <a:ext cx="576064" cy="3870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48602" y="5400686"/>
                <a:ext cx="69850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빛의 속도로 증가시키려면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)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무한의 에너지 필요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!!</a:t>
                </a:r>
              </a:p>
              <a:p>
                <a:pPr marL="285750" marR="0" lvl="0" indent="-28575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따라서 물체의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속도는 빛의 속도를 넘지 못한다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.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602" y="5400686"/>
                <a:ext cx="6985000" cy="1015663"/>
              </a:xfrm>
              <a:prstGeom prst="rect">
                <a:avLst/>
              </a:prstGeom>
              <a:blipFill>
                <a:blip r:embed="rId9"/>
                <a:stretch>
                  <a:fillRect l="-1134" b="-598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508503" y="2457381"/>
                <a:ext cx="893735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𝑉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503" y="2457381"/>
                <a:ext cx="893735" cy="307777"/>
              </a:xfrm>
              <a:prstGeom prst="rect">
                <a:avLst/>
              </a:prstGeom>
              <a:blipFill>
                <a:blip r:embed="rId10"/>
                <a:stretch>
                  <a:fillRect l="-9524" b="-98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/>
              <p:cNvSpPr/>
              <p:nvPr/>
            </p:nvSpPr>
            <p:spPr>
              <a:xfrm>
                <a:off x="6563102" y="2615630"/>
                <a:ext cx="1616276" cy="62427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𝑑𝐸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𝑑𝑡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</m:t>
                    </m:r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acc>
                      <m:accPr>
                        <m:chr m:val="⃗"/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𝑉</m:t>
                        </m:r>
                      </m:e>
                    </m:acc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3102" y="2615630"/>
                <a:ext cx="1616276" cy="62427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직사각형 18"/>
              <p:cNvSpPr/>
              <p:nvPr/>
            </p:nvSpPr>
            <p:spPr>
              <a:xfrm>
                <a:off x="1289842" y="1677042"/>
                <a:ext cx="49359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</m:oMath>
                  </m:oMathPara>
                </a14:m>
                <a:endParaRPr kumimoji="0" lang="ko-KR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9" name="직사각형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9842" y="1677042"/>
                <a:ext cx="493597" cy="4001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854710" y="4393156"/>
                <a:ext cx="2978892" cy="5296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marR="0" lvl="0" indent="-28575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ko-KR" alt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테일러</a:t>
                </a:r>
                <a:r>
                  <a:rPr kumimoji="0" lang="ko-KR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전개</a:t>
                </a:r>
                <a:r>
                  <a:rPr kumimoji="0" lang="en-US" altLang="ko-K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1+</m:t>
                            </m:r>
                            <m:r>
                              <a:rPr kumimoji="0" lang="en-US" altLang="ko-KR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</m:sup>
                    </m:sSup>
                    <m:r>
                      <a:rPr kumimoji="0" lang="en-US" altLang="ko-K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=1+</m:t>
                    </m:r>
                    <m:r>
                      <a:rPr kumimoji="0" lang="en-US" altLang="ko-K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𝑛𝑥</m:t>
                    </m:r>
                    <m:r>
                      <a:rPr kumimoji="0" lang="en-US" altLang="ko-K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f>
                      <m:fPr>
                        <m:ctrlP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−1)</m:t>
                        </m:r>
                      </m:num>
                      <m:den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r>
                      <a:rPr kumimoji="0" lang="en-US" altLang="ko-KR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⋯</m:t>
                    </m:r>
                  </m:oMath>
                </a14:m>
                <a:r>
                  <a:rPr kumimoji="0" lang="ko-KR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710" y="4393156"/>
                <a:ext cx="2978892" cy="529697"/>
              </a:xfrm>
              <a:prstGeom prst="rect">
                <a:avLst/>
              </a:prstGeom>
              <a:blipFill>
                <a:blip r:embed="rId13"/>
                <a:stretch>
                  <a:fillRect l="-4098" t="-16092" b="-68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896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218"/>
    </mc:Choice>
    <mc:Fallback xmlns="">
      <p:transition spd="slow" advTm="192218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4107" y="582628"/>
            <a:ext cx="9024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전자기학의 상대론적 표현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964078" y="4761639"/>
                <a:ext cx="5752641" cy="19273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특수상대론적 시공간에서의 </a:t>
                </a:r>
                <a:r>
                  <a:rPr kumimoji="0" lang="ko-KR" altLang="en-US" sz="2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텐서</a:t>
                </a: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방정식 </a:t>
                </a:r>
                <a:endParaRPr kumimoji="0" lang="en-US" altLang="ko-KR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è"/>
                  <a:tabLst/>
                  <a:defRPr/>
                </a:pPr>
                <a:r>
                  <a:rPr kumimoji="0" lang="ko-KR" alt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 상대성 원리를 만족한다는 것을 보장</a:t>
                </a:r>
                <a:r>
                  <a:rPr kumimoji="0" lang="en-US" altLang="ko-KR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𝑨</m:t>
                          </m:r>
                        </m:e>
                        <m:sub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맑은 고딕" panose="020B0503020000020004" pitchFamily="50" charset="-127"/>
                              <a:cs typeface="+mn-cs"/>
                            </a:rPr>
                            <m:t>𝜶𝜷</m:t>
                          </m:r>
                        </m:sub>
                      </m:sSub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=</m:t>
                      </m:r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𝟎</m:t>
                      </m:r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맑은 고딕" panose="020B0503020000020004" pitchFamily="50" charset="-127"/>
                          <a:cs typeface="+mn-cs"/>
                        </a:rPr>
                        <m:t> ⟺ </m:t>
                      </m:r>
                      <m:sSub>
                        <m:sSubPr>
                          <m:ctrlP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𝑨</m:t>
                              </m:r>
                            </m:e>
                            <m:sup>
                              <m: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e>
                        <m:sub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𝜶𝜷</m:t>
                          </m:r>
                        </m:sub>
                      </m:sSub>
                      <m:r>
                        <a:rPr kumimoji="0" lang="en-US" altLang="ko-KR" sz="2400" b="1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400" b="1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𝜶</m:t>
                              </m:r>
                            </m:e>
                            <m:sup>
                              <m: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𝝁</m:t>
                          </m:r>
                        </m:sup>
                      </m:sSubSup>
                      <m:sSubSup>
                        <m:sSubSupPr>
                          <m:ctrlP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4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𝚲</m:t>
                          </m:r>
                        </m:e>
                        <m:sub>
                          <m:sSup>
                            <m:sSupPr>
                              <m:ctrlPr>
                                <a:rPr kumimoji="0" lang="en-US" altLang="ko-KR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altLang="ko-KR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𝜷</m:t>
                              </m:r>
                            </m:e>
                            <m:sup>
                              <m:r>
                                <a:rPr kumimoji="0" lang="en-US" altLang="ko-KR" sz="2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p>
                        </m:sub>
                        <m:sup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𝝂</m:t>
                          </m:r>
                        </m:sup>
                      </m:sSubSup>
                      <m:sSub>
                        <m:sSubPr>
                          <m:ctrlP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𝑨</m:t>
                          </m:r>
                        </m:e>
                        <m:sub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𝝁𝝂</m:t>
                          </m:r>
                        </m:sub>
                      </m:sSub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𝟎</m:t>
                      </m:r>
                    </m:oMath>
                  </m:oMathPara>
                </a14:m>
                <a:endParaRPr kumimoji="0" lang="ko-KR" alt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078" y="4761639"/>
                <a:ext cx="5752641" cy="1927387"/>
              </a:xfrm>
              <a:prstGeom prst="rect">
                <a:avLst/>
              </a:prstGeom>
              <a:blipFill>
                <a:blip r:embed="rId4"/>
                <a:stretch>
                  <a:fillRect l="-1589" r="-105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004973" y="1704520"/>
                <a:ext cx="5277679" cy="47099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342900" marR="0" lvl="0" indent="-34290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고전적 표현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𝛻</m:t>
                        </m:r>
                      </m:e>
                    </m:acc>
                    <m:r>
                      <a:rPr kumimoji="0" lang="ko-KR" altLang="en-US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∙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=0,     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kumimoji="0" lang="ko-KR" altLang="en-US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</m:acc>
                      </m:num>
                      <m:den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𝜕</m:t>
                        </m:r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𝛻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=0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𝛻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∙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𝐸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𝜌</m:t>
                        </m:r>
                      </m:num>
                      <m:den>
                        <m:sSub>
                          <m:sSub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𝜖</m:t>
                            </m:r>
                          </m:e>
                          <m:sub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 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𝛻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𝐵</m:t>
                        </m:r>
                      </m:e>
                    </m:acc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𝜕</m:t>
                        </m:r>
                        <m:acc>
                          <m:accPr>
                            <m:chr m:val="⃗"/>
                            <m:ctrlPr>
                              <a:rPr kumimoji="0" lang="ko-KR" alt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</m:acc>
                      </m:num>
                      <m:den>
                        <m:r>
                          <a:rPr kumimoji="0" lang="ko-KR" alt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𝜕</m:t>
                        </m:r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𝑡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b>
                      <m:sSubPr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𝜇</m:t>
                        </m:r>
                      </m:e>
                      <m:sub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0</m:t>
                        </m:r>
                      </m:sub>
                    </m:sSub>
                    <m:acc>
                      <m:accPr>
                        <m:chr m:val="⃗"/>
                        <m:ctrlPr>
                          <a:rPr kumimoji="0" lang="ko-KR" alt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accPr>
                      <m:e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𝐽</m:t>
                        </m:r>
                      </m:e>
                    </m:acc>
                  </m:oMath>
                </a14:m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342900" marR="0" lvl="0" indent="-34290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특수상대론적 표현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</a:t>
                </a:r>
              </a:p>
              <a:p>
                <a:pPr marL="0" marR="0" lvl="0" indent="0" algn="ctr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𝛾</m:t>
                          </m:r>
                        </m:sub>
                      </m:sSub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𝛼𝛽</m:t>
                          </m:r>
                        </m:sub>
                      </m:sSub>
                      <m:r>
                        <a:rPr kumimoji="0" lang="en-US" altLang="ko-K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b>
                      </m:sSub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𝛽𝛾</m:t>
                          </m:r>
                        </m:sub>
                      </m:sSub>
                      <m:r>
                        <a:rPr kumimoji="0" lang="en-US" altLang="ko-K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𝛽</m:t>
                          </m:r>
                        </m:sub>
                      </m:sSub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𝛾𝛼</m:t>
                          </m:r>
                        </m:sub>
                      </m:sSub>
                      <m:r>
                        <a:rPr kumimoji="0" lang="en-US" altLang="ko-KR" sz="2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=0,  </m:t>
                      </m:r>
                    </m:oMath>
                  </m:oMathPara>
                </a14:m>
                <a:endParaRPr kumimoji="0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ctr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ko-KR" altLang="en-US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𝜕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b>
                      </m:sSub>
                      <m:sSup>
                        <m:sSup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p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𝛼𝛽</m:t>
                          </m:r>
                        </m:sup>
                      </m:sSup>
                      <m:r>
                        <a:rPr kumimoji="0" lang="en-US" altLang="ko-KR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e>
                        <m:sub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𝐽</m:t>
                          </m:r>
                        </m:e>
                        <m:sup>
                          <m:r>
                            <a:rPr kumimoji="0" lang="en-US" altLang="ko-KR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𝛽</m:t>
                          </m:r>
                        </m:sup>
                      </m:sSup>
                    </m:oMath>
                  </m:oMathPara>
                </a14:m>
                <a:endParaRPr kumimoji="0" lang="en-US" altLang="ko-KR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973" y="1704520"/>
                <a:ext cx="5277679" cy="4709944"/>
              </a:xfrm>
              <a:prstGeom prst="rect">
                <a:avLst/>
              </a:prstGeom>
              <a:blipFill>
                <a:blip r:embed="rId5"/>
                <a:stretch>
                  <a:fillRect l="-3349" t="-207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5964078" y="1507928"/>
                <a:ext cx="5519909" cy="269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여기서</a:t>
                </a:r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𝛼𝛽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e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e>
                                  <m:e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altLang="ko-KR" sz="2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/</m:t>
                              </m:r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</m:e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  <m:e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/</m:t>
                                    </m:r>
                                    <m:r>
                                      <a:rPr kumimoji="0" lang="en-US" altLang="ko-KR" sz="24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𝑐</m:t>
                                    </m:r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𝑧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r>
                                      <a:rPr kumimoji="0" lang="en-US" altLang="ko-KR" sz="24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kumimoji="0" lang="en-US" altLang="ko-KR" sz="2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kumimoji="0" lang="en-US" altLang="ko-KR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</m:m>
                                  </m:e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kumimoji="0" lang="en-US" altLang="ko-KR" sz="24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cs typeface="+mn-cs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kumimoji="0" lang="en-US" altLang="ko-KR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m:rPr>
                                                  <m:brk m:alnAt="7"/>
                                                </m:rP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brk m:alnAt="7"/>
                                                </m:rPr>
                                                <a:rPr kumimoji="0" lang="en-US" altLang="ko-KR" sz="2400" b="0" i="1" u="none" strike="noStrike" kern="1200" cap="none" spc="0" normalizeH="0" baseline="0" noProof="0" smtClean="0">
                                                  <a:ln>
                                                    <a:noFill/>
                                                  </a:ln>
                                                  <a:solidFill>
                                                    <a:prstClr val="black"/>
                                                  </a:solidFill>
                                                  <a:effectLst/>
                                                  <a:uLnTx/>
                                                  <a:uFillTx/>
                                                  <a:latin typeface="Cambria Math" panose="02040503050406030204" pitchFamily="18" charset="0"/>
                                                  <a:cs typeface="+mn-cs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kumimoji="0" lang="en-US" altLang="ko-KR" sz="2400" b="0" i="1" u="none" strike="noStrike" kern="120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cs typeface="+mn-cs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,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𝐽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𝛼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𝑐</m:t>
                          </m:r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𝜌</m:t>
                          </m:r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acc>
                            <m:accPr>
                              <m:chr m:val="⃗"/>
                              <m:ctrlP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US" altLang="ko-KR" sz="2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𝐽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4078" y="1507928"/>
                <a:ext cx="5519909" cy="2699713"/>
              </a:xfrm>
              <a:prstGeom prst="rect">
                <a:avLst/>
              </a:prstGeom>
              <a:blipFill>
                <a:blip r:embed="rId6"/>
                <a:stretch>
                  <a:fillRect l="-1656" t="-1806" r="-77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760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8161"/>
    </mc:Choice>
    <mc:Fallback xmlns="">
      <p:transition spd="slow" advTm="258161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4482" y="643811"/>
            <a:ext cx="88174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+mn-ea"/>
                <a:cs typeface="+mn-cs"/>
              </a:rPr>
              <a:t>Ex) </a:t>
            </a:r>
            <a:r>
              <a:rPr kumimoji="0" lang="ko-KR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전류와 자기장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: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3" name="원통 2"/>
          <p:cNvSpPr/>
          <p:nvPr/>
        </p:nvSpPr>
        <p:spPr>
          <a:xfrm flipH="1">
            <a:off x="2449283" y="1698172"/>
            <a:ext cx="121297" cy="4758612"/>
          </a:xfrm>
          <a:prstGeom prst="ca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4" name="순서도: 논리합 3"/>
          <p:cNvSpPr/>
          <p:nvPr/>
        </p:nvSpPr>
        <p:spPr>
          <a:xfrm>
            <a:off x="2472608" y="3732246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720237" y="5493053"/>
            <a:ext cx="234454" cy="347100"/>
            <a:chOff x="2915724" y="2982370"/>
            <a:chExt cx="117057" cy="193913"/>
          </a:xfrm>
        </p:grpSpPr>
        <p:sp>
          <p:nvSpPr>
            <p:cNvPr id="13" name="Oval 65"/>
            <p:cNvSpPr>
              <a:spLocks noChangeArrowheads="1"/>
            </p:cNvSpPr>
            <p:nvPr/>
          </p:nvSpPr>
          <p:spPr bwMode="auto">
            <a:xfrm>
              <a:off x="2945779" y="2982370"/>
              <a:ext cx="60901" cy="69448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4" name="Freeform 64"/>
            <p:cNvSpPr>
              <a:spLocks/>
            </p:cNvSpPr>
            <p:nvPr/>
          </p:nvSpPr>
          <p:spPr bwMode="auto">
            <a:xfrm>
              <a:off x="2973066" y="3055425"/>
              <a:ext cx="395" cy="6944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80"/>
                </a:cxn>
              </a:cxnLst>
              <a:rect l="0" t="0" r="r" b="b"/>
              <a:pathLst>
                <a:path w="1" h="180">
                  <a:moveTo>
                    <a:pt x="0" y="0"/>
                  </a:moveTo>
                  <a:lnTo>
                    <a:pt x="1" y="18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5" name="Freeform 63"/>
            <p:cNvSpPr>
              <a:spLocks/>
            </p:cNvSpPr>
            <p:nvPr/>
          </p:nvSpPr>
          <p:spPr bwMode="auto">
            <a:xfrm>
              <a:off x="2922842" y="3124873"/>
              <a:ext cx="45478" cy="45998"/>
            </a:xfrm>
            <a:custGeom>
              <a:avLst/>
              <a:gdLst/>
              <a:ahLst/>
              <a:cxnLst>
                <a:cxn ang="0">
                  <a:pos x="135" y="0"/>
                </a:cxn>
                <a:cxn ang="0">
                  <a:pos x="0" y="119"/>
                </a:cxn>
              </a:cxnLst>
              <a:rect l="0" t="0" r="r" b="b"/>
              <a:pathLst>
                <a:path w="135" h="119">
                  <a:moveTo>
                    <a:pt x="135" y="0"/>
                  </a:moveTo>
                  <a:lnTo>
                    <a:pt x="0" y="119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6" name="Freeform 62"/>
            <p:cNvSpPr>
              <a:spLocks/>
            </p:cNvSpPr>
            <p:nvPr/>
          </p:nvSpPr>
          <p:spPr bwMode="auto">
            <a:xfrm>
              <a:off x="2978998" y="3124873"/>
              <a:ext cx="53783" cy="514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133"/>
                </a:cxn>
              </a:cxnLst>
              <a:rect l="0" t="0" r="r" b="b"/>
              <a:pathLst>
                <a:path w="159" h="133">
                  <a:moveTo>
                    <a:pt x="0" y="0"/>
                  </a:moveTo>
                  <a:lnTo>
                    <a:pt x="159" y="133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7" name="Freeform 61"/>
            <p:cNvSpPr>
              <a:spLocks/>
            </p:cNvSpPr>
            <p:nvPr/>
          </p:nvSpPr>
          <p:spPr bwMode="auto">
            <a:xfrm>
              <a:off x="2915724" y="3060837"/>
              <a:ext cx="56551" cy="34273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0" y="90"/>
                </a:cxn>
              </a:cxnLst>
              <a:rect l="0" t="0" r="r" b="b"/>
              <a:pathLst>
                <a:path w="165" h="90">
                  <a:moveTo>
                    <a:pt x="165" y="0"/>
                  </a:moveTo>
                  <a:lnTo>
                    <a:pt x="0" y="90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2972275" y="3060837"/>
              <a:ext cx="50224" cy="405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0" y="105"/>
                </a:cxn>
              </a:cxnLst>
              <a:rect l="0" t="0" r="r" b="b"/>
              <a:pathLst>
                <a:path w="150" h="105">
                  <a:moveTo>
                    <a:pt x="0" y="0"/>
                  </a:moveTo>
                  <a:lnTo>
                    <a:pt x="150" y="105"/>
                  </a:lnTo>
                </a:path>
              </a:pathLst>
            </a:custGeom>
            <a:no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9" name="순서도: 논리합 18"/>
          <p:cNvSpPr/>
          <p:nvPr/>
        </p:nvSpPr>
        <p:spPr>
          <a:xfrm>
            <a:off x="2474159" y="2849703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0" name="순서도: 논리합 19"/>
          <p:cNvSpPr/>
          <p:nvPr/>
        </p:nvSpPr>
        <p:spPr>
          <a:xfrm>
            <a:off x="2461710" y="3152990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1" name="순서도: 논리합 20"/>
          <p:cNvSpPr/>
          <p:nvPr/>
        </p:nvSpPr>
        <p:spPr>
          <a:xfrm>
            <a:off x="2472603" y="3424573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2" name="순서도: 논리합 21"/>
          <p:cNvSpPr/>
          <p:nvPr/>
        </p:nvSpPr>
        <p:spPr>
          <a:xfrm>
            <a:off x="2464825" y="3998628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3" name="순서도: 논리합 22"/>
          <p:cNvSpPr/>
          <p:nvPr/>
        </p:nvSpPr>
        <p:spPr>
          <a:xfrm>
            <a:off x="2460155" y="4252239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4" name="순서도: 논리합 23"/>
          <p:cNvSpPr/>
          <p:nvPr/>
        </p:nvSpPr>
        <p:spPr>
          <a:xfrm>
            <a:off x="2474154" y="4515598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5" name="순서도: 논리합 24"/>
          <p:cNvSpPr/>
          <p:nvPr/>
        </p:nvSpPr>
        <p:spPr>
          <a:xfrm>
            <a:off x="2474142" y="4778955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6" name="순서도: 논리합 25"/>
          <p:cNvSpPr/>
          <p:nvPr/>
        </p:nvSpPr>
        <p:spPr>
          <a:xfrm>
            <a:off x="2474159" y="5042314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7" name="순서도: 논리합 26"/>
          <p:cNvSpPr/>
          <p:nvPr/>
        </p:nvSpPr>
        <p:spPr>
          <a:xfrm>
            <a:off x="2471036" y="5318953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8" name="순서도: 논리합 27"/>
          <p:cNvSpPr/>
          <p:nvPr/>
        </p:nvSpPr>
        <p:spPr>
          <a:xfrm>
            <a:off x="2476497" y="5639136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29" name="순서도: 논리합 28"/>
          <p:cNvSpPr/>
          <p:nvPr/>
        </p:nvSpPr>
        <p:spPr>
          <a:xfrm>
            <a:off x="2471036" y="5924969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30" name="순서도: 논리합 29"/>
          <p:cNvSpPr/>
          <p:nvPr/>
        </p:nvSpPr>
        <p:spPr>
          <a:xfrm>
            <a:off x="2472603" y="6214189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31" name="순서도: 논리합 30"/>
          <p:cNvSpPr/>
          <p:nvPr/>
        </p:nvSpPr>
        <p:spPr>
          <a:xfrm>
            <a:off x="2474146" y="1971589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32" name="순서도: 논리합 31"/>
          <p:cNvSpPr/>
          <p:nvPr/>
        </p:nvSpPr>
        <p:spPr>
          <a:xfrm>
            <a:off x="2461710" y="2274205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sp>
        <p:nvSpPr>
          <p:cNvPr id="33" name="순서도: 논리합 32"/>
          <p:cNvSpPr/>
          <p:nvPr/>
        </p:nvSpPr>
        <p:spPr>
          <a:xfrm>
            <a:off x="2471036" y="2555329"/>
            <a:ext cx="74644" cy="83976"/>
          </a:xfrm>
          <a:prstGeom prst="flowChartOr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+mn-ea"/>
              <a:cs typeface="+mn-cs"/>
            </a:endParaRPr>
          </a:p>
        </p:txBody>
      </p:sp>
      <p:cxnSp>
        <p:nvCxnSpPr>
          <p:cNvPr id="35" name="직선 화살표 연결선 34"/>
          <p:cNvCxnSpPr/>
          <p:nvPr/>
        </p:nvCxnSpPr>
        <p:spPr>
          <a:xfrm flipH="1" flipV="1">
            <a:off x="2756413" y="1903872"/>
            <a:ext cx="1" cy="3112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그룹 74"/>
          <p:cNvGrpSpPr/>
          <p:nvPr/>
        </p:nvGrpSpPr>
        <p:grpSpPr>
          <a:xfrm>
            <a:off x="1310085" y="3852757"/>
            <a:ext cx="2403499" cy="653510"/>
            <a:chOff x="1310085" y="3852757"/>
            <a:chExt cx="2403499" cy="653510"/>
          </a:xfrm>
        </p:grpSpPr>
        <p:grpSp>
          <p:nvGrpSpPr>
            <p:cNvPr id="45" name="그룹 44"/>
            <p:cNvGrpSpPr/>
            <p:nvPr/>
          </p:nvGrpSpPr>
          <p:grpSpPr>
            <a:xfrm>
              <a:off x="1651505" y="3852757"/>
              <a:ext cx="1716832" cy="555515"/>
              <a:chOff x="1651505" y="3852757"/>
              <a:chExt cx="1716832" cy="555515"/>
            </a:xfrm>
          </p:grpSpPr>
          <p:sp>
            <p:nvSpPr>
              <p:cNvPr id="36" name="타원 35"/>
              <p:cNvSpPr/>
              <p:nvPr/>
            </p:nvSpPr>
            <p:spPr>
              <a:xfrm>
                <a:off x="1651505" y="3918193"/>
                <a:ext cx="1716832" cy="49007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  <p:sp>
            <p:nvSpPr>
              <p:cNvPr id="44" name="직사각형 43"/>
              <p:cNvSpPr/>
              <p:nvPr/>
            </p:nvSpPr>
            <p:spPr>
              <a:xfrm>
                <a:off x="2477250" y="3852757"/>
                <a:ext cx="57550" cy="1035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p:grpSp>
        <p:cxnSp>
          <p:nvCxnSpPr>
            <p:cNvPr id="53" name="직선 화살표 연결선 52"/>
            <p:cNvCxnSpPr>
              <a:stCxn id="36" idx="6"/>
            </p:cNvCxnSpPr>
            <p:nvPr/>
          </p:nvCxnSpPr>
          <p:spPr>
            <a:xfrm>
              <a:off x="3368337" y="4163233"/>
              <a:ext cx="345247" cy="1688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직선 화살표 연결선 57"/>
            <p:cNvCxnSpPr/>
            <p:nvPr/>
          </p:nvCxnSpPr>
          <p:spPr>
            <a:xfrm>
              <a:off x="1310085" y="4150491"/>
              <a:ext cx="345247" cy="1688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화살표 연결선 59"/>
            <p:cNvCxnSpPr/>
            <p:nvPr/>
          </p:nvCxnSpPr>
          <p:spPr>
            <a:xfrm flipV="1">
              <a:off x="2939143" y="3852757"/>
              <a:ext cx="195943" cy="10358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>
            <a:xfrm flipV="1">
              <a:off x="1735494" y="4359715"/>
              <a:ext cx="339017" cy="146552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직선 화살표 연결선 63"/>
            <p:cNvCxnSpPr/>
            <p:nvPr/>
          </p:nvCxnSpPr>
          <p:spPr>
            <a:xfrm>
              <a:off x="2060531" y="4377495"/>
              <a:ext cx="295450" cy="554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직선 화살표 연결선 65"/>
            <p:cNvCxnSpPr/>
            <p:nvPr/>
          </p:nvCxnSpPr>
          <p:spPr>
            <a:xfrm flipV="1">
              <a:off x="2883157" y="4350388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화살표 연결선 70"/>
            <p:cNvCxnSpPr/>
            <p:nvPr/>
          </p:nvCxnSpPr>
          <p:spPr>
            <a:xfrm flipV="1">
              <a:off x="1990532" y="3933622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1431897" y="4426994"/>
                <a:ext cx="260071" cy="3451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altLang="ko-KR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1897" y="4426994"/>
                <a:ext cx="260071" cy="345159"/>
              </a:xfrm>
              <a:prstGeom prst="rect">
                <a:avLst/>
              </a:prstGeom>
              <a:blipFill>
                <a:blip r:embed="rId2"/>
                <a:stretch>
                  <a:fillRect l="-18605" r="-9302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2014919" y="4458473"/>
                <a:ext cx="264944" cy="3451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acc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4919" y="4458473"/>
                <a:ext cx="264944" cy="345159"/>
              </a:xfrm>
              <a:prstGeom prst="rect">
                <a:avLst/>
              </a:prstGeom>
              <a:blipFill>
                <a:blip r:embed="rId3"/>
                <a:stretch>
                  <a:fillRect l="-18605" r="-13953" b="-87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6" name="그룹 75"/>
          <p:cNvGrpSpPr/>
          <p:nvPr/>
        </p:nvGrpSpPr>
        <p:grpSpPr>
          <a:xfrm>
            <a:off x="1313194" y="2680206"/>
            <a:ext cx="2403499" cy="653510"/>
            <a:chOff x="1310085" y="3852757"/>
            <a:chExt cx="2403499" cy="653510"/>
          </a:xfrm>
        </p:grpSpPr>
        <p:grpSp>
          <p:nvGrpSpPr>
            <p:cNvPr id="77" name="그룹 76"/>
            <p:cNvGrpSpPr/>
            <p:nvPr/>
          </p:nvGrpSpPr>
          <p:grpSpPr>
            <a:xfrm>
              <a:off x="1651505" y="3852757"/>
              <a:ext cx="1716832" cy="555515"/>
              <a:chOff x="1651505" y="3852757"/>
              <a:chExt cx="1716832" cy="555515"/>
            </a:xfrm>
          </p:grpSpPr>
          <p:sp>
            <p:nvSpPr>
              <p:cNvPr id="85" name="타원 84"/>
              <p:cNvSpPr/>
              <p:nvPr/>
            </p:nvSpPr>
            <p:spPr>
              <a:xfrm>
                <a:off x="1651505" y="3918193"/>
                <a:ext cx="1716832" cy="49007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  <p:sp>
            <p:nvSpPr>
              <p:cNvPr id="86" name="직사각형 85"/>
              <p:cNvSpPr/>
              <p:nvPr/>
            </p:nvSpPr>
            <p:spPr>
              <a:xfrm>
                <a:off x="2477250" y="3852757"/>
                <a:ext cx="57550" cy="1035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p:grpSp>
        <p:cxnSp>
          <p:nvCxnSpPr>
            <p:cNvPr id="78" name="직선 화살표 연결선 77"/>
            <p:cNvCxnSpPr>
              <a:stCxn id="85" idx="6"/>
            </p:cNvCxnSpPr>
            <p:nvPr/>
          </p:nvCxnSpPr>
          <p:spPr>
            <a:xfrm>
              <a:off x="3368337" y="4163233"/>
              <a:ext cx="345247" cy="1688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직선 화살표 연결선 78"/>
            <p:cNvCxnSpPr/>
            <p:nvPr/>
          </p:nvCxnSpPr>
          <p:spPr>
            <a:xfrm>
              <a:off x="1310085" y="4150491"/>
              <a:ext cx="345247" cy="1688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직선 화살표 연결선 79"/>
            <p:cNvCxnSpPr/>
            <p:nvPr/>
          </p:nvCxnSpPr>
          <p:spPr>
            <a:xfrm flipV="1">
              <a:off x="2939143" y="3852757"/>
              <a:ext cx="195943" cy="10358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직선 화살표 연결선 80"/>
            <p:cNvCxnSpPr/>
            <p:nvPr/>
          </p:nvCxnSpPr>
          <p:spPr>
            <a:xfrm flipV="1">
              <a:off x="1735494" y="4359715"/>
              <a:ext cx="339017" cy="146552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직선 화살표 연결선 81"/>
            <p:cNvCxnSpPr/>
            <p:nvPr/>
          </p:nvCxnSpPr>
          <p:spPr>
            <a:xfrm>
              <a:off x="2060531" y="4377495"/>
              <a:ext cx="295450" cy="554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직선 화살표 연결선 82"/>
            <p:cNvCxnSpPr/>
            <p:nvPr/>
          </p:nvCxnSpPr>
          <p:spPr>
            <a:xfrm flipV="1">
              <a:off x="2883157" y="4350388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직선 화살표 연결선 83"/>
            <p:cNvCxnSpPr/>
            <p:nvPr/>
          </p:nvCxnSpPr>
          <p:spPr>
            <a:xfrm flipV="1">
              <a:off x="1990532" y="3933622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그룹 86"/>
          <p:cNvGrpSpPr/>
          <p:nvPr/>
        </p:nvGrpSpPr>
        <p:grpSpPr>
          <a:xfrm>
            <a:off x="1313189" y="4900897"/>
            <a:ext cx="2403499" cy="653510"/>
            <a:chOff x="1310085" y="3852757"/>
            <a:chExt cx="2403499" cy="653510"/>
          </a:xfrm>
        </p:grpSpPr>
        <p:grpSp>
          <p:nvGrpSpPr>
            <p:cNvPr id="88" name="그룹 87"/>
            <p:cNvGrpSpPr/>
            <p:nvPr/>
          </p:nvGrpSpPr>
          <p:grpSpPr>
            <a:xfrm>
              <a:off x="1651505" y="3852757"/>
              <a:ext cx="1716832" cy="555515"/>
              <a:chOff x="1651505" y="3852757"/>
              <a:chExt cx="1716832" cy="555515"/>
            </a:xfrm>
          </p:grpSpPr>
          <p:sp>
            <p:nvSpPr>
              <p:cNvPr id="96" name="타원 95"/>
              <p:cNvSpPr/>
              <p:nvPr/>
            </p:nvSpPr>
            <p:spPr>
              <a:xfrm>
                <a:off x="1651505" y="3918193"/>
                <a:ext cx="1716832" cy="49007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  <p:sp>
            <p:nvSpPr>
              <p:cNvPr id="97" name="직사각형 96"/>
              <p:cNvSpPr/>
              <p:nvPr/>
            </p:nvSpPr>
            <p:spPr>
              <a:xfrm>
                <a:off x="2477250" y="3852757"/>
                <a:ext cx="57550" cy="10358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p:grpSp>
        <p:cxnSp>
          <p:nvCxnSpPr>
            <p:cNvPr id="89" name="직선 화살표 연결선 88"/>
            <p:cNvCxnSpPr>
              <a:stCxn id="96" idx="6"/>
            </p:cNvCxnSpPr>
            <p:nvPr/>
          </p:nvCxnSpPr>
          <p:spPr>
            <a:xfrm>
              <a:off x="3368337" y="4163233"/>
              <a:ext cx="345247" cy="16881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직선 화살표 연결선 89"/>
            <p:cNvCxnSpPr/>
            <p:nvPr/>
          </p:nvCxnSpPr>
          <p:spPr>
            <a:xfrm>
              <a:off x="1310085" y="4150491"/>
              <a:ext cx="345247" cy="16881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직선 화살표 연결선 90"/>
            <p:cNvCxnSpPr/>
            <p:nvPr/>
          </p:nvCxnSpPr>
          <p:spPr>
            <a:xfrm flipV="1">
              <a:off x="2939143" y="3852757"/>
              <a:ext cx="195943" cy="10358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직선 화살표 연결선 91"/>
            <p:cNvCxnSpPr/>
            <p:nvPr/>
          </p:nvCxnSpPr>
          <p:spPr>
            <a:xfrm flipV="1">
              <a:off x="1735494" y="4359715"/>
              <a:ext cx="339017" cy="146552"/>
            </a:xfrm>
            <a:prstGeom prst="straightConnector1">
              <a:avLst/>
            </a:prstGeom>
            <a:ln w="1905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직선 화살표 연결선 92"/>
            <p:cNvCxnSpPr/>
            <p:nvPr/>
          </p:nvCxnSpPr>
          <p:spPr>
            <a:xfrm>
              <a:off x="2060531" y="4377495"/>
              <a:ext cx="295450" cy="5549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직선 화살표 연결선 93"/>
            <p:cNvCxnSpPr/>
            <p:nvPr/>
          </p:nvCxnSpPr>
          <p:spPr>
            <a:xfrm flipV="1">
              <a:off x="2883157" y="4350388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직선 화살표 연결선 94"/>
            <p:cNvCxnSpPr/>
            <p:nvPr/>
          </p:nvCxnSpPr>
          <p:spPr>
            <a:xfrm flipV="1">
              <a:off x="1990532" y="3933622"/>
              <a:ext cx="223938" cy="279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2820737" y="1903872"/>
                <a:ext cx="19255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𝐽</m:t>
                      </m:r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737" y="1903872"/>
                <a:ext cx="192553" cy="307777"/>
              </a:xfrm>
              <a:prstGeom prst="rect">
                <a:avLst/>
              </a:prstGeom>
              <a:blipFill>
                <a:blip r:embed="rId4"/>
                <a:stretch>
                  <a:fillRect l="-38710" r="-32258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5" name="그룹 164"/>
          <p:cNvGrpSpPr/>
          <p:nvPr/>
        </p:nvGrpSpPr>
        <p:grpSpPr>
          <a:xfrm>
            <a:off x="1733500" y="1492726"/>
            <a:ext cx="512813" cy="718923"/>
            <a:chOff x="1733500" y="1492726"/>
            <a:chExt cx="512813" cy="718923"/>
          </a:xfrm>
        </p:grpSpPr>
        <p:grpSp>
          <p:nvGrpSpPr>
            <p:cNvPr id="5" name="그룹 13"/>
            <p:cNvGrpSpPr/>
            <p:nvPr/>
          </p:nvGrpSpPr>
          <p:grpSpPr>
            <a:xfrm>
              <a:off x="2025460" y="1892350"/>
              <a:ext cx="220853" cy="319299"/>
              <a:chOff x="8311587" y="1196752"/>
              <a:chExt cx="220853" cy="319299"/>
            </a:xfrm>
          </p:grpSpPr>
          <p:sp>
            <p:nvSpPr>
              <p:cNvPr id="6" name="Oval 28"/>
              <p:cNvSpPr>
                <a:spLocks noChangeArrowheads="1"/>
              </p:cNvSpPr>
              <p:nvPr/>
            </p:nvSpPr>
            <p:spPr bwMode="auto">
              <a:xfrm>
                <a:off x="8367546" y="1196752"/>
                <a:ext cx="114903" cy="114829"/>
              </a:xfrm>
              <a:prstGeom prst="ellipse">
                <a:avLst/>
              </a:pr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" name="Freeform 27"/>
              <p:cNvSpPr>
                <a:spLocks/>
              </p:cNvSpPr>
              <p:nvPr/>
            </p:nvSpPr>
            <p:spPr bwMode="auto">
              <a:xfrm>
                <a:off x="8419775" y="1316767"/>
                <a:ext cx="746" cy="1148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" name="Freeform 26"/>
              <p:cNvSpPr>
                <a:spLocks/>
              </p:cNvSpPr>
              <p:nvPr/>
            </p:nvSpPr>
            <p:spPr bwMode="auto">
              <a:xfrm>
                <a:off x="8325017" y="1431596"/>
                <a:ext cx="85804" cy="75565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" name="Freeform 25"/>
              <p:cNvSpPr>
                <a:spLocks/>
              </p:cNvSpPr>
              <p:nvPr/>
            </p:nvSpPr>
            <p:spPr bwMode="auto">
              <a:xfrm>
                <a:off x="8430967" y="1431596"/>
                <a:ext cx="101473" cy="844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" name="Freeform 24"/>
              <p:cNvSpPr>
                <a:spLocks/>
              </p:cNvSpPr>
              <p:nvPr/>
            </p:nvSpPr>
            <p:spPr bwMode="auto">
              <a:xfrm>
                <a:off x="8311587" y="1325657"/>
                <a:ext cx="106696" cy="57044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" name="Freeform 23"/>
              <p:cNvSpPr>
                <a:spLocks/>
              </p:cNvSpPr>
              <p:nvPr/>
            </p:nvSpPr>
            <p:spPr bwMode="auto">
              <a:xfrm>
                <a:off x="8418283" y="1325657"/>
                <a:ext cx="94012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105"/>
                  </a:cxn>
                </a:cxnLst>
                <a:rect l="0" t="0" r="r" b="b"/>
                <a:pathLst>
                  <a:path w="150" h="105">
                    <a:moveTo>
                      <a:pt x="0" y="0"/>
                    </a:moveTo>
                    <a:lnTo>
                      <a:pt x="150" y="105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직사각형 152"/>
                <p:cNvSpPr/>
                <p:nvPr/>
              </p:nvSpPr>
              <p:spPr>
                <a:xfrm>
                  <a:off x="1733500" y="1492726"/>
                  <a:ext cx="44287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𝑉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3" name="직사각형 1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33500" y="1492726"/>
                  <a:ext cx="442878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5" name="직선 화살표 연결선 154"/>
            <p:cNvCxnSpPr/>
            <p:nvPr/>
          </p:nvCxnSpPr>
          <p:spPr>
            <a:xfrm flipH="1" flipV="1">
              <a:off x="2134376" y="1571080"/>
              <a:ext cx="1" cy="31122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그룹 165"/>
          <p:cNvGrpSpPr/>
          <p:nvPr/>
        </p:nvGrpSpPr>
        <p:grpSpPr>
          <a:xfrm>
            <a:off x="7639487" y="1675555"/>
            <a:ext cx="2759134" cy="4758612"/>
            <a:chOff x="7639487" y="1675555"/>
            <a:chExt cx="2759134" cy="4758612"/>
          </a:xfrm>
        </p:grpSpPr>
        <p:sp>
          <p:nvSpPr>
            <p:cNvPr id="99" name="원통 98"/>
            <p:cNvSpPr/>
            <p:nvPr/>
          </p:nvSpPr>
          <p:spPr>
            <a:xfrm flipH="1">
              <a:off x="8881185" y="1675555"/>
              <a:ext cx="121297" cy="4758612"/>
            </a:xfrm>
            <a:prstGeom prst="can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0" name="순서도: 논리합 99"/>
            <p:cNvSpPr/>
            <p:nvPr/>
          </p:nvSpPr>
          <p:spPr>
            <a:xfrm>
              <a:off x="8904510" y="3709629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1" name="순서도: 논리합 100"/>
            <p:cNvSpPr/>
            <p:nvPr/>
          </p:nvSpPr>
          <p:spPr>
            <a:xfrm>
              <a:off x="8906061" y="2827086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2" name="순서도: 논리합 101"/>
            <p:cNvSpPr/>
            <p:nvPr/>
          </p:nvSpPr>
          <p:spPr>
            <a:xfrm>
              <a:off x="8893612" y="3130373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3" name="순서도: 논리합 102"/>
            <p:cNvSpPr/>
            <p:nvPr/>
          </p:nvSpPr>
          <p:spPr>
            <a:xfrm>
              <a:off x="8904505" y="3401956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4" name="순서도: 논리합 103"/>
            <p:cNvSpPr/>
            <p:nvPr/>
          </p:nvSpPr>
          <p:spPr>
            <a:xfrm>
              <a:off x="8896727" y="3976011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5" name="순서도: 논리합 104"/>
            <p:cNvSpPr/>
            <p:nvPr/>
          </p:nvSpPr>
          <p:spPr>
            <a:xfrm>
              <a:off x="8892057" y="4229622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6" name="순서도: 논리합 105"/>
            <p:cNvSpPr/>
            <p:nvPr/>
          </p:nvSpPr>
          <p:spPr>
            <a:xfrm>
              <a:off x="8906056" y="4492981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7" name="순서도: 논리합 106"/>
            <p:cNvSpPr/>
            <p:nvPr/>
          </p:nvSpPr>
          <p:spPr>
            <a:xfrm>
              <a:off x="8906044" y="4756338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8" name="순서도: 논리합 107"/>
            <p:cNvSpPr/>
            <p:nvPr/>
          </p:nvSpPr>
          <p:spPr>
            <a:xfrm>
              <a:off x="8906061" y="5019697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09" name="순서도: 논리합 108"/>
            <p:cNvSpPr/>
            <p:nvPr/>
          </p:nvSpPr>
          <p:spPr>
            <a:xfrm>
              <a:off x="8902938" y="5296336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0" name="순서도: 논리합 109"/>
            <p:cNvSpPr/>
            <p:nvPr/>
          </p:nvSpPr>
          <p:spPr>
            <a:xfrm>
              <a:off x="8908399" y="5616519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1" name="순서도: 논리합 110"/>
            <p:cNvSpPr/>
            <p:nvPr/>
          </p:nvSpPr>
          <p:spPr>
            <a:xfrm>
              <a:off x="8902938" y="5902352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2" name="순서도: 논리합 111"/>
            <p:cNvSpPr/>
            <p:nvPr/>
          </p:nvSpPr>
          <p:spPr>
            <a:xfrm>
              <a:off x="8904505" y="6191572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3" name="순서도: 논리합 112"/>
            <p:cNvSpPr/>
            <p:nvPr/>
          </p:nvSpPr>
          <p:spPr>
            <a:xfrm>
              <a:off x="8906048" y="1948972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4" name="순서도: 논리합 113"/>
            <p:cNvSpPr/>
            <p:nvPr/>
          </p:nvSpPr>
          <p:spPr>
            <a:xfrm>
              <a:off x="8893612" y="2251588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sp>
          <p:nvSpPr>
            <p:cNvPr id="115" name="순서도: 논리합 114"/>
            <p:cNvSpPr/>
            <p:nvPr/>
          </p:nvSpPr>
          <p:spPr>
            <a:xfrm>
              <a:off x="8902938" y="2532712"/>
              <a:ext cx="74644" cy="83976"/>
            </a:xfrm>
            <a:prstGeom prst="flowChartOr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+mn-ea"/>
                <a:cs typeface="+mn-cs"/>
              </a:endParaRPr>
            </a:p>
          </p:txBody>
        </p:sp>
        <p:grpSp>
          <p:nvGrpSpPr>
            <p:cNvPr id="117" name="그룹 116"/>
            <p:cNvGrpSpPr/>
            <p:nvPr/>
          </p:nvGrpSpPr>
          <p:grpSpPr>
            <a:xfrm>
              <a:off x="7741987" y="3830140"/>
              <a:ext cx="2403499" cy="653510"/>
              <a:chOff x="1310085" y="3852757"/>
              <a:chExt cx="2403499" cy="653510"/>
            </a:xfrm>
          </p:grpSpPr>
          <p:grpSp>
            <p:nvGrpSpPr>
              <p:cNvPr id="118" name="그룹 117"/>
              <p:cNvGrpSpPr/>
              <p:nvPr/>
            </p:nvGrpSpPr>
            <p:grpSpPr>
              <a:xfrm>
                <a:off x="1651505" y="3852757"/>
                <a:ext cx="1716832" cy="555515"/>
                <a:chOff x="1651505" y="3852757"/>
                <a:chExt cx="1716832" cy="555515"/>
              </a:xfrm>
            </p:grpSpPr>
            <p:sp>
              <p:nvSpPr>
                <p:cNvPr id="126" name="타원 125"/>
                <p:cNvSpPr/>
                <p:nvPr/>
              </p:nvSpPr>
              <p:spPr>
                <a:xfrm>
                  <a:off x="1651505" y="3918193"/>
                  <a:ext cx="1716832" cy="490079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직사각형 126"/>
                <p:cNvSpPr/>
                <p:nvPr/>
              </p:nvSpPr>
              <p:spPr>
                <a:xfrm>
                  <a:off x="2477250" y="3852757"/>
                  <a:ext cx="57550" cy="1035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19" name="직선 화살표 연결선 118"/>
              <p:cNvCxnSpPr>
                <a:stCxn id="126" idx="6"/>
              </p:cNvCxnSpPr>
              <p:nvPr/>
            </p:nvCxnSpPr>
            <p:spPr>
              <a:xfrm>
                <a:off x="3368337" y="4163233"/>
                <a:ext cx="345247" cy="1688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직선 화살표 연결선 119"/>
              <p:cNvCxnSpPr/>
              <p:nvPr/>
            </p:nvCxnSpPr>
            <p:spPr>
              <a:xfrm>
                <a:off x="1310085" y="4150491"/>
                <a:ext cx="345247" cy="16881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직선 화살표 연결선 120"/>
              <p:cNvCxnSpPr/>
              <p:nvPr/>
            </p:nvCxnSpPr>
            <p:spPr>
              <a:xfrm flipV="1">
                <a:off x="2939143" y="3852757"/>
                <a:ext cx="195943" cy="103588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직선 화살표 연결선 121"/>
              <p:cNvCxnSpPr/>
              <p:nvPr/>
            </p:nvCxnSpPr>
            <p:spPr>
              <a:xfrm flipV="1">
                <a:off x="1735494" y="4359715"/>
                <a:ext cx="339017" cy="146552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Box 127"/>
                <p:cNvSpPr txBox="1"/>
                <p:nvPr/>
              </p:nvSpPr>
              <p:spPr>
                <a:xfrm>
                  <a:off x="7863799" y="4404377"/>
                  <a:ext cx="325794" cy="34515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altLang="ko-KR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𝐸</m:t>
                            </m:r>
                          </m:e>
                        </m:acc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′</m:t>
                        </m:r>
                      </m:oMath>
                    </m:oMathPara>
                  </a14:m>
                  <a:endPara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8" name="TextBox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63799" y="4404377"/>
                  <a:ext cx="325794" cy="345159"/>
                </a:xfrm>
                <a:prstGeom prst="rect">
                  <a:avLst/>
                </a:prstGeom>
                <a:blipFill>
                  <a:blip r:embed="rId6"/>
                  <a:stretch>
                    <a:fillRect l="-13208" r="-18868" b="-125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9" name="TextBox 128"/>
                <p:cNvSpPr txBox="1"/>
                <p:nvPr/>
              </p:nvSpPr>
              <p:spPr>
                <a:xfrm>
                  <a:off x="9578204" y="4370399"/>
                  <a:ext cx="820417" cy="34515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kumimoji="0" lang="en-US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accPr>
                              <m:e>
                                <m:r>
                                  <a:rPr kumimoji="0" lang="en-US" sz="20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𝐵</m:t>
                                </m:r>
                              </m:e>
                            </m:acc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=0</m:t>
                        </m:r>
                      </m:oMath>
                    </m:oMathPara>
                  </a14:m>
                  <a:endPara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29" name="TextBox 1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78204" y="4370399"/>
                  <a:ext cx="820417" cy="345159"/>
                </a:xfrm>
                <a:prstGeom prst="rect">
                  <a:avLst/>
                </a:prstGeom>
                <a:blipFill>
                  <a:blip r:embed="rId7"/>
                  <a:stretch>
                    <a:fillRect l="-4444" r="-4444" b="-70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0" name="그룹 129"/>
            <p:cNvGrpSpPr/>
            <p:nvPr/>
          </p:nvGrpSpPr>
          <p:grpSpPr>
            <a:xfrm>
              <a:off x="7745096" y="2657589"/>
              <a:ext cx="2403499" cy="653510"/>
              <a:chOff x="1310085" y="3852757"/>
              <a:chExt cx="2403499" cy="653510"/>
            </a:xfrm>
          </p:grpSpPr>
          <p:grpSp>
            <p:nvGrpSpPr>
              <p:cNvPr id="131" name="그룹 130"/>
              <p:cNvGrpSpPr/>
              <p:nvPr/>
            </p:nvGrpSpPr>
            <p:grpSpPr>
              <a:xfrm>
                <a:off x="1651505" y="3852757"/>
                <a:ext cx="1716832" cy="555515"/>
                <a:chOff x="1651505" y="3852757"/>
                <a:chExt cx="1716832" cy="555515"/>
              </a:xfrm>
            </p:grpSpPr>
            <p:sp>
              <p:nvSpPr>
                <p:cNvPr id="139" name="타원 138"/>
                <p:cNvSpPr/>
                <p:nvPr/>
              </p:nvSpPr>
              <p:spPr>
                <a:xfrm>
                  <a:off x="1651505" y="3918193"/>
                  <a:ext cx="1716832" cy="490079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직사각형 139"/>
                <p:cNvSpPr/>
                <p:nvPr/>
              </p:nvSpPr>
              <p:spPr>
                <a:xfrm>
                  <a:off x="2477250" y="3852757"/>
                  <a:ext cx="57550" cy="1035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32" name="직선 화살표 연결선 131"/>
              <p:cNvCxnSpPr>
                <a:stCxn id="139" idx="6"/>
              </p:cNvCxnSpPr>
              <p:nvPr/>
            </p:nvCxnSpPr>
            <p:spPr>
              <a:xfrm>
                <a:off x="3368337" y="4163233"/>
                <a:ext cx="345247" cy="1688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화살표 연결선 132"/>
              <p:cNvCxnSpPr/>
              <p:nvPr/>
            </p:nvCxnSpPr>
            <p:spPr>
              <a:xfrm>
                <a:off x="1310085" y="4150491"/>
                <a:ext cx="345247" cy="16881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화살표 연결선 133"/>
              <p:cNvCxnSpPr/>
              <p:nvPr/>
            </p:nvCxnSpPr>
            <p:spPr>
              <a:xfrm flipV="1">
                <a:off x="2939143" y="3852757"/>
                <a:ext cx="195943" cy="103588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화살표 연결선 134"/>
              <p:cNvCxnSpPr/>
              <p:nvPr/>
            </p:nvCxnSpPr>
            <p:spPr>
              <a:xfrm flipV="1">
                <a:off x="1735494" y="4359715"/>
                <a:ext cx="339017" cy="146552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그룹 140"/>
            <p:cNvGrpSpPr/>
            <p:nvPr/>
          </p:nvGrpSpPr>
          <p:grpSpPr>
            <a:xfrm>
              <a:off x="7745091" y="4878280"/>
              <a:ext cx="2403499" cy="653510"/>
              <a:chOff x="1310085" y="3852757"/>
              <a:chExt cx="2403499" cy="653510"/>
            </a:xfrm>
          </p:grpSpPr>
          <p:grpSp>
            <p:nvGrpSpPr>
              <p:cNvPr id="142" name="그룹 141"/>
              <p:cNvGrpSpPr/>
              <p:nvPr/>
            </p:nvGrpSpPr>
            <p:grpSpPr>
              <a:xfrm>
                <a:off x="1651505" y="3852757"/>
                <a:ext cx="1716832" cy="555515"/>
                <a:chOff x="1651505" y="3852757"/>
                <a:chExt cx="1716832" cy="555515"/>
              </a:xfrm>
            </p:grpSpPr>
            <p:sp>
              <p:nvSpPr>
                <p:cNvPr id="150" name="타원 149"/>
                <p:cNvSpPr/>
                <p:nvPr/>
              </p:nvSpPr>
              <p:spPr>
                <a:xfrm>
                  <a:off x="1651505" y="3918193"/>
                  <a:ext cx="1716832" cy="490079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직사각형 150"/>
                <p:cNvSpPr/>
                <p:nvPr/>
              </p:nvSpPr>
              <p:spPr>
                <a:xfrm>
                  <a:off x="2477250" y="3852757"/>
                  <a:ext cx="57550" cy="10358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43" name="직선 화살표 연결선 142"/>
              <p:cNvCxnSpPr>
                <a:stCxn id="150" idx="6"/>
              </p:cNvCxnSpPr>
              <p:nvPr/>
            </p:nvCxnSpPr>
            <p:spPr>
              <a:xfrm>
                <a:off x="3368337" y="4163233"/>
                <a:ext cx="345247" cy="16881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직선 화살표 연결선 143"/>
              <p:cNvCxnSpPr/>
              <p:nvPr/>
            </p:nvCxnSpPr>
            <p:spPr>
              <a:xfrm>
                <a:off x="1310085" y="4150491"/>
                <a:ext cx="345247" cy="16881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직선 화살표 연결선 144"/>
              <p:cNvCxnSpPr/>
              <p:nvPr/>
            </p:nvCxnSpPr>
            <p:spPr>
              <a:xfrm flipV="1">
                <a:off x="2939143" y="3852757"/>
                <a:ext cx="195943" cy="103588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직선 화살표 연결선 145"/>
              <p:cNvCxnSpPr/>
              <p:nvPr/>
            </p:nvCxnSpPr>
            <p:spPr>
              <a:xfrm flipV="1">
                <a:off x="1735494" y="4359715"/>
                <a:ext cx="339017" cy="146552"/>
              </a:xfrm>
              <a:prstGeom prst="straightConnector1">
                <a:avLst/>
              </a:prstGeom>
              <a:ln w="19050"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TextBox 151"/>
                <p:cNvSpPr txBox="1"/>
                <p:nvPr/>
              </p:nvSpPr>
              <p:spPr>
                <a:xfrm>
                  <a:off x="9093369" y="1879059"/>
                  <a:ext cx="74802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𝐽</m:t>
                            </m:r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′</m:t>
                            </m:r>
                          </m:sup>
                        </m:s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=0</m:t>
                        </m:r>
                      </m:oMath>
                    </m:oMathPara>
                  </a14:m>
                  <a:endPara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2" name="TextBox 1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93369" y="1879059"/>
                  <a:ext cx="748025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9016" r="-5738" b="-3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58" name="그룹 13"/>
            <p:cNvGrpSpPr/>
            <p:nvPr/>
          </p:nvGrpSpPr>
          <p:grpSpPr>
            <a:xfrm>
              <a:off x="7639487" y="5513713"/>
              <a:ext cx="220853" cy="319299"/>
              <a:chOff x="8311587" y="1196752"/>
              <a:chExt cx="220853" cy="319299"/>
            </a:xfrm>
          </p:grpSpPr>
          <p:sp>
            <p:nvSpPr>
              <p:cNvPr id="159" name="Oval 28"/>
              <p:cNvSpPr>
                <a:spLocks noChangeArrowheads="1"/>
              </p:cNvSpPr>
              <p:nvPr/>
            </p:nvSpPr>
            <p:spPr bwMode="auto">
              <a:xfrm>
                <a:off x="8367546" y="1196752"/>
                <a:ext cx="114903" cy="114829"/>
              </a:xfrm>
              <a:prstGeom prst="ellipse">
                <a:avLst/>
              </a:pr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0" name="Freeform 27"/>
              <p:cNvSpPr>
                <a:spLocks/>
              </p:cNvSpPr>
              <p:nvPr/>
            </p:nvSpPr>
            <p:spPr bwMode="auto">
              <a:xfrm>
                <a:off x="8419775" y="1316767"/>
                <a:ext cx="746" cy="1148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0"/>
                  </a:cxn>
                </a:cxnLst>
                <a:rect l="0" t="0" r="r" b="b"/>
                <a:pathLst>
                  <a:path w="1" h="180">
                    <a:moveTo>
                      <a:pt x="0" y="0"/>
                    </a:moveTo>
                    <a:lnTo>
                      <a:pt x="1" y="180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1" name="Freeform 26"/>
              <p:cNvSpPr>
                <a:spLocks/>
              </p:cNvSpPr>
              <p:nvPr/>
            </p:nvSpPr>
            <p:spPr bwMode="auto">
              <a:xfrm>
                <a:off x="8325017" y="1431596"/>
                <a:ext cx="85804" cy="75565"/>
              </a:xfrm>
              <a:custGeom>
                <a:avLst/>
                <a:gdLst/>
                <a:ahLst/>
                <a:cxnLst>
                  <a:cxn ang="0">
                    <a:pos x="135" y="0"/>
                  </a:cxn>
                  <a:cxn ang="0">
                    <a:pos x="0" y="119"/>
                  </a:cxn>
                </a:cxnLst>
                <a:rect l="0" t="0" r="r" b="b"/>
                <a:pathLst>
                  <a:path w="135" h="119">
                    <a:moveTo>
                      <a:pt x="135" y="0"/>
                    </a:moveTo>
                    <a:lnTo>
                      <a:pt x="0" y="119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2" name="Freeform 25"/>
              <p:cNvSpPr>
                <a:spLocks/>
              </p:cNvSpPr>
              <p:nvPr/>
            </p:nvSpPr>
            <p:spPr bwMode="auto">
              <a:xfrm>
                <a:off x="8430967" y="1431596"/>
                <a:ext cx="101473" cy="8445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133"/>
                  </a:cxn>
                </a:cxnLst>
                <a:rect l="0" t="0" r="r" b="b"/>
                <a:pathLst>
                  <a:path w="159" h="133">
                    <a:moveTo>
                      <a:pt x="0" y="0"/>
                    </a:moveTo>
                    <a:lnTo>
                      <a:pt x="159" y="133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3" name="Freeform 24"/>
              <p:cNvSpPr>
                <a:spLocks/>
              </p:cNvSpPr>
              <p:nvPr/>
            </p:nvSpPr>
            <p:spPr bwMode="auto">
              <a:xfrm>
                <a:off x="8311587" y="1325657"/>
                <a:ext cx="106696" cy="57044"/>
              </a:xfrm>
              <a:custGeom>
                <a:avLst/>
                <a:gdLst/>
                <a:ahLst/>
                <a:cxnLst>
                  <a:cxn ang="0">
                    <a:pos x="165" y="0"/>
                  </a:cxn>
                  <a:cxn ang="0">
                    <a:pos x="0" y="90"/>
                  </a:cxn>
                </a:cxnLst>
                <a:rect l="0" t="0" r="r" b="b"/>
                <a:pathLst>
                  <a:path w="165" h="90">
                    <a:moveTo>
                      <a:pt x="165" y="0"/>
                    </a:moveTo>
                    <a:lnTo>
                      <a:pt x="0" y="90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4" name="Freeform 23"/>
              <p:cNvSpPr>
                <a:spLocks/>
              </p:cNvSpPr>
              <p:nvPr/>
            </p:nvSpPr>
            <p:spPr bwMode="auto">
              <a:xfrm>
                <a:off x="8418283" y="1325657"/>
                <a:ext cx="94012" cy="666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0" y="105"/>
                  </a:cxn>
                </a:cxnLst>
                <a:rect l="0" t="0" r="r" b="b"/>
                <a:pathLst>
                  <a:path w="150" h="105">
                    <a:moveTo>
                      <a:pt x="0" y="0"/>
                    </a:moveTo>
                    <a:lnTo>
                      <a:pt x="150" y="105"/>
                    </a:lnTo>
                  </a:path>
                </a:pathLst>
              </a:custGeom>
              <a:noFill/>
              <a:ln w="2857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170" name="그룹 169"/>
          <p:cNvGrpSpPr/>
          <p:nvPr/>
        </p:nvGrpSpPr>
        <p:grpSpPr>
          <a:xfrm>
            <a:off x="3933282" y="2352085"/>
            <a:ext cx="3476432" cy="2422394"/>
            <a:chOff x="4000486" y="2251588"/>
            <a:chExt cx="3476432" cy="242239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직사각형 156"/>
                <p:cNvSpPr/>
                <p:nvPr/>
              </p:nvSpPr>
              <p:spPr>
                <a:xfrm>
                  <a:off x="4000486" y="2251588"/>
                  <a:ext cx="3476432" cy="242239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𝐵</m:t>
                            </m:r>
                          </m:e>
                          <m:sub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𝑥</m:t>
                            </m:r>
                          </m:sub>
                        </m:sSub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</m:t>
                        </m:r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𝐹</m:t>
                            </m:r>
                          </m:e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𝑦𝑧</m:t>
                            </m:r>
                          </m:sup>
                        </m:sSup>
                        <m:r>
                          <a:rPr kumimoji="0" lang="en-US" altLang="ko-KR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=</m:t>
                        </m:r>
                        <m:sSubSup>
                          <m:sSub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ko-KR" sz="2400" b="0" i="0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Λ</m:t>
                            </m:r>
                          </m:e>
                          <m:sub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𝛼</m:t>
                            </m:r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b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𝑦</m:t>
                            </m:r>
                          </m:sup>
                        </m:sSubSup>
                        <m:sSubSup>
                          <m:sSubSupPr>
                            <m:ctrlP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0" lang="en-US" altLang="ko-KR" sz="24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Λ</m:t>
                            </m:r>
                          </m:e>
                          <m:sub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𝛽</m:t>
                            </m:r>
                            <m:r>
                              <a:rPr kumimoji="0" lang="en-US" altLang="ko-KR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sub>
                          <m:sup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𝑧</m:t>
                            </m:r>
                          </m:sup>
                        </m:sSubSup>
                        <m:sSup>
                          <m:sSupPr>
                            <m:ctrlP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altLang="ko-KR" sz="2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𝐹</m:t>
                            </m:r>
                          </m:e>
                          <m:sup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𝛼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sup>
                            </m:sSup>
                          </m:sup>
                        </m:sSup>
                      </m:oMath>
                    </m:oMathPara>
                  </a14:m>
                  <a:endParaRPr kumimoji="0" lang="en-US" altLang="ko-KR" sz="24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endParaRPr>
                </a:p>
                <a:p>
                  <a:pPr marL="457200" marR="0" lvl="1" indent="0" algn="l" defTabSz="914400" rtl="0" eaLnBrk="1" fontAlgn="auto" latinLnBrk="1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24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 </a:t>
                  </a:r>
                  <a14:m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𝛾</m:t>
                      </m:r>
                      <m:d>
                        <m:dPr>
                          <m:ctrlP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𝑉</m:t>
                              </m:r>
                            </m:num>
                            <m:den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𝑐</m:t>
                              </m:r>
                            </m:den>
                          </m:f>
                          <m:sSubSup>
                            <m:sSub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𝑦</m:t>
                              </m:r>
                            </m:sub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  <m:r>
                            <a:rPr kumimoji="0" lang="en-US" altLang="ko-KR" sz="2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Sup>
                            <m:sSubSupPr>
                              <m:ctrlP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𝐵</m:t>
                              </m:r>
                            </m:e>
                            <m:sub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</m:sub>
                            <m:sup>
                              <m:r>
                                <a:rPr kumimoji="0" lang="en-US" altLang="ko-KR" sz="2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sup>
                          </m:sSubSup>
                        </m:e>
                      </m:d>
                    </m:oMath>
                  </a14:m>
                  <a:r>
                    <a:rPr kumimoji="0" lang="en-US" altLang="ko-KR" sz="2400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맑은 고딕" panose="020B0503020000020004" pitchFamily="50" charset="-127"/>
                      <a:cs typeface="+mn-cs"/>
                    </a:rPr>
                    <a:t> </a:t>
                  </a:r>
                </a:p>
                <a:p>
                  <a:pPr marL="0" marR="0" lvl="0" indent="0" algn="l" defTabSz="914400" rtl="0" eaLnBrk="1" fontAlgn="auto" latinLnBrk="1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 xmlns:m="http://schemas.openxmlformats.org/officeDocument/2006/math"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  </m:t>
                      </m:r>
                      <m:r>
                        <a:rPr kumimoji="0" lang="en-US" altLang="ko-KR" sz="2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⟹</m:t>
                      </m:r>
                    </m:oMath>
                  </a14:m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+mn-ea"/>
                      <a:cs typeface="+mn-cs"/>
                    </a:rPr>
                    <a:t>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𝑩</m:t>
                          </m:r>
                        </m:e>
                        <m:sub>
                          <m:r>
                            <a:rPr kumimoji="0" lang="en-US" altLang="ko-KR" sz="2400" b="1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𝒙</m:t>
                          </m:r>
                        </m:sub>
                      </m:sSub>
                      <m:r>
                        <a:rPr kumimoji="0" lang="en-US" altLang="ko-KR" sz="2400" b="1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=−</m:t>
                      </m:r>
                      <m:f>
                        <m:fPr>
                          <m:ctrlP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𝜸</m:t>
                          </m:r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𝑽</m:t>
                          </m:r>
                        </m:num>
                        <m:den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𝒄</m:t>
                          </m:r>
                        </m:den>
                      </m:f>
                      <m:sSubSup>
                        <m:sSubSupPr>
                          <m:ctrlP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𝑬</m:t>
                          </m:r>
                        </m:e>
                        <m:sub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𝒚</m:t>
                          </m:r>
                        </m:sub>
                        <m:sup>
                          <m:r>
                            <a:rPr kumimoji="0" lang="en-US" altLang="ko-KR" sz="24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′</m:t>
                          </m:r>
                        </m:sup>
                      </m:sSubSup>
                    </m:oMath>
                  </a14:m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+mn-ea"/>
                      <a:cs typeface="+mn-cs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157" name="직사각형 1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0486" y="2251588"/>
                  <a:ext cx="3476432" cy="242239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8" name="직선 화살표 연결선 167"/>
            <p:cNvCxnSpPr/>
            <p:nvPr/>
          </p:nvCxnSpPr>
          <p:spPr>
            <a:xfrm flipV="1">
              <a:off x="5981991" y="3030198"/>
              <a:ext cx="709126" cy="84664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9" name="TextBox 168"/>
                <p:cNvSpPr txBox="1"/>
                <p:nvPr/>
              </p:nvSpPr>
              <p:spPr>
                <a:xfrm>
                  <a:off x="6716671" y="2919211"/>
                  <a:ext cx="20999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0</m:t>
                        </m:r>
                      </m:oMath>
                    </m:oMathPara>
                  </a14:m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맑은 고딕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9" name="TextBox 1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6671" y="2919211"/>
                  <a:ext cx="209994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0588" r="-20588" b="-1087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94397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B7FA3D1-9991-4C1E-9531-8168814805F6}"/>
              </a:ext>
            </a:extLst>
          </p:cNvPr>
          <p:cNvSpPr/>
          <p:nvPr/>
        </p:nvSpPr>
        <p:spPr>
          <a:xfrm>
            <a:off x="1192083" y="2794000"/>
            <a:ext cx="9376034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marL="0" marR="0" lvl="0" indent="0" algn="ctr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“</a:t>
            </a:r>
            <a:r>
              <a:rPr kumimoji="0" lang="ko-KR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시간과 공간의 기본 개념</a:t>
            </a:r>
            <a:r>
              <a:rPr kumimoji="0" lang="en-US" altLang="ko-KR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”</a:t>
            </a:r>
            <a:endParaRPr kumimoji="0" lang="ko-KR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033C1B2E-7AE8-47A2-836C-9018FF39D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660400"/>
            <a:ext cx="10515600" cy="815975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ko-KR" altLang="en-US" b="1" dirty="0"/>
              <a:t>새로운 접근 방법</a:t>
            </a:r>
          </a:p>
        </p:txBody>
      </p:sp>
    </p:spTree>
    <p:extLst>
      <p:ext uri="{BB962C8B-B14F-4D97-AF65-F5344CB8AC3E}">
        <p14:creationId xmlns:p14="http://schemas.microsoft.com/office/powerpoint/2010/main" val="34108085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27753" y="1182555"/>
                <a:ext cx="74052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marR="0" lvl="0" indent="-45720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ü"/>
                  <a:tabLst/>
                  <a:defRPr/>
                </a:pPr>
                <a:r>
                  <a:rPr kumimoji="0" lang="ko-KR" altLang="en-US" sz="3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뉴튼</a:t>
                </a:r>
                <a:r>
                  <a:rPr kumimoji="0" lang="en-US" altLang="ko-KR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r>
                  <a:rPr kumimoji="0" lang="ko-KR" altLang="en-US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극한</a:t>
                </a:r>
                <a:r>
                  <a:rPr kumimoji="0" lang="en-US" altLang="ko-KR" sz="3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:  </a:t>
                </a:r>
                <a14:m>
                  <m:oMath xmlns:m="http://schemas.openxmlformats.org/officeDocument/2006/math">
                    <m:r>
                      <a:rPr kumimoji="0" lang="en-US" altLang="ko-KR" sz="3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𝒄</m:t>
                    </m:r>
                    <m:r>
                      <a:rPr kumimoji="0" lang="en-US" altLang="ko-KR" sz="36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→∞</m:t>
                    </m:r>
                  </m:oMath>
                </a14:m>
                <a:endParaRPr kumimoji="0" lang="ko-KR" alt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7753" y="1182555"/>
                <a:ext cx="7405216" cy="646331"/>
              </a:xfrm>
              <a:prstGeom prst="rect">
                <a:avLst/>
              </a:prstGeom>
              <a:blipFill>
                <a:blip r:embed="rId2"/>
                <a:stretch>
                  <a:fillRect l="-2224" t="-16038" b="-3396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91083" y="2294796"/>
            <a:ext cx="4922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)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로렌츠 변환 </a:t>
            </a: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  <a:sym typeface="Wingdings" panose="05000000000000000000" pitchFamily="2" charset="2"/>
              </a:rPr>
              <a:t>갈릴레오 변환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210337" y="3033372"/>
                <a:ext cx="3802160" cy="1666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𝑡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𝑡</m:t>
                    </m:r>
                    <m:r>
                      <a:rPr kumimoji="0" lang="en-US" altLang="ko-KR" sz="24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𝑐</m:t>
                        </m:r>
                      </m:den>
                    </m:f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𝑥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radPr>
                          <m:deg/>
                          <m:e>
                            <m: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/>
                                <a:cs typeface="+mn-cs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𝑣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en-US" altLang="ko-KR" sz="2400" b="0" i="1" u="none" strike="noStrike" kern="1200" cap="none" spc="0" normalizeH="0" baseline="0" noProof="0" dirty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/</m:t>
                            </m:r>
                            <m:sSup>
                              <m:sSupPr>
                                <m:ctrlP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𝑐</m:t>
                                </m:r>
                              </m:e>
                              <m:sup>
                                <m:r>
                                  <a:rPr kumimoji="0" lang="en-US" altLang="ko-KR" sz="2400" b="0" i="1" u="none" strike="noStrike" kern="1200" cap="none" spc="0" normalizeH="0" baseline="0" noProof="0" dirty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(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𝑥</m:t>
                    </m:r>
                    <m:r>
                      <a:rPr kumimoji="0" lang="en-US" altLang="ko-K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−</m:t>
                    </m:r>
                    <m:f>
                      <m:fPr>
                        <m:ctrlP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𝑣</m:t>
                        </m:r>
                      </m:num>
                      <m:den>
                        <m:r>
                          <a:rPr kumimoji="0" lang="en-US" altLang="ko-KR" sz="24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𝑐</m:t>
                        </m:r>
                      </m:den>
                    </m:f>
                    <m:r>
                      <a:rPr kumimoji="0" lang="en-US" altLang="ko-K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 </m:t>
                    </m:r>
                    <m:r>
                      <a:rPr kumimoji="0" lang="en-US" altLang="ko-KR" sz="2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𝑐𝑡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𝑦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𝑦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𝑧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𝑧</m:t>
                    </m:r>
                  </m:oMath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337" y="3033372"/>
                <a:ext cx="3802160" cy="1666482"/>
              </a:xfrm>
              <a:prstGeom prst="rect">
                <a:avLst/>
              </a:prstGeom>
              <a:blipFill>
                <a:blip r:embed="rId3"/>
                <a:stretch>
                  <a:fillRect l="-482" b="-769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218192" y="5477063"/>
                <a:ext cx="25851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𝑡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en-US" altLang="ko-KR" sz="24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𝑥</m:t>
                          </m:r>
                        </m:e>
                        <m:sup>
                          <m:r>
                            <a:rPr kumimoji="0" lang="en-US" altLang="ko-KR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/>
                              <a:cs typeface="+mn-cs"/>
                            </a:rPr>
                            <m:t>′</m:t>
                          </m:r>
                        </m:sup>
                      </m:sSup>
                      <m:r>
                        <a:rPr kumimoji="0" lang="en-US" altLang="ko-KR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=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𝑥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−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𝑣</m:t>
                      </m:r>
                      <m:r>
                        <a:rPr kumimoji="0" lang="en-US" altLang="ko-KR" sz="2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𝑦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𝑦</m:t>
                    </m:r>
                  </m:oMath>
                </a14:m>
                <a:r>
                  <a:rPr kumimoji="0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𝑧</m:t>
                        </m:r>
                      </m:e>
                      <m:sup>
                        <m:r>
                          <a:rPr kumimoji="0" lang="en-US" altLang="ko-KR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cs typeface="+mn-cs"/>
                          </a:rPr>
                          <m:t>′</m:t>
                        </m:r>
                      </m:sup>
                    </m:sSup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=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cs typeface="+mn-cs"/>
                      </a:rPr>
                      <m:t>𝑧</m:t>
                    </m:r>
                  </m:oMath>
                </a14:m>
                <a:endParaRPr kumimoji="0" lang="en-US" altLang="ko-KR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192" y="5477063"/>
                <a:ext cx="2585112" cy="1200329"/>
              </a:xfrm>
              <a:prstGeom prst="rect">
                <a:avLst/>
              </a:prstGeom>
              <a:blipFill>
                <a:blip r:embed="rId4"/>
                <a:stretch>
                  <a:fillRect l="-708" b="-1066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아래쪽 화살표 20"/>
          <p:cNvSpPr/>
          <p:nvPr/>
        </p:nvSpPr>
        <p:spPr>
          <a:xfrm>
            <a:off x="1735055" y="4947238"/>
            <a:ext cx="21602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87317" y="1694984"/>
            <a:ext cx="5361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ii)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절대 시공간의 거리 구조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172200" y="2390095"/>
                <a:ext cx="5829299" cy="13849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+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𝑙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en-US" altLang="ko-KR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≅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∆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𝑠</m:t>
                        </m:r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≅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−</m:t>
                    </m:r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d>
                          <m:dPr>
                            <m:ctrlP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∆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  <m:r>
                              <a:rPr kumimoji="0" lang="en-US" altLang="ko-KR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′</m:t>
                            </m:r>
                          </m:e>
                        </m:d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endParaRPr kumimoji="0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 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.   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Consequently, we also obtain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𝑙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=∆</m:t>
                    </m:r>
                    <m:r>
                      <a:rPr kumimoji="0" lang="en-US" altLang="ko-KR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𝑙</m:t>
                    </m:r>
                    <m:r>
                      <a:rPr kumimoji="0" lang="en-US" altLang="ko-KR" sz="20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2390095"/>
                <a:ext cx="5829299" cy="1384995"/>
              </a:xfrm>
              <a:prstGeom prst="rect">
                <a:avLst/>
              </a:prstGeom>
              <a:blipFill>
                <a:blip r:embed="rId5"/>
                <a:stretch>
                  <a:fillRect l="-2720" b="-61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914832" y="4238189"/>
            <a:ext cx="5288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iii) </a:t>
            </a:r>
            <a:r>
              <a:rPr kumimoji="0" lang="ko-KR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인과 구조</a:t>
            </a:r>
          </a:p>
        </p:txBody>
      </p:sp>
      <p:cxnSp>
        <p:nvCxnSpPr>
          <p:cNvPr id="39" name="직선 연결선 38"/>
          <p:cNvCxnSpPr/>
          <p:nvPr/>
        </p:nvCxnSpPr>
        <p:spPr>
          <a:xfrm>
            <a:off x="5987317" y="5906980"/>
            <a:ext cx="2088232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41"/>
          <p:cNvGrpSpPr/>
          <p:nvPr/>
        </p:nvGrpSpPr>
        <p:grpSpPr>
          <a:xfrm>
            <a:off x="5904644" y="5313296"/>
            <a:ext cx="1889747" cy="1126316"/>
            <a:chOff x="5940152" y="4465171"/>
            <a:chExt cx="1829015" cy="2189899"/>
          </a:xfrm>
        </p:grpSpPr>
        <p:sp>
          <p:nvSpPr>
            <p:cNvPr id="43" name="Oval 15"/>
            <p:cNvSpPr>
              <a:spLocks noChangeArrowheads="1"/>
            </p:cNvSpPr>
            <p:nvPr/>
          </p:nvSpPr>
          <p:spPr bwMode="auto">
            <a:xfrm>
              <a:off x="5940152" y="4465171"/>
              <a:ext cx="1829015" cy="50983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4" name="AutoShape 14"/>
            <p:cNvSpPr>
              <a:spLocks noChangeShapeType="1"/>
            </p:cNvSpPr>
            <p:nvPr/>
          </p:nvSpPr>
          <p:spPr bwMode="auto">
            <a:xfrm>
              <a:off x="5940152" y="4695839"/>
              <a:ext cx="1829015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AutoShape 13"/>
            <p:cNvSpPr>
              <a:spLocks noChangeShapeType="1"/>
            </p:cNvSpPr>
            <p:nvPr/>
          </p:nvSpPr>
          <p:spPr bwMode="auto">
            <a:xfrm flipH="1">
              <a:off x="6055072" y="4695839"/>
              <a:ext cx="1711110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6055072" y="6525344"/>
              <a:ext cx="1707379" cy="1297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69"/>
                </a:cxn>
                <a:cxn ang="0">
                  <a:pos x="468" y="143"/>
                </a:cxn>
                <a:cxn ang="0">
                  <a:pos x="1263" y="202"/>
                </a:cxn>
                <a:cxn ang="0">
                  <a:pos x="2148" y="128"/>
                </a:cxn>
                <a:cxn ang="0">
                  <a:pos x="2508" y="84"/>
                </a:cxn>
                <a:cxn ang="0">
                  <a:pos x="2689" y="9"/>
                </a:cxn>
              </a:cxnLst>
              <a:rect l="0" t="0" r="r" b="b"/>
              <a:pathLst>
                <a:path w="2689" h="204">
                  <a:moveTo>
                    <a:pt x="0" y="0"/>
                  </a:moveTo>
                  <a:cubicBezTo>
                    <a:pt x="18" y="12"/>
                    <a:pt x="30" y="45"/>
                    <a:pt x="108" y="69"/>
                  </a:cubicBezTo>
                  <a:cubicBezTo>
                    <a:pt x="186" y="93"/>
                    <a:pt x="276" y="121"/>
                    <a:pt x="468" y="143"/>
                  </a:cubicBezTo>
                  <a:cubicBezTo>
                    <a:pt x="660" y="165"/>
                    <a:pt x="983" y="204"/>
                    <a:pt x="1263" y="202"/>
                  </a:cubicBezTo>
                  <a:cubicBezTo>
                    <a:pt x="1543" y="200"/>
                    <a:pt x="1941" y="148"/>
                    <a:pt x="2148" y="128"/>
                  </a:cubicBezTo>
                  <a:cubicBezTo>
                    <a:pt x="2355" y="108"/>
                    <a:pt x="2418" y="104"/>
                    <a:pt x="2508" y="84"/>
                  </a:cubicBezTo>
                  <a:cubicBezTo>
                    <a:pt x="2598" y="64"/>
                    <a:pt x="2651" y="25"/>
                    <a:pt x="2689" y="9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6399174" y="5382322"/>
            <a:ext cx="936104" cy="1020333"/>
            <a:chOff x="5940152" y="4581681"/>
            <a:chExt cx="1829015" cy="2073389"/>
          </a:xfrm>
        </p:grpSpPr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5940152" y="4581681"/>
              <a:ext cx="1829015" cy="2283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AutoShape 14"/>
            <p:cNvSpPr>
              <a:spLocks noChangeShapeType="1"/>
            </p:cNvSpPr>
            <p:nvPr/>
          </p:nvSpPr>
          <p:spPr bwMode="auto">
            <a:xfrm>
              <a:off x="5940152" y="4695839"/>
              <a:ext cx="1829015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0" name="AutoShape 13"/>
            <p:cNvSpPr>
              <a:spLocks noChangeShapeType="1"/>
            </p:cNvSpPr>
            <p:nvPr/>
          </p:nvSpPr>
          <p:spPr bwMode="auto">
            <a:xfrm flipH="1">
              <a:off x="6055072" y="4695839"/>
              <a:ext cx="1711110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Freeform 8"/>
            <p:cNvSpPr>
              <a:spLocks/>
            </p:cNvSpPr>
            <p:nvPr/>
          </p:nvSpPr>
          <p:spPr bwMode="auto">
            <a:xfrm>
              <a:off x="6055072" y="6525344"/>
              <a:ext cx="1707379" cy="1297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69"/>
                </a:cxn>
                <a:cxn ang="0">
                  <a:pos x="468" y="143"/>
                </a:cxn>
                <a:cxn ang="0">
                  <a:pos x="1263" y="202"/>
                </a:cxn>
                <a:cxn ang="0">
                  <a:pos x="2148" y="128"/>
                </a:cxn>
                <a:cxn ang="0">
                  <a:pos x="2508" y="84"/>
                </a:cxn>
                <a:cxn ang="0">
                  <a:pos x="2689" y="9"/>
                </a:cxn>
              </a:cxnLst>
              <a:rect l="0" t="0" r="r" b="b"/>
              <a:pathLst>
                <a:path w="2689" h="204">
                  <a:moveTo>
                    <a:pt x="0" y="0"/>
                  </a:moveTo>
                  <a:cubicBezTo>
                    <a:pt x="18" y="12"/>
                    <a:pt x="30" y="45"/>
                    <a:pt x="108" y="69"/>
                  </a:cubicBezTo>
                  <a:cubicBezTo>
                    <a:pt x="186" y="93"/>
                    <a:pt x="276" y="121"/>
                    <a:pt x="468" y="143"/>
                  </a:cubicBezTo>
                  <a:cubicBezTo>
                    <a:pt x="660" y="165"/>
                    <a:pt x="983" y="204"/>
                    <a:pt x="1263" y="202"/>
                  </a:cubicBezTo>
                  <a:cubicBezTo>
                    <a:pt x="1543" y="200"/>
                    <a:pt x="1941" y="148"/>
                    <a:pt x="2148" y="128"/>
                  </a:cubicBezTo>
                  <a:cubicBezTo>
                    <a:pt x="2355" y="108"/>
                    <a:pt x="2418" y="104"/>
                    <a:pt x="2508" y="84"/>
                  </a:cubicBezTo>
                  <a:cubicBezTo>
                    <a:pt x="2598" y="64"/>
                    <a:pt x="2651" y="25"/>
                    <a:pt x="2689" y="9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52" name="직선 화살표 연결선 51"/>
          <p:cNvCxnSpPr/>
          <p:nvPr/>
        </p:nvCxnSpPr>
        <p:spPr>
          <a:xfrm flipV="1">
            <a:off x="6894916" y="4999451"/>
            <a:ext cx="0" cy="165618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자유형 52"/>
          <p:cNvSpPr/>
          <p:nvPr/>
        </p:nvSpPr>
        <p:spPr>
          <a:xfrm>
            <a:off x="7137932" y="5181592"/>
            <a:ext cx="571500" cy="476250"/>
          </a:xfrm>
          <a:custGeom>
            <a:avLst/>
            <a:gdLst>
              <a:gd name="connsiteX0" fmla="*/ 0 w 571500"/>
              <a:gd name="connsiteY0" fmla="*/ 476250 h 476250"/>
              <a:gd name="connsiteX1" fmla="*/ 457200 w 571500"/>
              <a:gd name="connsiteY1" fmla="*/ 247650 h 476250"/>
              <a:gd name="connsiteX2" fmla="*/ 571500 w 571500"/>
              <a:gd name="connsiteY2" fmla="*/ 0 h 476250"/>
              <a:gd name="connsiteX3" fmla="*/ 571500 w 571500"/>
              <a:gd name="connsiteY3" fmla="*/ 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0" h="476250">
                <a:moveTo>
                  <a:pt x="0" y="476250"/>
                </a:moveTo>
                <a:cubicBezTo>
                  <a:pt x="180975" y="401637"/>
                  <a:pt x="361950" y="327025"/>
                  <a:pt x="457200" y="247650"/>
                </a:cubicBezTo>
                <a:cubicBezTo>
                  <a:pt x="552450" y="168275"/>
                  <a:pt x="571500" y="0"/>
                  <a:pt x="571500" y="0"/>
                </a:cubicBezTo>
                <a:lnTo>
                  <a:pt x="571500" y="0"/>
                </a:lnTo>
              </a:path>
            </a:pathLst>
          </a:custGeom>
          <a:noFill/>
          <a:ln w="12700"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708336" y="4933300"/>
                <a:ext cx="15889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336" y="4933300"/>
                <a:ext cx="158890" cy="246221"/>
              </a:xfrm>
              <a:prstGeom prst="rect">
                <a:avLst/>
              </a:prstGeom>
              <a:blipFill>
                <a:blip r:embed="rId6"/>
                <a:stretch>
                  <a:fillRect l="-14815" r="-11111" b="-731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7824461" y="5863548"/>
                <a:ext cx="18735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4461" y="5863548"/>
                <a:ext cx="187359" cy="246221"/>
              </a:xfrm>
              <a:prstGeom prst="rect">
                <a:avLst/>
              </a:prstGeom>
              <a:blipFill>
                <a:blip r:embed="rId7"/>
                <a:stretch>
                  <a:fillRect l="-10000" r="-6667" b="-2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7493087" y="4844523"/>
                <a:ext cx="662746" cy="3489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den>
                    </m:f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𝑥</m:t>
                    </m:r>
                  </m:oMath>
                </a14:m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3087" y="4844523"/>
                <a:ext cx="662746" cy="348942"/>
              </a:xfrm>
              <a:prstGeom prst="rect">
                <a:avLst/>
              </a:prstGeom>
              <a:blipFill>
                <a:blip r:embed="rId8"/>
                <a:stretch>
                  <a:fillRect l="-9174" b="-105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7551302" y="5466317"/>
                <a:ext cx="1759200" cy="3781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𝑡</m:t>
                    </m:r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fPr>
                      <m:num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kumimoji="0" lang="en-US" altLang="ko-K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ko-K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𝑐</m:t>
                            </m:r>
                          </m:e>
                          <m:sub>
                            <m:r>
                              <a:rPr kumimoji="0" lang="en-US" altLang="ko-K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𝑥</m:t>
                    </m:r>
                  </m:oMath>
                </a14:m>
                <a:r>
                  <a:rPr kumimoji="0" lang="ko-KR" alt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 </a:t>
                </a:r>
                <a:r>
                  <a:rPr kumimoji="0" lang="en-US" altLang="ko-K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en-US" altLang="ko-K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2</m:t>
                        </m:r>
                      </m:sub>
                    </m:sSub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&gt;</m:t>
                    </m:r>
                    <m:r>
                      <a:rPr kumimoji="0" lang="en-US" altLang="ko-KR" sz="16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𝑐</m:t>
                    </m:r>
                  </m:oMath>
                </a14:m>
                <a:r>
                  <a:rPr kumimoji="0" lang="ko-KR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 </a:t>
                </a:r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1302" y="5466317"/>
                <a:ext cx="1759200" cy="378180"/>
              </a:xfrm>
              <a:prstGeom prst="rect">
                <a:avLst/>
              </a:prstGeom>
              <a:blipFill>
                <a:blip r:embed="rId9"/>
                <a:stretch>
                  <a:fillRect l="-3819" t="-6452" b="-967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8" name="직선 연결선 57"/>
          <p:cNvCxnSpPr/>
          <p:nvPr/>
        </p:nvCxnSpPr>
        <p:spPr>
          <a:xfrm>
            <a:off x="9433035" y="5890212"/>
            <a:ext cx="2088232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그룹 58"/>
          <p:cNvGrpSpPr/>
          <p:nvPr/>
        </p:nvGrpSpPr>
        <p:grpSpPr>
          <a:xfrm>
            <a:off x="9456277" y="5873069"/>
            <a:ext cx="1747134" cy="45719"/>
            <a:chOff x="5940152" y="4465171"/>
            <a:chExt cx="1829015" cy="2189899"/>
          </a:xfrm>
        </p:grpSpPr>
        <p:sp>
          <p:nvSpPr>
            <p:cNvPr id="60" name="Oval 15"/>
            <p:cNvSpPr>
              <a:spLocks noChangeArrowheads="1"/>
            </p:cNvSpPr>
            <p:nvPr/>
          </p:nvSpPr>
          <p:spPr bwMode="auto">
            <a:xfrm>
              <a:off x="5940152" y="4465171"/>
              <a:ext cx="1829015" cy="50983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AutoShape 14"/>
            <p:cNvSpPr>
              <a:spLocks noChangeShapeType="1"/>
            </p:cNvSpPr>
            <p:nvPr/>
          </p:nvSpPr>
          <p:spPr bwMode="auto">
            <a:xfrm>
              <a:off x="5940152" y="4695839"/>
              <a:ext cx="1829015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2" name="AutoShape 13"/>
            <p:cNvSpPr>
              <a:spLocks noChangeShapeType="1"/>
            </p:cNvSpPr>
            <p:nvPr/>
          </p:nvSpPr>
          <p:spPr bwMode="auto">
            <a:xfrm flipH="1">
              <a:off x="6055072" y="4695839"/>
              <a:ext cx="1711110" cy="1829505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stealth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6055072" y="6525344"/>
              <a:ext cx="1707379" cy="12972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8" y="69"/>
                </a:cxn>
                <a:cxn ang="0">
                  <a:pos x="468" y="143"/>
                </a:cxn>
                <a:cxn ang="0">
                  <a:pos x="1263" y="202"/>
                </a:cxn>
                <a:cxn ang="0">
                  <a:pos x="2148" y="128"/>
                </a:cxn>
                <a:cxn ang="0">
                  <a:pos x="2508" y="84"/>
                </a:cxn>
                <a:cxn ang="0">
                  <a:pos x="2689" y="9"/>
                </a:cxn>
              </a:cxnLst>
              <a:rect l="0" t="0" r="r" b="b"/>
              <a:pathLst>
                <a:path w="2689" h="204">
                  <a:moveTo>
                    <a:pt x="0" y="0"/>
                  </a:moveTo>
                  <a:cubicBezTo>
                    <a:pt x="18" y="12"/>
                    <a:pt x="30" y="45"/>
                    <a:pt x="108" y="69"/>
                  </a:cubicBezTo>
                  <a:cubicBezTo>
                    <a:pt x="186" y="93"/>
                    <a:pt x="276" y="121"/>
                    <a:pt x="468" y="143"/>
                  </a:cubicBezTo>
                  <a:cubicBezTo>
                    <a:pt x="660" y="165"/>
                    <a:pt x="983" y="204"/>
                    <a:pt x="1263" y="202"/>
                  </a:cubicBezTo>
                  <a:cubicBezTo>
                    <a:pt x="1543" y="200"/>
                    <a:pt x="1941" y="148"/>
                    <a:pt x="2148" y="128"/>
                  </a:cubicBezTo>
                  <a:cubicBezTo>
                    <a:pt x="2355" y="108"/>
                    <a:pt x="2418" y="104"/>
                    <a:pt x="2508" y="84"/>
                  </a:cubicBezTo>
                  <a:cubicBezTo>
                    <a:pt x="2598" y="64"/>
                    <a:pt x="2651" y="25"/>
                    <a:pt x="2689" y="9"/>
                  </a:cubicBez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69" name="직선 화살표 연결선 68"/>
          <p:cNvCxnSpPr/>
          <p:nvPr/>
        </p:nvCxnSpPr>
        <p:spPr>
          <a:xfrm flipV="1">
            <a:off x="10340634" y="4982683"/>
            <a:ext cx="0" cy="1656184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/>
              <p:cNvSpPr txBox="1"/>
              <p:nvPr/>
            </p:nvSpPr>
            <p:spPr>
              <a:xfrm>
                <a:off x="10154054" y="4916532"/>
                <a:ext cx="15889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4054" y="4916532"/>
                <a:ext cx="158890" cy="246221"/>
              </a:xfrm>
              <a:prstGeom prst="rect">
                <a:avLst/>
              </a:prstGeom>
              <a:blipFill>
                <a:blip r:embed="rId10"/>
                <a:stretch>
                  <a:fillRect l="-19231" r="-11538" b="-7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11270179" y="5846780"/>
                <a:ext cx="18735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0179" y="5846780"/>
                <a:ext cx="187359" cy="246221"/>
              </a:xfrm>
              <a:prstGeom prst="rect">
                <a:avLst/>
              </a:prstGeom>
              <a:blipFill>
                <a:blip r:embed="rId11"/>
                <a:stretch>
                  <a:fillRect l="-9677" r="-3226" b="-243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10439139" y="5411586"/>
                <a:ext cx="63350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𝑐</m:t>
                      </m:r>
                      <m:r>
                        <a:rPr kumimoji="0" lang="en-US" altLang="ko-K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→∞</m:t>
                      </m:r>
                    </m:oMath>
                  </m:oMathPara>
                </a14:m>
                <a:endParaRPr kumimoji="0" lang="ko-KR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9139" y="5411586"/>
                <a:ext cx="633507" cy="246221"/>
              </a:xfrm>
              <a:prstGeom prst="rect">
                <a:avLst/>
              </a:prstGeom>
              <a:blipFill>
                <a:blip r:embed="rId12"/>
                <a:stretch>
                  <a:fillRect l="-1923" r="-1923" b="-25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EDD84E-25D4-4983-8AA1-2863C96F08D9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6196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US" altLang="ko-KR" b="1" dirty="0"/>
              <a:t>Question and Answer: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0695765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551802" y="1452093"/>
            <a:ext cx="1093418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340" marR="0" lvl="0" indent="-180340" algn="just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Prob.1) </a:t>
            </a:r>
            <a:r>
              <a:rPr kumimoji="0" lang="ko-KR" altLang="en-U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본인의 </a:t>
            </a:r>
            <a:r>
              <a:rPr lang="ko-KR" altLang="en-US" sz="2400" kern="1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세</a:t>
            </a:r>
            <a:r>
              <a:rPr kumimoji="0" lang="ko-KR" altLang="en-U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계선을 간략히 </a:t>
            </a:r>
            <a:r>
              <a:rPr kumimoji="0" lang="ko-KR" altLang="en-US" sz="2400" b="0" i="0" u="none" strike="noStrike" kern="1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그리시오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kumimoji="0" lang="ko-KR" altLang="en-U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탄생부터 현재까지</a:t>
            </a:r>
            <a:r>
              <a:rPr kumimoji="0" lang="en-US" altLang="ko-K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).</a:t>
            </a:r>
          </a:p>
          <a:p>
            <a:pPr marL="180340" marR="0" lvl="0" indent="-18034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Prob.2) 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Ex3) 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로렌츠 변환을 </a:t>
            </a:r>
            <a:r>
              <a:rPr lang="ko-KR" altLang="en-US" sz="2400" kern="1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유도하시오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marL="180340" marR="0" lvl="0" indent="-18034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Prob.3) </a:t>
            </a:r>
            <a:r>
              <a:rPr kumimoji="0" lang="en-US" altLang="ko-K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Ex6) </a:t>
            </a:r>
            <a:r>
              <a:rPr kumimoji="0" lang="ko-KR" altLang="en-US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길이 수축을</a:t>
            </a:r>
            <a:r>
              <a:rPr kumimoji="0" lang="en-US" altLang="ko-K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kumimoji="0" lang="ko-KR" altLang="en-US" sz="2400" b="0" i="0" u="none" strike="noStrike" kern="1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유도하시오</a:t>
            </a:r>
            <a:r>
              <a:rPr kumimoji="0" lang="en-US" altLang="ko-KR" sz="24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.</a:t>
            </a:r>
          </a:p>
          <a:p>
            <a:pPr marL="180340" marR="0" lvl="0" indent="-180340" algn="just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Prob.4) 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우주에서 다음과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같이 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C 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지점에서 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시간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각자의 </a:t>
            </a:r>
            <a:r>
              <a:rPr lang="ko-KR" altLang="en-US" sz="2400" kern="100" dirty="0" err="1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고유시간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)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 후 친구를 만나려면 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A 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출발 후 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B</a:t>
            </a:r>
            <a:r>
              <a:rPr lang="ko-KR" altLang="en-US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는 언제 출발해야 하는가</a:t>
            </a:r>
            <a:r>
              <a:rPr lang="en-US" altLang="ko-KR" sz="2400" kern="100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Times New Roman" panose="02020603050405020304" pitchFamily="18" charset="0"/>
              </a:rPr>
              <a:t>?</a:t>
            </a:r>
            <a:endParaRPr kumimoji="0" lang="ko-KR" altLang="ko-KR" sz="24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11170" y="373225"/>
            <a:ext cx="8808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4800" b="1" dirty="0"/>
              <a:t>Homework Problems</a:t>
            </a:r>
            <a:endParaRPr lang="ko-KR" altLang="en-US" sz="4800" b="1" dirty="0"/>
          </a:p>
        </p:txBody>
      </p:sp>
      <p:cxnSp>
        <p:nvCxnSpPr>
          <p:cNvPr id="7" name="직선 연결선 6"/>
          <p:cNvCxnSpPr/>
          <p:nvPr/>
        </p:nvCxnSpPr>
        <p:spPr>
          <a:xfrm>
            <a:off x="1283606" y="5075854"/>
            <a:ext cx="10102980" cy="65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/>
          <p:cNvSpPr/>
          <p:nvPr/>
        </p:nvSpPr>
        <p:spPr>
          <a:xfrm>
            <a:off x="6055567" y="5019870"/>
            <a:ext cx="83975" cy="139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른쪽 화살표 11"/>
          <p:cNvSpPr/>
          <p:nvPr/>
        </p:nvSpPr>
        <p:spPr>
          <a:xfrm>
            <a:off x="2043404" y="4889241"/>
            <a:ext cx="354563" cy="373225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왼쪽 화살표 18"/>
          <p:cNvSpPr/>
          <p:nvPr/>
        </p:nvSpPr>
        <p:spPr>
          <a:xfrm>
            <a:off x="8612155" y="4921898"/>
            <a:ext cx="522514" cy="373225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986102" y="4437880"/>
                <a:ext cx="30687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6102" y="4437880"/>
                <a:ext cx="306879" cy="369332"/>
              </a:xfrm>
              <a:prstGeom prst="rect">
                <a:avLst/>
              </a:prstGeom>
              <a:blipFill>
                <a:blip r:embed="rId2"/>
                <a:stretch>
                  <a:fillRect l="-18000" r="-12000" b="-81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043404" y="4385588"/>
                <a:ext cx="3075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404" y="4385588"/>
                <a:ext cx="307585" cy="369332"/>
              </a:xfrm>
              <a:prstGeom prst="rect">
                <a:avLst/>
              </a:prstGeom>
              <a:blipFill>
                <a:blip r:embed="rId3"/>
                <a:stretch>
                  <a:fillRect l="-15686" r="-15686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612155" y="4349239"/>
                <a:ext cx="319254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12155" y="4349239"/>
                <a:ext cx="319254" cy="369332"/>
              </a:xfrm>
              <a:prstGeom prst="rect">
                <a:avLst/>
              </a:prstGeom>
              <a:blipFill>
                <a:blip r:embed="rId4"/>
                <a:stretch>
                  <a:fillRect l="-17308" r="-13462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3766448" y="4607779"/>
                <a:ext cx="7594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8 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𝐴𝑈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6448" y="4607779"/>
                <a:ext cx="759439" cy="369332"/>
              </a:xfrm>
              <a:prstGeom prst="rect">
                <a:avLst/>
              </a:prstGeom>
              <a:blipFill>
                <a:blip r:embed="rId5"/>
                <a:stretch>
                  <a:fillRect l="-7258" r="-5645" b="-1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7072848" y="4629544"/>
                <a:ext cx="75943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𝐴𝑈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2848" y="4629544"/>
                <a:ext cx="759439" cy="369332"/>
              </a:xfrm>
              <a:prstGeom prst="rect">
                <a:avLst/>
              </a:prstGeom>
              <a:blipFill>
                <a:blip r:embed="rId6"/>
                <a:stretch>
                  <a:fillRect l="-6400" r="-5600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801169" y="5409810"/>
                <a:ext cx="1193596" cy="693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1169" y="5409810"/>
                <a:ext cx="1193596" cy="69384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8537871" y="5445847"/>
                <a:ext cx="1215974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7871" y="5445847"/>
                <a:ext cx="1215974" cy="69147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1315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직사각형 2"/>
              <p:cNvSpPr/>
              <p:nvPr/>
            </p:nvSpPr>
            <p:spPr>
              <a:xfrm>
                <a:off x="673100" y="1069539"/>
                <a:ext cx="1050290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340" indent="-180340" algn="just"/>
                <a:r>
                  <a:rPr lang="en-US" altLang="ko-KR" sz="2400" b="1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Prob.5) </a:t>
                </a:r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Consider the reaction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A</m:t>
                    </m:r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→</m:t>
                    </m:r>
                    <m:r>
                      <m:rPr>
                        <m:sty m:val="p"/>
                      </m:rP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B</m:t>
                    </m:r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 with particle rest masses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, respectively.</a:t>
                </a:r>
                <a:endParaRPr lang="ko-KR" altLang="ko-KR" sz="2400" kern="100" dirty="0">
                  <a:latin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marL="270510" indent="-180340" algn="just"/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a) If A is at rest in the lab frame, what is the momentum four-vector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ko-KR" altLang="ko-KR" sz="2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sub>
                        </m:sSub>
                      </m:e>
                      <m:sup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μ</m:t>
                        </m:r>
                      </m:sup>
                    </m:sSup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 in the lab frame? Show also that, in this lab frame, particle B has an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sub>
                    </m:sSub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=(</m:t>
                    </m:r>
                    <m:sSup>
                      <m:sSup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ko-KR" altLang="ko-KR" sz="2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sub>
                        </m:sSub>
                      </m:e>
                      <m:sup>
                        <m: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ko-KR" altLang="ko-KR" sz="2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B</m:t>
                            </m:r>
                          </m:sub>
                        </m:sSub>
                      </m:e>
                      <m:sup>
                        <m: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i="1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ko-KR" altLang="ko-KR" sz="2400" i="1" kern="1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m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ko-KR" sz="2400" kern="10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</m:e>
                      <m:sup>
                        <m: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)/2</m:t>
                    </m:r>
                    <m:sSub>
                      <m:sSubPr>
                        <m:ctrlPr>
                          <a:rPr lang="ko-KR" altLang="ko-KR" sz="2400" i="1" kern="1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ko-KR" sz="2400" kern="10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 .</a:t>
                </a:r>
                <a:endParaRPr lang="ko-KR" altLang="ko-KR" sz="2400" kern="100" dirty="0">
                  <a:latin typeface="맑은 고딕" panose="020B0503020000020004" pitchFamily="50" charset="-127"/>
                  <a:cs typeface="Times New Roman" panose="02020603050405020304" pitchFamily="18" charset="0"/>
                </a:endParaRPr>
              </a:p>
              <a:p>
                <a:pPr marL="270510" indent="-179705" algn="just"/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b) If A decays while moving in the lab frame, find the relation between the angle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2400" kern="10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</m:oMath>
                </a14:m>
                <a:r>
                  <a:rPr lang="en-US" altLang="ko-KR" sz="2400" kern="100" dirty="0">
                    <a:latin typeface="맑은 고딕" panose="020B0503020000020004" pitchFamily="50" charset="-127"/>
                    <a:cs typeface="Times New Roman" panose="02020603050405020304" pitchFamily="18" charset="0"/>
                  </a:rPr>
                  <a:t> at which B comes off, and the energies of A and B.</a:t>
                </a:r>
                <a:endParaRPr lang="ko-KR" altLang="ko-KR" sz="2400" kern="100" dirty="0">
                  <a:latin typeface="맑은 고딕" panose="020B0503020000020004" pitchFamily="50" charset="-127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직사각형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100" y="1069539"/>
                <a:ext cx="10502900" cy="2677656"/>
              </a:xfrm>
              <a:prstGeom prst="rect">
                <a:avLst/>
              </a:prstGeom>
              <a:blipFill>
                <a:blip r:embed="rId2"/>
                <a:stretch>
                  <a:fillRect l="-871" t="-1818" r="-929" b="-409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타원 1"/>
          <p:cNvSpPr/>
          <p:nvPr/>
        </p:nvSpPr>
        <p:spPr>
          <a:xfrm>
            <a:off x="812800" y="5092700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연결선 4"/>
          <p:cNvCxnSpPr/>
          <p:nvPr/>
        </p:nvCxnSpPr>
        <p:spPr>
          <a:xfrm flipV="1">
            <a:off x="1727200" y="4127500"/>
            <a:ext cx="1485900" cy="216217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타원 8"/>
          <p:cNvSpPr/>
          <p:nvPr/>
        </p:nvSpPr>
        <p:spPr>
          <a:xfrm>
            <a:off x="1930400" y="5854700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타원 9"/>
          <p:cNvSpPr/>
          <p:nvPr/>
        </p:nvSpPr>
        <p:spPr>
          <a:xfrm>
            <a:off x="2971800" y="4362797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2413000" y="5168900"/>
            <a:ext cx="114300" cy="114300"/>
          </a:xfrm>
          <a:prstGeom prst="ellipse">
            <a:avLst/>
          </a:pr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3" name="직선 화살표 연결선 12"/>
          <p:cNvCxnSpPr/>
          <p:nvPr/>
        </p:nvCxnSpPr>
        <p:spPr>
          <a:xfrm flipV="1">
            <a:off x="3037320" y="4023881"/>
            <a:ext cx="224561" cy="36633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/>
          <p:cNvCxnSpPr/>
          <p:nvPr/>
        </p:nvCxnSpPr>
        <p:spPr>
          <a:xfrm flipV="1">
            <a:off x="1769338" y="5905847"/>
            <a:ext cx="224561" cy="366336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타원 14"/>
          <p:cNvSpPr/>
          <p:nvPr/>
        </p:nvSpPr>
        <p:spPr>
          <a:xfrm>
            <a:off x="6324600" y="5167312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6" name="직선 연결선 15"/>
          <p:cNvCxnSpPr/>
          <p:nvPr/>
        </p:nvCxnSpPr>
        <p:spPr>
          <a:xfrm>
            <a:off x="7490981" y="5275262"/>
            <a:ext cx="2213837" cy="3906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타원 16"/>
          <p:cNvSpPr/>
          <p:nvPr/>
        </p:nvSpPr>
        <p:spPr>
          <a:xfrm>
            <a:off x="8331200" y="5765280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타원 17"/>
          <p:cNvSpPr/>
          <p:nvPr/>
        </p:nvSpPr>
        <p:spPr>
          <a:xfrm>
            <a:off x="8724900" y="4670944"/>
            <a:ext cx="1143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2" name="직선 화살표 연결선 21"/>
          <p:cNvCxnSpPr/>
          <p:nvPr/>
        </p:nvCxnSpPr>
        <p:spPr>
          <a:xfrm>
            <a:off x="6381750" y="5233987"/>
            <a:ext cx="603250" cy="952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 flipV="1">
            <a:off x="7937500" y="4762500"/>
            <a:ext cx="787400" cy="5127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>
          <a:xfrm>
            <a:off x="7937500" y="5275262"/>
            <a:ext cx="418091" cy="512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377044" y="4931775"/>
                <a:ext cx="29117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ko-KR" altLang="en-US" sz="2400" dirty="0"/>
                  <a:t> </a:t>
                </a:r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7044" y="4931775"/>
                <a:ext cx="291170" cy="369332"/>
              </a:xfrm>
              <a:prstGeom prst="rect">
                <a:avLst/>
              </a:prstGeom>
              <a:blipFill>
                <a:blip r:embed="rId3"/>
                <a:stretch>
                  <a:fillRect l="-35417" b="-98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455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BE1EBDE-9EF8-4FBC-81E8-AED8769DC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폭발 1 5">
            <a:extLst>
              <a:ext uri="{FF2B5EF4-FFF2-40B4-BE49-F238E27FC236}">
                <a16:creationId xmlns:a16="http://schemas.microsoft.com/office/drawing/2014/main" id="{D50B7056-5FEA-4F3C-8DC7-ABD15CB0F6E0}"/>
              </a:ext>
            </a:extLst>
          </p:cNvPr>
          <p:cNvSpPr/>
          <p:nvPr/>
        </p:nvSpPr>
        <p:spPr>
          <a:xfrm>
            <a:off x="5446780" y="327435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" name="폭발 1 5">
            <a:extLst>
              <a:ext uri="{FF2B5EF4-FFF2-40B4-BE49-F238E27FC236}">
                <a16:creationId xmlns:a16="http://schemas.microsoft.com/office/drawing/2014/main" id="{D38259BF-04C3-4FB5-B45B-3168D70CEC54}"/>
              </a:ext>
            </a:extLst>
          </p:cNvPr>
          <p:cNvSpPr/>
          <p:nvPr/>
        </p:nvSpPr>
        <p:spPr>
          <a:xfrm>
            <a:off x="7129597" y="358364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" name="폭발 1 5">
            <a:extLst>
              <a:ext uri="{FF2B5EF4-FFF2-40B4-BE49-F238E27FC236}">
                <a16:creationId xmlns:a16="http://schemas.microsoft.com/office/drawing/2014/main" id="{9DFEE345-432B-41EC-8DCF-CADDBA9A30DB}"/>
              </a:ext>
            </a:extLst>
          </p:cNvPr>
          <p:cNvSpPr/>
          <p:nvPr/>
        </p:nvSpPr>
        <p:spPr>
          <a:xfrm>
            <a:off x="6223218" y="2263380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폭발 1 5">
            <a:extLst>
              <a:ext uri="{FF2B5EF4-FFF2-40B4-BE49-F238E27FC236}">
                <a16:creationId xmlns:a16="http://schemas.microsoft.com/office/drawing/2014/main" id="{25DF9A35-EAA5-43C0-81A5-31E601E53254}"/>
              </a:ext>
            </a:extLst>
          </p:cNvPr>
          <p:cNvSpPr/>
          <p:nvPr/>
        </p:nvSpPr>
        <p:spPr>
          <a:xfrm>
            <a:off x="5446779" y="358364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폭발 1 5">
            <a:extLst>
              <a:ext uri="{FF2B5EF4-FFF2-40B4-BE49-F238E27FC236}">
                <a16:creationId xmlns:a16="http://schemas.microsoft.com/office/drawing/2014/main" id="{BCB72E21-8FC8-436F-87F8-6EBE11DFC9E9}"/>
              </a:ext>
            </a:extLst>
          </p:cNvPr>
          <p:cNvSpPr/>
          <p:nvPr/>
        </p:nvSpPr>
        <p:spPr>
          <a:xfrm>
            <a:off x="8553608" y="3689373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폭발 1 5">
            <a:extLst>
              <a:ext uri="{FF2B5EF4-FFF2-40B4-BE49-F238E27FC236}">
                <a16:creationId xmlns:a16="http://schemas.microsoft.com/office/drawing/2014/main" id="{F03CA62E-61F2-455A-95AE-44BB12194D2B}"/>
              </a:ext>
            </a:extLst>
          </p:cNvPr>
          <p:cNvSpPr/>
          <p:nvPr/>
        </p:nvSpPr>
        <p:spPr>
          <a:xfrm>
            <a:off x="8096408" y="2398613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폭발 1 5">
            <a:extLst>
              <a:ext uri="{FF2B5EF4-FFF2-40B4-BE49-F238E27FC236}">
                <a16:creationId xmlns:a16="http://schemas.microsoft.com/office/drawing/2014/main" id="{A6512230-189B-4AC4-BBB8-9DA3CA76EE1A}"/>
              </a:ext>
            </a:extLst>
          </p:cNvPr>
          <p:cNvSpPr/>
          <p:nvPr/>
        </p:nvSpPr>
        <p:spPr>
          <a:xfrm>
            <a:off x="3164516" y="205515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3" name="폭발 1 5">
            <a:extLst>
              <a:ext uri="{FF2B5EF4-FFF2-40B4-BE49-F238E27FC236}">
                <a16:creationId xmlns:a16="http://schemas.microsoft.com/office/drawing/2014/main" id="{FFC9666F-EB94-4E96-A74F-1792D6D05F70}"/>
              </a:ext>
            </a:extLst>
          </p:cNvPr>
          <p:cNvSpPr/>
          <p:nvPr/>
        </p:nvSpPr>
        <p:spPr>
          <a:xfrm>
            <a:off x="3369328" y="449355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4" name="폭발 1 5">
            <a:extLst>
              <a:ext uri="{FF2B5EF4-FFF2-40B4-BE49-F238E27FC236}">
                <a16:creationId xmlns:a16="http://schemas.microsoft.com/office/drawing/2014/main" id="{1AA8944D-16D0-4CF7-A158-F28AB89D5858}"/>
              </a:ext>
            </a:extLst>
          </p:cNvPr>
          <p:cNvSpPr/>
          <p:nvPr/>
        </p:nvSpPr>
        <p:spPr>
          <a:xfrm>
            <a:off x="5813595" y="5257800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폭발 1 5">
            <a:extLst>
              <a:ext uri="{FF2B5EF4-FFF2-40B4-BE49-F238E27FC236}">
                <a16:creationId xmlns:a16="http://schemas.microsoft.com/office/drawing/2014/main" id="{7B4549E2-AE70-4346-9A0B-19942FAAEC8C}"/>
              </a:ext>
            </a:extLst>
          </p:cNvPr>
          <p:cNvSpPr/>
          <p:nvPr/>
        </p:nvSpPr>
        <p:spPr>
          <a:xfrm>
            <a:off x="7233596" y="479835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6" name="폭발 1 5">
            <a:extLst>
              <a:ext uri="{FF2B5EF4-FFF2-40B4-BE49-F238E27FC236}">
                <a16:creationId xmlns:a16="http://schemas.microsoft.com/office/drawing/2014/main" id="{CDEF4EDC-5F46-4D61-B2D5-E1171A8CD373}"/>
              </a:ext>
            </a:extLst>
          </p:cNvPr>
          <p:cNvSpPr/>
          <p:nvPr/>
        </p:nvSpPr>
        <p:spPr>
          <a:xfrm>
            <a:off x="4394418" y="1579986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폭발 1 5">
            <a:extLst>
              <a:ext uri="{FF2B5EF4-FFF2-40B4-BE49-F238E27FC236}">
                <a16:creationId xmlns:a16="http://schemas.microsoft.com/office/drawing/2014/main" id="{919E2F63-6461-4756-BB13-C2620787278C}"/>
              </a:ext>
            </a:extLst>
          </p:cNvPr>
          <p:cNvSpPr/>
          <p:nvPr/>
        </p:nvSpPr>
        <p:spPr>
          <a:xfrm>
            <a:off x="6719974" y="1077869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폭발 1 5">
            <a:extLst>
              <a:ext uri="{FF2B5EF4-FFF2-40B4-BE49-F238E27FC236}">
                <a16:creationId xmlns:a16="http://schemas.microsoft.com/office/drawing/2014/main" id="{0F579001-88A5-437D-BBB4-64F5656865E3}"/>
              </a:ext>
            </a:extLst>
          </p:cNvPr>
          <p:cNvSpPr/>
          <p:nvPr/>
        </p:nvSpPr>
        <p:spPr>
          <a:xfrm>
            <a:off x="1272625" y="3734920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폭발 1 5">
            <a:extLst>
              <a:ext uri="{FF2B5EF4-FFF2-40B4-BE49-F238E27FC236}">
                <a16:creationId xmlns:a16="http://schemas.microsoft.com/office/drawing/2014/main" id="{22F28981-A00D-4D46-8D7B-B07BAD7C9EC6}"/>
              </a:ext>
            </a:extLst>
          </p:cNvPr>
          <p:cNvSpPr/>
          <p:nvPr/>
        </p:nvSpPr>
        <p:spPr>
          <a:xfrm>
            <a:off x="3369328" y="3380083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폭발 1 5">
            <a:extLst>
              <a:ext uri="{FF2B5EF4-FFF2-40B4-BE49-F238E27FC236}">
                <a16:creationId xmlns:a16="http://schemas.microsoft.com/office/drawing/2014/main" id="{D32B25D4-998A-4BE9-BFE2-E1E56CBE2074}"/>
              </a:ext>
            </a:extLst>
          </p:cNvPr>
          <p:cNvSpPr/>
          <p:nvPr/>
        </p:nvSpPr>
        <p:spPr>
          <a:xfrm>
            <a:off x="8911832" y="4868216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" name="폭발 1 5">
            <a:extLst>
              <a:ext uri="{FF2B5EF4-FFF2-40B4-BE49-F238E27FC236}">
                <a16:creationId xmlns:a16="http://schemas.microsoft.com/office/drawing/2014/main" id="{083692EB-B8D0-46F9-8968-71B9B6462659}"/>
              </a:ext>
            </a:extLst>
          </p:cNvPr>
          <p:cNvSpPr/>
          <p:nvPr/>
        </p:nvSpPr>
        <p:spPr>
          <a:xfrm>
            <a:off x="2901910" y="5567090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폭발 1 5">
            <a:extLst>
              <a:ext uri="{FF2B5EF4-FFF2-40B4-BE49-F238E27FC236}">
                <a16:creationId xmlns:a16="http://schemas.microsoft.com/office/drawing/2014/main" id="{A4E8716E-7382-4FA2-A537-755E01EC30DF}"/>
              </a:ext>
            </a:extLst>
          </p:cNvPr>
          <p:cNvSpPr/>
          <p:nvPr/>
        </p:nvSpPr>
        <p:spPr>
          <a:xfrm>
            <a:off x="4189606" y="266073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폭발 1 5">
            <a:extLst>
              <a:ext uri="{FF2B5EF4-FFF2-40B4-BE49-F238E27FC236}">
                <a16:creationId xmlns:a16="http://schemas.microsoft.com/office/drawing/2014/main" id="{C485169C-F0FE-488D-A7BD-23327A29D930}"/>
              </a:ext>
            </a:extLst>
          </p:cNvPr>
          <p:cNvSpPr/>
          <p:nvPr/>
        </p:nvSpPr>
        <p:spPr>
          <a:xfrm>
            <a:off x="4452804" y="4167416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4" name="폭발 1 5">
            <a:extLst>
              <a:ext uri="{FF2B5EF4-FFF2-40B4-BE49-F238E27FC236}">
                <a16:creationId xmlns:a16="http://schemas.microsoft.com/office/drawing/2014/main" id="{1B562EAB-49F9-4952-BCB4-45095C7280CE}"/>
              </a:ext>
            </a:extLst>
          </p:cNvPr>
          <p:cNvSpPr/>
          <p:nvPr/>
        </p:nvSpPr>
        <p:spPr>
          <a:xfrm>
            <a:off x="6310351" y="434564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폭발 1 5">
            <a:extLst>
              <a:ext uri="{FF2B5EF4-FFF2-40B4-BE49-F238E27FC236}">
                <a16:creationId xmlns:a16="http://schemas.microsoft.com/office/drawing/2014/main" id="{490D378F-D203-4A75-9D5F-49DEAE8588F9}"/>
              </a:ext>
            </a:extLst>
          </p:cNvPr>
          <p:cNvSpPr/>
          <p:nvPr/>
        </p:nvSpPr>
        <p:spPr>
          <a:xfrm>
            <a:off x="9982200" y="1232514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폭발 1 5">
            <a:extLst>
              <a:ext uri="{FF2B5EF4-FFF2-40B4-BE49-F238E27FC236}">
                <a16:creationId xmlns:a16="http://schemas.microsoft.com/office/drawing/2014/main" id="{83143A0D-4ACB-48BB-A65B-0C31392EE157}"/>
              </a:ext>
            </a:extLst>
          </p:cNvPr>
          <p:cNvSpPr/>
          <p:nvPr/>
        </p:nvSpPr>
        <p:spPr>
          <a:xfrm>
            <a:off x="7142124" y="2728274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폭발 1 5">
            <a:extLst>
              <a:ext uri="{FF2B5EF4-FFF2-40B4-BE49-F238E27FC236}">
                <a16:creationId xmlns:a16="http://schemas.microsoft.com/office/drawing/2014/main" id="{0F35686C-7B56-4DD4-8941-70771DEFE667}"/>
              </a:ext>
            </a:extLst>
          </p:cNvPr>
          <p:cNvSpPr/>
          <p:nvPr/>
        </p:nvSpPr>
        <p:spPr>
          <a:xfrm>
            <a:off x="5286623" y="2418984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8" name="폭발 1 5">
            <a:extLst>
              <a:ext uri="{FF2B5EF4-FFF2-40B4-BE49-F238E27FC236}">
                <a16:creationId xmlns:a16="http://schemas.microsoft.com/office/drawing/2014/main" id="{63577166-E2FE-4CC9-969B-B7BF36BF454D}"/>
              </a:ext>
            </a:extLst>
          </p:cNvPr>
          <p:cNvSpPr/>
          <p:nvPr/>
        </p:nvSpPr>
        <p:spPr>
          <a:xfrm>
            <a:off x="9889830" y="297002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451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66000"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"/>
                            </p:stCondLst>
                            <p:childTnLst>
                              <p:par>
                                <p:cTn id="53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75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>
            <a:extLst>
              <a:ext uri="{FF2B5EF4-FFF2-40B4-BE49-F238E27FC236}">
                <a16:creationId xmlns:a16="http://schemas.microsoft.com/office/drawing/2014/main" id="{3EF428E1-75AF-4DCC-94ED-9A50BBAFB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61493A-9063-49C3-A169-18B8C0934BEB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" name="폭발 1 5">
            <a:extLst>
              <a:ext uri="{FF2B5EF4-FFF2-40B4-BE49-F238E27FC236}">
                <a16:creationId xmlns:a16="http://schemas.microsoft.com/office/drawing/2014/main" id="{4ABFCF25-0EC2-4133-A9B8-1BF037632C88}"/>
              </a:ext>
            </a:extLst>
          </p:cNvPr>
          <p:cNvSpPr/>
          <p:nvPr/>
        </p:nvSpPr>
        <p:spPr>
          <a:xfrm>
            <a:off x="1288871" y="834765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AA6E94-70DD-4F76-940B-13D6037431E2}"/>
                  </a:ext>
                </a:extLst>
              </p:cNvPr>
              <p:cNvSpPr txBox="1"/>
              <p:nvPr/>
            </p:nvSpPr>
            <p:spPr>
              <a:xfrm>
                <a:off x="4698734" y="3985117"/>
                <a:ext cx="61120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ko-KR" altLang="en-US" sz="2800" dirty="0"/>
                  <a:t>언제</a:t>
                </a:r>
                <a:r>
                  <a:rPr lang="en-US" altLang="ko-KR" sz="2800" dirty="0"/>
                  <a:t>?       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  “</a:t>
                </a:r>
                <a:r>
                  <a:rPr lang="ko-KR" altLang="en-US" sz="2800" dirty="0">
                    <a:sym typeface="Wingdings" panose="05000000000000000000" pitchFamily="2" charset="2"/>
                  </a:rPr>
                  <a:t>시각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(</a:t>
                </a:r>
                <a:r>
                  <a:rPr lang="ko-KR" altLang="en-US" sz="2800" dirty="0">
                    <a:sym typeface="Wingdings" panose="05000000000000000000" pitchFamily="2" charset="2"/>
                  </a:rPr>
                  <a:t>시간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)”:  </a:t>
                </a:r>
                <a14:m>
                  <m:oMath xmlns:m="http://schemas.openxmlformats.org/officeDocument/2006/math"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</m:oMath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5AA6E94-70DD-4F76-940B-13D6037431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8734" y="3985117"/>
                <a:ext cx="6112041" cy="523220"/>
              </a:xfrm>
              <a:prstGeom prst="rect">
                <a:avLst/>
              </a:prstGeom>
              <a:blipFill>
                <a:blip r:embed="rId3"/>
                <a:stretch>
                  <a:fillRect l="-1796" t="-15116" b="-325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BAB516-732A-4794-A2F2-5CF1E59FF72C}"/>
                  </a:ext>
                </a:extLst>
              </p:cNvPr>
              <p:cNvSpPr txBox="1"/>
              <p:nvPr/>
            </p:nvSpPr>
            <p:spPr>
              <a:xfrm>
                <a:off x="4698735" y="2374509"/>
                <a:ext cx="61120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ko-KR" altLang="en-US" sz="2800" dirty="0"/>
                  <a:t>어디서</a:t>
                </a:r>
                <a:r>
                  <a:rPr lang="en-US" altLang="ko-KR" sz="2800" dirty="0"/>
                  <a:t>?  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  “</a:t>
                </a:r>
                <a:r>
                  <a:rPr lang="ko-KR" altLang="en-US" sz="2800" dirty="0">
                    <a:sym typeface="Wingdings" panose="05000000000000000000" pitchFamily="2" charset="2"/>
                  </a:rPr>
                  <a:t>위치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/</a:t>
                </a:r>
                <a:r>
                  <a:rPr lang="ko-KR" altLang="en-US" sz="2800" dirty="0">
                    <a:sym typeface="Wingdings" panose="05000000000000000000" pitchFamily="2" charset="2"/>
                  </a:rPr>
                  <a:t>장소</a:t>
                </a:r>
                <a:r>
                  <a:rPr lang="en-US" altLang="ko-KR" sz="2800" dirty="0">
                    <a:sym typeface="Wingdings" panose="05000000000000000000" pitchFamily="2" charset="2"/>
                  </a:rPr>
                  <a:t>”:  </a:t>
                </a:r>
                <a14:m>
                  <m:oMath xmlns:m="http://schemas.openxmlformats.org/officeDocument/2006/math"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(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𝑧</m:t>
                    </m:r>
                    <m:r>
                      <a:rPr lang="en-US" altLang="ko-KR" sz="28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1BAB516-732A-4794-A2F2-5CF1E59FF7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8735" y="2374509"/>
                <a:ext cx="6112040" cy="523220"/>
              </a:xfrm>
              <a:prstGeom prst="rect">
                <a:avLst/>
              </a:prstGeom>
              <a:blipFill>
                <a:blip r:embed="rId4"/>
                <a:stretch>
                  <a:fillRect l="-1796" t="-15294" b="-3411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B8664E6-8A0E-416E-B598-A9BFF96FFF0B}"/>
              </a:ext>
            </a:extLst>
          </p:cNvPr>
          <p:cNvSpPr txBox="1"/>
          <p:nvPr/>
        </p:nvSpPr>
        <p:spPr>
          <a:xfrm>
            <a:off x="4698735" y="834765"/>
            <a:ext cx="581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ko-KR" altLang="en-US" sz="2800" dirty="0"/>
              <a:t>어떻게 이 것</a:t>
            </a:r>
            <a:r>
              <a:rPr lang="en-US" altLang="ko-KR" sz="2800" dirty="0"/>
              <a:t>(</a:t>
            </a:r>
            <a:r>
              <a:rPr lang="ko-KR" altLang="en-US" sz="2800" dirty="0"/>
              <a:t>사건</a:t>
            </a:r>
            <a:r>
              <a:rPr lang="en-US" altLang="ko-KR" sz="2800" dirty="0"/>
              <a:t>)</a:t>
            </a:r>
            <a:r>
              <a:rPr lang="ko-KR" altLang="en-US" sz="2800" dirty="0"/>
              <a:t>을 표시하나</a:t>
            </a:r>
            <a:r>
              <a:rPr lang="en-US" altLang="ko-KR" sz="2800" dirty="0"/>
              <a:t>?</a:t>
            </a:r>
            <a:endParaRPr lang="ko-KR" altLang="en-US" sz="2800" dirty="0"/>
          </a:p>
        </p:txBody>
      </p:sp>
      <p:sp>
        <p:nvSpPr>
          <p:cNvPr id="8" name="폭발 1 5">
            <a:extLst>
              <a:ext uri="{FF2B5EF4-FFF2-40B4-BE49-F238E27FC236}">
                <a16:creationId xmlns:a16="http://schemas.microsoft.com/office/drawing/2014/main" id="{1AF32619-EB25-42E9-83B2-E18A13D4C410}"/>
              </a:ext>
            </a:extLst>
          </p:cNvPr>
          <p:cNvSpPr/>
          <p:nvPr/>
        </p:nvSpPr>
        <p:spPr>
          <a:xfrm>
            <a:off x="1288871" y="2536832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폭발 1 5">
            <a:extLst>
              <a:ext uri="{FF2B5EF4-FFF2-40B4-BE49-F238E27FC236}">
                <a16:creationId xmlns:a16="http://schemas.microsoft.com/office/drawing/2014/main" id="{05A25762-FAB4-4FE1-8E56-025FBE02BF58}"/>
              </a:ext>
            </a:extLst>
          </p:cNvPr>
          <p:cNvSpPr/>
          <p:nvPr/>
        </p:nvSpPr>
        <p:spPr>
          <a:xfrm>
            <a:off x="3192014" y="2536832"/>
            <a:ext cx="409623" cy="309290"/>
          </a:xfrm>
          <a:prstGeom prst="irregularSeal1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폭발 1 5">
            <a:extLst>
              <a:ext uri="{FF2B5EF4-FFF2-40B4-BE49-F238E27FC236}">
                <a16:creationId xmlns:a16="http://schemas.microsoft.com/office/drawing/2014/main" id="{3689287B-F781-4D10-9BAC-2E0DB786512D}"/>
              </a:ext>
            </a:extLst>
          </p:cNvPr>
          <p:cNvSpPr/>
          <p:nvPr/>
        </p:nvSpPr>
        <p:spPr>
          <a:xfrm>
            <a:off x="1288871" y="4086499"/>
            <a:ext cx="409623" cy="309290"/>
          </a:xfrm>
          <a:prstGeom prst="irregularSeal1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1" name="폭발 1 5">
            <a:extLst>
              <a:ext uri="{FF2B5EF4-FFF2-40B4-BE49-F238E27FC236}">
                <a16:creationId xmlns:a16="http://schemas.microsoft.com/office/drawing/2014/main" id="{9EF2478C-CA20-4147-AC41-E2221F7C5735}"/>
              </a:ext>
            </a:extLst>
          </p:cNvPr>
          <p:cNvSpPr/>
          <p:nvPr/>
        </p:nvSpPr>
        <p:spPr>
          <a:xfrm>
            <a:off x="1288871" y="4086499"/>
            <a:ext cx="409623" cy="309290"/>
          </a:xfrm>
          <a:prstGeom prst="irregularSeal1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5D492A-0927-4A26-AA5E-6A4740E95557}"/>
                  </a:ext>
                </a:extLst>
              </p:cNvPr>
              <p:cNvSpPr txBox="1"/>
              <p:nvPr/>
            </p:nvSpPr>
            <p:spPr>
              <a:xfrm>
                <a:off x="4698733" y="5500015"/>
                <a:ext cx="65531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2800" dirty="0">
                    <a:sym typeface="Wingdings" panose="05000000000000000000" pitchFamily="2" charset="2"/>
                  </a:rPr>
                  <a:t>  </a:t>
                </a:r>
                <a:r>
                  <a:rPr lang="en-US" altLang="ko-KR" sz="2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“</a:t>
                </a:r>
                <a:r>
                  <a:rPr lang="ko-KR" altLang="en-US" sz="2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사건</a:t>
                </a:r>
                <a:r>
                  <a:rPr lang="en-US" altLang="ko-KR" sz="2800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”:  </a:t>
                </a:r>
                <a14:m>
                  <m:oMath xmlns:m="http://schemas.openxmlformats.org/officeDocument/2006/math"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𝐸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=(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𝑡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,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𝑧</m:t>
                    </m:r>
                    <m:r>
                      <a:rPr lang="en-US" altLang="ko-KR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)</m:t>
                    </m:r>
                  </m:oMath>
                </a14:m>
                <a:r>
                  <a:rPr lang="ko-KR" altLang="en-US" sz="2800" dirty="0">
                    <a:solidFill>
                      <a:srgbClr val="FF0000"/>
                    </a:solidFill>
                  </a:rPr>
                  <a:t>  </a:t>
                </a:r>
                <a:r>
                  <a:rPr lang="ko-KR" altLang="en-US" sz="2800" dirty="0">
                    <a:sym typeface="Wingdings" panose="05000000000000000000" pitchFamily="2" charset="2"/>
                  </a:rPr>
                  <a:t>시공간 좌표</a:t>
                </a:r>
                <a:endParaRPr lang="ko-KR" alt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5D492A-0927-4A26-AA5E-6A4740E955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8733" y="5500015"/>
                <a:ext cx="6553199" cy="523220"/>
              </a:xfrm>
              <a:prstGeom prst="rect">
                <a:avLst/>
              </a:prstGeom>
              <a:blipFill>
                <a:blip r:embed="rId5"/>
                <a:stretch>
                  <a:fillRect l="-1953" t="-13953" b="-325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596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/>
              <p:cNvSpPr>
                <a:spLocks noGrp="1"/>
              </p:cNvSpPr>
              <p:nvPr>
                <p:ph type="title"/>
              </p:nvPr>
            </p:nvSpPr>
            <p:spPr>
              <a:xfrm>
                <a:off x="966355" y="139124"/>
                <a:ext cx="9322838" cy="275437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ko-KR" altLang="en-US" b="1" dirty="0"/>
                  <a:t>시공간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𝓜</m:t>
                        </m:r>
                      </m:e>
                    </m:d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ko-KR" b="1" i="1" dirty="0">
                    <a:latin typeface="Cambria Math" panose="02040503050406030204" pitchFamily="18" charset="0"/>
                  </a:rPr>
                  <a:t> </a:t>
                </a:r>
                <a:r>
                  <a:rPr lang="en-US" altLang="ko-KR" dirty="0">
                    <a:latin typeface="Cambria Math" panose="02040503050406030204" pitchFamily="18" charset="0"/>
                  </a:rPr>
                  <a:t>“</a:t>
                </a:r>
                <a:r>
                  <a:rPr lang="ko-KR" altLang="en-US" dirty="0">
                    <a:latin typeface="Cambria Math" panose="02040503050406030204" pitchFamily="18" charset="0"/>
                  </a:rPr>
                  <a:t>사건의</a:t>
                </a:r>
                <a:r>
                  <a:rPr lang="en-US" altLang="ko-KR" dirty="0">
                    <a:latin typeface="Cambria Math" panose="02040503050406030204" pitchFamily="18" charset="0"/>
                  </a:rPr>
                  <a:t> </a:t>
                </a:r>
                <a:r>
                  <a:rPr lang="ko-KR" altLang="en-US" dirty="0">
                    <a:latin typeface="Cambria Math" panose="02040503050406030204" pitchFamily="18" charset="0"/>
                  </a:rPr>
                  <a:t>집합</a:t>
                </a:r>
                <a:r>
                  <a:rPr lang="en-US" altLang="ko-KR" dirty="0">
                    <a:latin typeface="Cambria Math" panose="02040503050406030204" pitchFamily="18" charset="0"/>
                  </a:rPr>
                  <a:t>” </a:t>
                </a:r>
                <a:br>
                  <a:rPr lang="en-US" altLang="ko-KR" dirty="0">
                    <a:latin typeface="Cambria Math" panose="02040503050406030204" pitchFamily="18" charset="0"/>
                  </a:rPr>
                </a:br>
                <a:r>
                  <a:rPr lang="en-US" altLang="ko-KR" dirty="0">
                    <a:latin typeface="Cambria Math" panose="02040503050406030204" pitchFamily="18" charset="0"/>
                  </a:rPr>
                  <a:t>                        =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ko-KR" altLang="en-US" b="1" i="1">
                        <a:latin typeface="Cambria Math" panose="02040503050406030204" pitchFamily="18" charset="0"/>
                      </a:rPr>
                      <m:t>사</m:t>
                    </m:r>
                    <m:r>
                      <a:rPr lang="ko-KR" altLang="en-US" b="1" i="1" smtClean="0">
                        <a:latin typeface="Cambria Math" panose="02040503050406030204" pitchFamily="18" charset="0"/>
                      </a:rPr>
                      <m:t>건</m:t>
                    </m:r>
                    <m:r>
                      <a:rPr lang="ko-KR" altLang="en-US" b="1" i="1">
                        <a:latin typeface="Cambria Math" panose="02040503050406030204" pitchFamily="18" charset="0"/>
                      </a:rPr>
                      <m:t>의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ko-KR" altLang="en-US" b="1" i="1">
                        <a:latin typeface="Cambria Math" panose="02040503050406030204" pitchFamily="18" charset="0"/>
                      </a:rPr>
                      <m:t>차</m:t>
                    </m:r>
                    <m:r>
                      <a:rPr lang="ko-KR" altLang="en-US" b="1" i="1" smtClean="0">
                        <a:latin typeface="Cambria Math" panose="02040503050406030204" pitchFamily="18" charset="0"/>
                      </a:rPr>
                      <m:t>원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ko-KR" altLang="en-US" b="1" i="1">
                        <a:latin typeface="Cambria Math" panose="02040503050406030204" pitchFamily="18" charset="0"/>
                      </a:rPr>
                      <m:t>연</m:t>
                    </m:r>
                    <m:r>
                      <a:rPr lang="ko-KR" altLang="en-US" b="1" i="1" smtClean="0">
                        <a:latin typeface="Cambria Math" panose="02040503050406030204" pitchFamily="18" charset="0"/>
                      </a:rPr>
                      <m:t>속</m:t>
                    </m:r>
                    <m:r>
                      <a:rPr lang="ko-KR" altLang="en-US" b="1" i="1">
                        <a:latin typeface="Cambria Math" panose="02040503050406030204" pitchFamily="18" charset="0"/>
                      </a:rPr>
                      <m:t>체</m:t>
                    </m:r>
                    <m:r>
                      <a:rPr lang="en-US" altLang="ko-KR" b="1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2" name="제목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66355" y="139124"/>
                <a:ext cx="9322838" cy="2754378"/>
              </a:xfrm>
              <a:blipFill>
                <a:blip r:embed="rId2"/>
                <a:stretch>
                  <a:fillRect l="-268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AutoShape 6">
            <a:extLst>
              <a:ext uri="{FF2B5EF4-FFF2-40B4-BE49-F238E27FC236}">
                <a16:creationId xmlns:a16="http://schemas.microsoft.com/office/drawing/2014/main" id="{1BE4B453-3DD2-4705-8851-6E7B45CFC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859" y="2940182"/>
            <a:ext cx="3964420" cy="3278047"/>
          </a:xfrm>
          <a:prstGeom prst="roundRect">
            <a:avLst>
              <a:gd name="adj" fmla="val 16648"/>
            </a:avLst>
          </a:prstGeom>
          <a:solidFill>
            <a:srgbClr val="FFFFFF"/>
          </a:solidFill>
          <a:ln w="12700" algn="ctr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Line 11">
            <a:extLst>
              <a:ext uri="{FF2B5EF4-FFF2-40B4-BE49-F238E27FC236}">
                <a16:creationId xmlns:a16="http://schemas.microsoft.com/office/drawing/2014/main" id="{BC437CCF-FB08-43AE-A967-69D0435D2820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6286" y="5596176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94AD82-8877-4EEC-BCF0-A8B1E98E913C}"/>
                  </a:ext>
                </a:extLst>
              </p:cNvPr>
              <p:cNvSpPr txBox="1"/>
              <p:nvPr/>
            </p:nvSpPr>
            <p:spPr>
              <a:xfrm>
                <a:off x="3787838" y="4913006"/>
                <a:ext cx="1116075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(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𝑡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𝑥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𝑦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,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𝑧</m:t>
                      </m:r>
                      <m:r>
                        <a:rPr kumimoji="0" lang="en-US" altLang="ko-KR" sz="20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)</m:t>
                      </m:r>
                    </m:oMath>
                  </m:oMathPara>
                </a14:m>
                <a:endParaRPr kumimoji="0" lang="ko-KR" alt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E94AD82-8877-4EEC-BCF0-A8B1E98E9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7838" y="4913006"/>
                <a:ext cx="1116075" cy="307777"/>
              </a:xfrm>
              <a:prstGeom prst="rect">
                <a:avLst/>
              </a:prstGeom>
              <a:blipFill>
                <a:blip r:embed="rId3"/>
                <a:stretch>
                  <a:fillRect l="-6557" r="-6557" b="-4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5BD192C9-3583-40B8-8944-AC3D681DE0C1}"/>
                  </a:ext>
                </a:extLst>
              </p:cNvPr>
              <p:cNvSpPr/>
              <p:nvPr/>
            </p:nvSpPr>
            <p:spPr>
              <a:xfrm>
                <a:off x="3989433" y="3278047"/>
                <a:ext cx="712887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ko-KR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굴림" pitchFamily="50" charset="-127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ℳ</m:t>
                    </m:r>
                    <m:r>
                      <a:rPr kumimoji="0" lang="en-US" altLang="ko-KR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kumimoji="0" lang="ko-KR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</a:endParaRPr>
              </a:p>
            </p:txBody>
          </p:sp>
        </mc:Choice>
        <mc:Fallback xmlns="">
          <p:sp>
            <p:nvSpPr>
              <p:cNvPr id="10" name="직사각형 9">
                <a:extLst>
                  <a:ext uri="{FF2B5EF4-FFF2-40B4-BE49-F238E27FC236}">
                    <a16:creationId xmlns:a16="http://schemas.microsoft.com/office/drawing/2014/main" id="{5BD192C9-3583-40B8-8944-AC3D681DE0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433" y="3278047"/>
                <a:ext cx="71288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타원 2">
            <a:extLst>
              <a:ext uri="{FF2B5EF4-FFF2-40B4-BE49-F238E27FC236}">
                <a16:creationId xmlns:a16="http://schemas.microsoft.com/office/drawing/2014/main" id="{866EF487-A82A-4FF5-A248-A22D9EE1CB37}"/>
              </a:ext>
            </a:extLst>
          </p:cNvPr>
          <p:cNvSpPr/>
          <p:nvPr/>
        </p:nvSpPr>
        <p:spPr>
          <a:xfrm flipV="1">
            <a:off x="4348350" y="4556347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8651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17"/>
          <p:cNvSpPr>
            <a:spLocks noChangeArrowheads="1"/>
          </p:cNvSpPr>
          <p:nvPr/>
        </p:nvSpPr>
        <p:spPr bwMode="auto">
          <a:xfrm>
            <a:off x="3083808" y="4019368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8" name="Freeform 16"/>
          <p:cNvSpPr>
            <a:spLocks/>
          </p:cNvSpPr>
          <p:nvPr/>
        </p:nvSpPr>
        <p:spPr bwMode="auto">
          <a:xfrm>
            <a:off x="3063417" y="2180398"/>
            <a:ext cx="21522" cy="3231470"/>
          </a:xfrm>
          <a:custGeom>
            <a:avLst/>
            <a:gdLst/>
            <a:ahLst/>
            <a:cxnLst>
              <a:cxn ang="0">
                <a:pos x="0" y="3479"/>
              </a:cxn>
              <a:cxn ang="0">
                <a:pos x="22" y="0"/>
              </a:cxn>
            </a:cxnLst>
            <a:rect l="0" t="0" r="r" b="b"/>
            <a:pathLst>
              <a:path w="22" h="3479">
                <a:moveTo>
                  <a:pt x="0" y="3479"/>
                </a:moveTo>
                <a:lnTo>
                  <a:pt x="22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3083808" y="3685599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0" name="AutoShape 14"/>
          <p:cNvSpPr>
            <a:spLocks noChangeArrowheads="1"/>
          </p:cNvSpPr>
          <p:nvPr/>
        </p:nvSpPr>
        <p:spPr bwMode="auto">
          <a:xfrm>
            <a:off x="3083808" y="3350749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1" name="AutoShape 13"/>
          <p:cNvSpPr>
            <a:spLocks noChangeArrowheads="1"/>
          </p:cNvSpPr>
          <p:nvPr/>
        </p:nvSpPr>
        <p:spPr bwMode="auto">
          <a:xfrm>
            <a:off x="3083808" y="3016982"/>
            <a:ext cx="2427573" cy="501733"/>
          </a:xfrm>
          <a:prstGeom prst="parallelogram">
            <a:avLst>
              <a:gd name="adj" fmla="val 11571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AutoShape 12"/>
          <p:cNvSpPr>
            <a:spLocks noChangeArrowheads="1"/>
          </p:cNvSpPr>
          <p:nvPr/>
        </p:nvSpPr>
        <p:spPr bwMode="auto">
          <a:xfrm>
            <a:off x="3083808" y="2682131"/>
            <a:ext cx="2427573" cy="502817"/>
          </a:xfrm>
          <a:prstGeom prst="parallelogram">
            <a:avLst>
              <a:gd name="adj" fmla="val 11546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ectangle 11"/>
              <p:cNvSpPr>
                <a:spLocks noChangeArrowheads="1"/>
              </p:cNvSpPr>
              <p:nvPr/>
            </p:nvSpPr>
            <p:spPr bwMode="auto">
              <a:xfrm>
                <a:off x="2303839" y="1679747"/>
                <a:ext cx="1235439" cy="50065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시간 </a:t>
                </a:r>
                <a14:m>
                  <m:oMath xmlns:m="http://schemas.openxmlformats.org/officeDocument/2006/math"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(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𝑡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Times New Roman" pitchFamily="18" charset="0"/>
                      </a:rPr>
                      <m:t>)</m:t>
                    </m:r>
                  </m:oMath>
                </a14:m>
                <a:endParaRPr kumimoji="1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굴림" pitchFamily="50" charset="-127"/>
                </a:endParaRPr>
              </a:p>
            </p:txBody>
          </p:sp>
        </mc:Choice>
        <mc:Fallback xmlns="">
          <p:sp>
            <p:nvSpPr>
              <p:cNvPr id="53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03839" y="1679747"/>
                <a:ext cx="1235439" cy="500651"/>
              </a:xfrm>
              <a:prstGeom prst="rect">
                <a:avLst/>
              </a:prstGeom>
              <a:blipFill>
                <a:blip r:embed="rId3"/>
                <a:stretch>
                  <a:fillRect l="-5419" t="-7317" b="-1220"/>
                </a:stretch>
              </a:blip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Rectangle 8"/>
          <p:cNvSpPr>
            <a:spLocks noChangeArrowheads="1"/>
          </p:cNvSpPr>
          <p:nvPr/>
        </p:nvSpPr>
        <p:spPr bwMode="auto">
          <a:xfrm>
            <a:off x="5513284" y="3485414"/>
            <a:ext cx="1561886" cy="383136"/>
          </a:xfrm>
          <a:prstGeom prst="rect">
            <a:avLst/>
          </a:prstGeom>
          <a:solidFill>
            <a:srgbClr val="FFFFFF"/>
          </a:solidFill>
          <a:ln w="9525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“</a:t>
            </a:r>
            <a:r>
              <a:rPr kumimoji="1" lang="ko-KR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동시 사건</a:t>
            </a:r>
            <a:r>
              <a:rPr kumimoji="1" lang="en-US" altLang="ko-K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Times New Roman" pitchFamily="18" charset="0"/>
              </a:rPr>
              <a:t>”</a:t>
            </a:r>
            <a:endParaRPr kumimoji="1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굴림" pitchFamily="50" charset="-127"/>
            </a:endParaRPr>
          </a:p>
        </p:txBody>
      </p:sp>
      <p:sp>
        <p:nvSpPr>
          <p:cNvPr id="58" name="Line 5"/>
          <p:cNvSpPr>
            <a:spLocks noChangeShapeType="1"/>
          </p:cNvSpPr>
          <p:nvPr/>
        </p:nvSpPr>
        <p:spPr bwMode="auto">
          <a:xfrm>
            <a:off x="3083808" y="535660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9" name="Freeform 4"/>
          <p:cNvSpPr>
            <a:spLocks/>
          </p:cNvSpPr>
          <p:nvPr/>
        </p:nvSpPr>
        <p:spPr bwMode="auto">
          <a:xfrm>
            <a:off x="3057754" y="5345707"/>
            <a:ext cx="1899123" cy="56830"/>
          </a:xfrm>
          <a:custGeom>
            <a:avLst/>
            <a:gdLst/>
            <a:ahLst/>
            <a:cxnLst>
              <a:cxn ang="0">
                <a:pos x="0" y="15"/>
              </a:cxn>
              <a:cxn ang="0">
                <a:pos x="1425" y="0"/>
              </a:cxn>
            </a:cxnLst>
            <a:rect l="0" t="0" r="r" b="b"/>
            <a:pathLst>
              <a:path w="1425" h="15">
                <a:moveTo>
                  <a:pt x="0" y="15"/>
                </a:moveTo>
                <a:lnTo>
                  <a:pt x="1425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0" name="Freeform 3"/>
          <p:cNvSpPr>
            <a:spLocks/>
          </p:cNvSpPr>
          <p:nvPr/>
        </p:nvSpPr>
        <p:spPr bwMode="auto">
          <a:xfrm>
            <a:off x="3063417" y="4786175"/>
            <a:ext cx="664948" cy="613350"/>
          </a:xfrm>
          <a:custGeom>
            <a:avLst/>
            <a:gdLst/>
            <a:ahLst/>
            <a:cxnLst>
              <a:cxn ang="0">
                <a:pos x="0" y="660"/>
              </a:cxn>
              <a:cxn ang="0">
                <a:pos x="690" y="0"/>
              </a:cxn>
            </a:cxnLst>
            <a:rect l="0" t="0" r="r" b="b"/>
            <a:pathLst>
              <a:path w="690" h="660">
                <a:moveTo>
                  <a:pt x="0" y="660"/>
                </a:moveTo>
                <a:lnTo>
                  <a:pt x="690" y="0"/>
                </a:ln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2"/>
              <p:cNvSpPr>
                <a:spLocks noChangeArrowheads="1"/>
              </p:cNvSpPr>
              <p:nvPr/>
            </p:nvSpPr>
            <p:spPr bwMode="auto">
              <a:xfrm>
                <a:off x="3457938" y="4957053"/>
                <a:ext cx="1648915" cy="501733"/>
              </a:xfrm>
              <a:prstGeom prst="rect">
                <a:avLst/>
              </a:prstGeom>
              <a:noFill/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 panose="020B0503020000020004" pitchFamily="50" charset="-127"/>
                    <a:ea typeface="맑은 고딕" panose="020B0503020000020004" pitchFamily="50" charset="-127"/>
                    <a:cs typeface="Times New Roman" pitchFamily="18" charset="0"/>
                  </a:rPr>
                  <a:t>공간 </a:t>
                </a:r>
                <a14:m>
                  <m:oMath xmlns:m="http://schemas.openxmlformats.org/officeDocument/2006/math"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(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𝑥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𝑦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,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𝑧</m:t>
                    </m:r>
                    <m:r>
                      <a:rPr kumimoji="1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Times New Roman" pitchFamily="18" charset="0"/>
                      </a:rPr>
                      <m:t>)</m:t>
                    </m:r>
                  </m:oMath>
                </a14:m>
                <a:endParaRPr kumimoji="1" lang="en-US" altLang="ko-K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굴림" pitchFamily="50" charset="-127"/>
                </a:endParaRPr>
              </a:p>
            </p:txBody>
          </p:sp>
        </mc:Choice>
        <mc:Fallback xmlns="">
          <p:sp>
            <p:nvSpPr>
              <p:cNvPr id="61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57938" y="4957053"/>
                <a:ext cx="1648915" cy="501733"/>
              </a:xfrm>
              <a:prstGeom prst="rect">
                <a:avLst/>
              </a:prstGeom>
              <a:blipFill>
                <a:blip r:embed="rId4"/>
                <a:stretch>
                  <a:fillRect l="-3690" t="-6098" b="-1220"/>
                </a:stretch>
              </a:blipFill>
              <a:ln w="9525">
                <a:noFill/>
                <a:prstDash val="dash"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자유형 61"/>
          <p:cNvSpPr/>
          <p:nvPr/>
        </p:nvSpPr>
        <p:spPr>
          <a:xfrm>
            <a:off x="4182856" y="4553328"/>
            <a:ext cx="308505" cy="352925"/>
          </a:xfrm>
          <a:custGeom>
            <a:avLst/>
            <a:gdLst>
              <a:gd name="connsiteX0" fmla="*/ 203200 w 203200"/>
              <a:gd name="connsiteY0" fmla="*/ 241300 h 241300"/>
              <a:gd name="connsiteX1" fmla="*/ 0 w 203200"/>
              <a:gd name="connsiteY1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03200" h="241300">
                <a:moveTo>
                  <a:pt x="203200" y="2413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자유형 62"/>
          <p:cNvSpPr/>
          <p:nvPr/>
        </p:nvSpPr>
        <p:spPr>
          <a:xfrm>
            <a:off x="3990040" y="4200402"/>
            <a:ext cx="96408" cy="185750"/>
          </a:xfrm>
          <a:custGeom>
            <a:avLst/>
            <a:gdLst>
              <a:gd name="connsiteX0" fmla="*/ 63500 w 63500"/>
              <a:gd name="connsiteY0" fmla="*/ 127000 h 127000"/>
              <a:gd name="connsiteX1" fmla="*/ 0 w 63500"/>
              <a:gd name="connsiteY1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00" h="127000">
                <a:moveTo>
                  <a:pt x="63500" y="127000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4" name="자유형 63"/>
          <p:cNvSpPr/>
          <p:nvPr/>
        </p:nvSpPr>
        <p:spPr>
          <a:xfrm>
            <a:off x="3893632" y="3847477"/>
            <a:ext cx="57845" cy="167175"/>
          </a:xfrm>
          <a:custGeom>
            <a:avLst/>
            <a:gdLst>
              <a:gd name="connsiteX0" fmla="*/ 0 w 38100"/>
              <a:gd name="connsiteY0" fmla="*/ 114300 h 114300"/>
              <a:gd name="connsiteX1" fmla="*/ 38100 w 38100"/>
              <a:gd name="connsiteY1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100" h="114300">
                <a:moveTo>
                  <a:pt x="0" y="114300"/>
                </a:moveTo>
                <a:lnTo>
                  <a:pt x="3810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자유형 64"/>
          <p:cNvSpPr/>
          <p:nvPr/>
        </p:nvSpPr>
        <p:spPr>
          <a:xfrm>
            <a:off x="4047885" y="3513127"/>
            <a:ext cx="134971" cy="185750"/>
          </a:xfrm>
          <a:custGeom>
            <a:avLst/>
            <a:gdLst>
              <a:gd name="connsiteX0" fmla="*/ 0 w 88900"/>
              <a:gd name="connsiteY0" fmla="*/ 127000 h 127000"/>
              <a:gd name="connsiteX1" fmla="*/ 88900 w 88900"/>
              <a:gd name="connsiteY1" fmla="*/ 0 h 127000"/>
              <a:gd name="connsiteX2" fmla="*/ 88900 w 88900"/>
              <a:gd name="connsiteY2" fmla="*/ 0 h 12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900" h="127000">
                <a:moveTo>
                  <a:pt x="0" y="127000"/>
                </a:moveTo>
                <a:lnTo>
                  <a:pt x="88900" y="0"/>
                </a:lnTo>
                <a:lnTo>
                  <a:pt x="8890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자유형 65"/>
          <p:cNvSpPr/>
          <p:nvPr/>
        </p:nvSpPr>
        <p:spPr>
          <a:xfrm>
            <a:off x="4356390" y="3197351"/>
            <a:ext cx="154253" cy="130025"/>
          </a:xfrm>
          <a:custGeom>
            <a:avLst/>
            <a:gdLst>
              <a:gd name="connsiteX0" fmla="*/ 0 w 101600"/>
              <a:gd name="connsiteY0" fmla="*/ 88900 h 88900"/>
              <a:gd name="connsiteX1" fmla="*/ 101600 w 101600"/>
              <a:gd name="connsiteY1" fmla="*/ 0 h 8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600" h="88900">
                <a:moveTo>
                  <a:pt x="0" y="88900"/>
                </a:moveTo>
                <a:lnTo>
                  <a:pt x="10160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자유형 66"/>
          <p:cNvSpPr/>
          <p:nvPr/>
        </p:nvSpPr>
        <p:spPr>
          <a:xfrm>
            <a:off x="4587768" y="2157150"/>
            <a:ext cx="382944" cy="798726"/>
          </a:xfrm>
          <a:custGeom>
            <a:avLst/>
            <a:gdLst>
              <a:gd name="connsiteX0" fmla="*/ 114300 w 319644"/>
              <a:gd name="connsiteY0" fmla="*/ 546100 h 546100"/>
              <a:gd name="connsiteX1" fmla="*/ 317500 w 319644"/>
              <a:gd name="connsiteY1" fmla="*/ 406400 h 546100"/>
              <a:gd name="connsiteX2" fmla="*/ 0 w 319644"/>
              <a:gd name="connsiteY2" fmla="*/ 0 h 546100"/>
              <a:gd name="connsiteX0" fmla="*/ 114300 w 270258"/>
              <a:gd name="connsiteY0" fmla="*/ 546100 h 546100"/>
              <a:gd name="connsiteX1" fmla="*/ 266782 w 270258"/>
              <a:gd name="connsiteY1" fmla="*/ 268200 h 546100"/>
              <a:gd name="connsiteX2" fmla="*/ 0 w 270258"/>
              <a:gd name="connsiteY2" fmla="*/ 0 h 546100"/>
              <a:gd name="connsiteX0" fmla="*/ 114300 w 252230"/>
              <a:gd name="connsiteY0" fmla="*/ 546100 h 546100"/>
              <a:gd name="connsiteX1" fmla="*/ 247763 w 252230"/>
              <a:gd name="connsiteY1" fmla="*/ 281361 h 546100"/>
              <a:gd name="connsiteX2" fmla="*/ 0 w 252230"/>
              <a:gd name="connsiteY2" fmla="*/ 0 h 54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2230" h="546100">
                <a:moveTo>
                  <a:pt x="114300" y="546100"/>
                </a:moveTo>
                <a:cubicBezTo>
                  <a:pt x="225425" y="521758"/>
                  <a:pt x="266813" y="372378"/>
                  <a:pt x="247763" y="281361"/>
                </a:cubicBezTo>
                <a:cubicBezTo>
                  <a:pt x="228713" y="190344"/>
                  <a:pt x="149225" y="157691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783793" y="2023702"/>
                <a:ext cx="382680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세계선</a:t>
                </a:r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(World line):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altLang="ko-KR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맑은 고딕" panose="020B0503020000020004" pitchFamily="50" charset="-127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(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𝜏</m:t>
                    </m:r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맑은 고딕" panose="020B0503020000020004" pitchFamily="50" charset="-127"/>
                        <a:cs typeface="+mn-cs"/>
                      </a:rPr>
                      <m:t>)</m:t>
                    </m:r>
                  </m:oMath>
                </a14:m>
                <a:r>
                  <a:rPr kumimoji="0" lang="en-US" altLang="ko-KR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793" y="2023702"/>
                <a:ext cx="3826807" cy="400110"/>
              </a:xfrm>
              <a:prstGeom prst="rect">
                <a:avLst/>
              </a:prstGeom>
              <a:blipFill>
                <a:blip r:embed="rId5"/>
                <a:stretch>
                  <a:fillRect l="-1752" t="-12121" b="-257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689171" y="4014652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9171" y="4014652"/>
                <a:ext cx="274562" cy="307777"/>
              </a:xfrm>
              <a:prstGeom prst="rect">
                <a:avLst/>
              </a:prstGeom>
              <a:blipFill>
                <a:blip r:embed="rId6"/>
                <a:stretch>
                  <a:fillRect l="-17778" r="-11111" b="-1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2701529" y="4347106"/>
                <a:ext cx="410818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1529" y="4347106"/>
                <a:ext cx="410818" cy="307777"/>
              </a:xfrm>
              <a:prstGeom prst="rect">
                <a:avLst/>
              </a:prstGeom>
              <a:blipFill>
                <a:blip r:embed="rId7"/>
                <a:stretch>
                  <a:fillRect l="-11765" r="-5882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/>
              <p:cNvSpPr txBox="1"/>
              <p:nvPr/>
            </p:nvSpPr>
            <p:spPr>
              <a:xfrm>
                <a:off x="2676979" y="2970362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6" name="TextBox 7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6979" y="2970362"/>
                <a:ext cx="274562" cy="307777"/>
              </a:xfrm>
              <a:prstGeom prst="rect">
                <a:avLst/>
              </a:prstGeom>
              <a:blipFill>
                <a:blip r:embed="rId8"/>
                <a:stretch>
                  <a:fillRect l="-17778" r="-11111" b="-156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7" name="TextBox 76"/>
              <p:cNvSpPr txBox="1"/>
              <p:nvPr/>
            </p:nvSpPr>
            <p:spPr>
              <a:xfrm>
                <a:off x="2692135" y="3344759"/>
                <a:ext cx="2745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7" name="TextBox 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135" y="3344759"/>
                <a:ext cx="274562" cy="307777"/>
              </a:xfrm>
              <a:prstGeom prst="rect">
                <a:avLst/>
              </a:prstGeom>
              <a:blipFill>
                <a:blip r:embed="rId9"/>
                <a:stretch>
                  <a:fillRect l="-17778" r="-8889" b="-16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8" name="TextBox 77"/>
              <p:cNvSpPr txBox="1"/>
              <p:nvPr/>
            </p:nvSpPr>
            <p:spPr>
              <a:xfrm>
                <a:off x="2699815" y="3672754"/>
                <a:ext cx="26860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  <m:sub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8" name="TextBox 7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815" y="3672754"/>
                <a:ext cx="268600" cy="307777"/>
              </a:xfrm>
              <a:prstGeom prst="rect">
                <a:avLst/>
              </a:prstGeom>
              <a:blipFill>
                <a:blip r:embed="rId10"/>
                <a:stretch>
                  <a:fillRect l="-18182" r="-9091" b="-1372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자유형 17"/>
          <p:cNvSpPr/>
          <p:nvPr/>
        </p:nvSpPr>
        <p:spPr>
          <a:xfrm>
            <a:off x="3971479" y="4012278"/>
            <a:ext cx="2348595" cy="971768"/>
          </a:xfrm>
          <a:custGeom>
            <a:avLst/>
            <a:gdLst>
              <a:gd name="connsiteX0" fmla="*/ 0 w 1651518"/>
              <a:gd name="connsiteY0" fmla="*/ 0 h 998375"/>
              <a:gd name="connsiteX1" fmla="*/ 1231641 w 1651518"/>
              <a:gd name="connsiteY1" fmla="*/ 242595 h 998375"/>
              <a:gd name="connsiteX2" fmla="*/ 1651518 w 1651518"/>
              <a:gd name="connsiteY2" fmla="*/ 998375 h 998375"/>
              <a:gd name="connsiteX0" fmla="*/ 0 w 3061218"/>
              <a:gd name="connsiteY0" fmla="*/ 0 h 1125375"/>
              <a:gd name="connsiteX1" fmla="*/ 1231641 w 3061218"/>
              <a:gd name="connsiteY1" fmla="*/ 242595 h 1125375"/>
              <a:gd name="connsiteX2" fmla="*/ 3061218 w 3061218"/>
              <a:gd name="connsiteY2" fmla="*/ 1125375 h 1125375"/>
              <a:gd name="connsiteX0" fmla="*/ 0 w 3061218"/>
              <a:gd name="connsiteY0" fmla="*/ 0 h 1125375"/>
              <a:gd name="connsiteX1" fmla="*/ 1231641 w 3061218"/>
              <a:gd name="connsiteY1" fmla="*/ 242595 h 1125375"/>
              <a:gd name="connsiteX2" fmla="*/ 3061218 w 3061218"/>
              <a:gd name="connsiteY2" fmla="*/ 1125375 h 1125375"/>
              <a:gd name="connsiteX0" fmla="*/ 0 w 3061218"/>
              <a:gd name="connsiteY0" fmla="*/ 0 h 1129043"/>
              <a:gd name="connsiteX1" fmla="*/ 1231641 w 3061218"/>
              <a:gd name="connsiteY1" fmla="*/ 242595 h 1129043"/>
              <a:gd name="connsiteX2" fmla="*/ 1781622 w 3061218"/>
              <a:gd name="connsiteY2" fmla="*/ 1067723 h 1129043"/>
              <a:gd name="connsiteX3" fmla="*/ 3061218 w 3061218"/>
              <a:gd name="connsiteY3" fmla="*/ 1125375 h 1129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1218" h="1129043">
                <a:moveTo>
                  <a:pt x="0" y="0"/>
                </a:moveTo>
                <a:cubicBezTo>
                  <a:pt x="478194" y="38099"/>
                  <a:pt x="956388" y="76199"/>
                  <a:pt x="1231641" y="242595"/>
                </a:cubicBezTo>
                <a:cubicBezTo>
                  <a:pt x="1589961" y="344349"/>
                  <a:pt x="1476693" y="920593"/>
                  <a:pt x="1781622" y="1067723"/>
                </a:cubicBezTo>
                <a:cubicBezTo>
                  <a:pt x="2086551" y="1214853"/>
                  <a:pt x="2909335" y="1039566"/>
                  <a:pt x="3061218" y="1125375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타원 79"/>
          <p:cNvSpPr/>
          <p:nvPr/>
        </p:nvSpPr>
        <p:spPr>
          <a:xfrm>
            <a:off x="3872907" y="3990140"/>
            <a:ext cx="56962" cy="5691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531451" y="4729790"/>
                <a:ext cx="2258823" cy="17981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사건</a:t>
                </a:r>
                <a:r>
                  <a:rPr kumimoji="0" lang="ko-KR" altLang="en-US" sz="2000" b="0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맑은 고딕" panose="020B0503020000020004" pitchFamily="50" charset="-127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altLang="ko-KR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𝐸</m:t>
                    </m:r>
                  </m:oMath>
                </a14:m>
                <a:endParaRPr kumimoji="0" lang="en-US" altLang="ko-KR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맑은 고딕" panose="020B0503020000020004" pitchFamily="50" charset="-127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altLang="ko-KR" sz="2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𝑦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𝑧</m:t>
                          </m:r>
                        </m:e>
                      </m:d>
                    </m:oMath>
                  </m:oMathPara>
                </a14:m>
                <a:endPara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en-US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d>
                        <m:dPr>
                          <m:ctrlP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0</m:t>
                              </m:r>
                            </m:sup>
                          </m:s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p>
                          </m:s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p>
                            <m:sSupPr>
                              <m:ctrlP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0" lang="en-US" sz="2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0" lang="en-US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≡</m:t>
                    </m:r>
                    <m:sSup>
                      <m:sSup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p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𝑥</m:t>
                        </m:r>
                      </m:e>
                      <m:sup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𝜇</m:t>
                        </m:r>
                      </m:sup>
                    </m:sSup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  (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𝜇</m:t>
                    </m:r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=0,1,2,3)</m:t>
                    </m:r>
                  </m:oMath>
                </a14:m>
                <a:r>
                  <a:rPr kumimoji="0" lang="ko-KR" alt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</a:t>
                </a:r>
                <a:endPara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1451" y="4729790"/>
                <a:ext cx="2258823" cy="1798185"/>
              </a:xfrm>
              <a:prstGeom prst="rect">
                <a:avLst/>
              </a:prstGeom>
              <a:blipFill>
                <a:blip r:embed="rId11"/>
                <a:stretch>
                  <a:fillRect l="-6739" b="-508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슬라이드 번호 개체 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6053A4-1F15-415C-8EAF-8BD726A5500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5104" y="488903"/>
            <a:ext cx="8535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lvl="0" indent="-5715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시공간 도표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(</a:t>
            </a:r>
            <a:r>
              <a:rPr kumimoji="0" lang="en-US" altLang="ko-KR" sz="3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Spacetime</a:t>
            </a:r>
            <a:r>
              <a:rPr kumimoji="0" lang="en-US" altLang="ko-K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 Diagram)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8943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5.4|147.6|1.7"/>
</p:tagLst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8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4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2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6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7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</TotalTime>
  <Words>3530</Words>
  <Application>Microsoft Office PowerPoint</Application>
  <PresentationFormat>와이드스크린</PresentationFormat>
  <Paragraphs>651</Paragraphs>
  <Slides>53</Slides>
  <Notes>17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10</vt:i4>
      </vt:variant>
      <vt:variant>
        <vt:lpstr>슬라이드 제목</vt:lpstr>
      </vt:variant>
      <vt:variant>
        <vt:i4>53</vt:i4>
      </vt:variant>
    </vt:vector>
  </HeadingPairs>
  <TitlesOfParts>
    <vt:vector size="71" baseType="lpstr">
      <vt:lpstr>굴림</vt:lpstr>
      <vt:lpstr>맑은 고딕</vt:lpstr>
      <vt:lpstr>바탕</vt:lpstr>
      <vt:lpstr>Arial</vt:lpstr>
      <vt:lpstr>Calibri</vt:lpstr>
      <vt:lpstr>Calibri Light</vt:lpstr>
      <vt:lpstr>Cambria Math</vt:lpstr>
      <vt:lpstr>Wingdings</vt:lpstr>
      <vt:lpstr>Office 테마</vt:lpstr>
      <vt:lpstr>4_Office 테마</vt:lpstr>
      <vt:lpstr>3_Office 테마</vt:lpstr>
      <vt:lpstr>2_Office 테마</vt:lpstr>
      <vt:lpstr>6_Office 테마</vt:lpstr>
      <vt:lpstr>7_Office 테마</vt:lpstr>
      <vt:lpstr>12_Office 테마</vt:lpstr>
      <vt:lpstr>16_Office 테마</vt:lpstr>
      <vt:lpstr>17_Office 테마</vt:lpstr>
      <vt:lpstr>18_Office 테마</vt:lpstr>
      <vt:lpstr>Black Hole Thermodynamics: Arena for Exploring Quantum Gravity</vt:lpstr>
      <vt:lpstr>Outline</vt:lpstr>
      <vt:lpstr>I. Black Hole Mechanics  1. Spacetime and General Relativity  2. Black Hole Solutions  3. Laws of Black Hole Mechanics</vt:lpstr>
      <vt:lpstr>특수상대론: 전통적 접근 방법</vt:lpstr>
      <vt:lpstr>새로운 접근 방법</vt:lpstr>
      <vt:lpstr>PowerPoint 프레젠테이션</vt:lpstr>
      <vt:lpstr>PowerPoint 프레젠테이션</vt:lpstr>
      <vt:lpstr>시공간(M)= “사건의 집합”                          = "사건의 4차원 연속체"</vt:lpstr>
      <vt:lpstr>PowerPoint 프레젠테이션</vt:lpstr>
      <vt:lpstr>세계선 연습: 등가속 운동</vt:lpstr>
      <vt:lpstr>-  세계선 연습: 빛의 경로(V=c)</vt:lpstr>
      <vt:lpstr>세계선 연습: 평면에서의 빛</vt:lpstr>
      <vt:lpstr>PowerPoint 프레젠테이션</vt:lpstr>
      <vt:lpstr>“두 사건 간의 공간거리＂</vt:lpstr>
      <vt:lpstr>편평한 유클리드 3차원 공간:</vt:lpstr>
      <vt:lpstr>PowerPoint 프레젠테이션</vt:lpstr>
      <vt:lpstr>PowerPoint 프레젠테이션</vt:lpstr>
      <vt:lpstr>PowerPoint 프레젠테이션</vt:lpstr>
      <vt:lpstr>관성계</vt:lpstr>
      <vt:lpstr>또 다른 관성계</vt:lpstr>
      <vt:lpstr>PowerPoint 프레젠테이션</vt:lpstr>
      <vt:lpstr>관측자의 운동 상태와 시공간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동시에 발생한 사건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Question and Answer: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특수상대론 기초</dc:title>
  <dc:creator>강궁원</dc:creator>
  <cp:lastModifiedBy>강궁원</cp:lastModifiedBy>
  <cp:revision>157</cp:revision>
  <dcterms:created xsi:type="dcterms:W3CDTF">2022-01-03T23:23:23Z</dcterms:created>
  <dcterms:modified xsi:type="dcterms:W3CDTF">2025-08-08T02:15:37Z</dcterms:modified>
</cp:coreProperties>
</file>