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70" r:id="rId1"/>
  </p:sldMasterIdLst>
  <p:notesMasterIdLst>
    <p:notesMasterId r:id="rId9"/>
  </p:notesMasterIdLst>
  <p:sldIdLst>
    <p:sldId id="256" r:id="rId2"/>
    <p:sldId id="394" r:id="rId3"/>
    <p:sldId id="395" r:id="rId4"/>
    <p:sldId id="396" r:id="rId5"/>
    <p:sldId id="397" r:id="rId6"/>
    <p:sldId id="398" r:id="rId7"/>
    <p:sldId id="399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E32E3-BA86-4F68-8E9F-CE8923C1A898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5808-1116-4ED4-9EEF-63467BEF0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11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094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11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651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32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681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78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00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486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209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385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487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53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wkang@cau.ac.k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82600" y="2146299"/>
            <a:ext cx="11125200" cy="14732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ko-KR" sz="4400" b="1" dirty="0">
                <a:solidFill>
                  <a:srgbClr val="0000FF"/>
                </a:solidFill>
              </a:rPr>
              <a:t>Black Hole Thermodynamics:</a:t>
            </a:r>
            <a:br>
              <a:rPr lang="en-US" altLang="ko-KR" sz="4400" b="1" dirty="0">
                <a:solidFill>
                  <a:srgbClr val="0000FF"/>
                </a:solidFill>
              </a:rPr>
            </a:br>
            <a:r>
              <a:rPr lang="en-US" altLang="ko-KR" sz="4400" b="1" dirty="0">
                <a:solidFill>
                  <a:srgbClr val="0000FF"/>
                </a:solidFill>
              </a:rPr>
              <a:t>Arena for Exploring Quantum Gravity</a:t>
            </a:r>
            <a:endParaRPr lang="ko-KR" altLang="en-US" sz="4400" b="1" dirty="0">
              <a:solidFill>
                <a:srgbClr val="0000FF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76300" y="4419601"/>
            <a:ext cx="10121900" cy="1346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ko-KR" altLang="en-US" sz="3200" dirty="0"/>
              <a:t>강 궁 원 </a:t>
            </a:r>
            <a:r>
              <a:rPr lang="en-US" altLang="ko-KR" sz="3200" dirty="0"/>
              <a:t>(Kang, </a:t>
            </a:r>
            <a:r>
              <a:rPr lang="en-US" altLang="ko-KR" sz="3200" dirty="0" err="1"/>
              <a:t>Gungwon</a:t>
            </a:r>
            <a:r>
              <a:rPr lang="en-US" altLang="ko-KR" sz="3200" dirty="0"/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3200" dirty="0"/>
              <a:t>(</a:t>
            </a:r>
            <a:r>
              <a:rPr lang="ko-KR" altLang="en-US" sz="3200" dirty="0"/>
              <a:t>중앙대 물리학과</a:t>
            </a:r>
            <a:r>
              <a:rPr lang="en-US" altLang="ko-KR" sz="3200" dirty="0"/>
              <a:t>, </a:t>
            </a:r>
            <a:r>
              <a:rPr lang="en-US" altLang="ko-KR" sz="3200" dirty="0">
                <a:hlinkClick r:id="rId2"/>
              </a:rPr>
              <a:t>gwkang@cau.ac.kr</a:t>
            </a:r>
            <a:r>
              <a:rPr lang="en-US" altLang="ko-KR" sz="3200" dirty="0"/>
              <a:t>) </a:t>
            </a:r>
            <a:endParaRPr lang="ko-KR" altLang="en-US" sz="3200" dirty="0"/>
          </a:p>
        </p:txBody>
      </p:sp>
      <p:sp>
        <p:nvSpPr>
          <p:cNvPr id="5" name="TextBox 3"/>
          <p:cNvSpPr txBox="1"/>
          <p:nvPr/>
        </p:nvSpPr>
        <p:spPr>
          <a:xfrm>
            <a:off x="7416800" y="248334"/>
            <a:ext cx="451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2025 Summer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Institute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for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Theoretical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Physics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at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KIAS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during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4-14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August,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2025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32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8000" y="1943100"/>
            <a:ext cx="11353800" cy="14859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altLang="ko-KR" sz="5400" b="1" dirty="0"/>
              <a:t>II. Black Hole Thermodynamics</a:t>
            </a:r>
            <a:endParaRPr lang="ko-KR" altLang="en-US" sz="5400" dirty="0"/>
          </a:p>
        </p:txBody>
      </p:sp>
    </p:spTree>
    <p:extLst>
      <p:ext uri="{BB962C8B-B14F-4D97-AF65-F5344CB8AC3E}">
        <p14:creationId xmlns:p14="http://schemas.microsoft.com/office/powerpoint/2010/main" val="372900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17FA6521-F8E0-47BE-AB6B-909FEC404242}"/>
              </a:ext>
            </a:extLst>
          </p:cNvPr>
          <p:cNvGrpSpPr/>
          <p:nvPr/>
        </p:nvGrpSpPr>
        <p:grpSpPr>
          <a:xfrm>
            <a:off x="510300" y="0"/>
            <a:ext cx="5865100" cy="6692900"/>
            <a:chOff x="3863100" y="473045"/>
            <a:chExt cx="6066000" cy="685800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9FD339CB-2130-4ADB-87D0-92D78C7E9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3100" y="473045"/>
              <a:ext cx="6066000" cy="685800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1A3A7848-AD22-4EB0-9A92-F9165BE39E75}"/>
                </a:ext>
              </a:extLst>
            </p:cNvPr>
            <p:cNvSpPr/>
            <p:nvPr/>
          </p:nvSpPr>
          <p:spPr>
            <a:xfrm>
              <a:off x="4102100" y="473045"/>
              <a:ext cx="3086100" cy="5810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74709C-84EA-4D57-B800-3443BB01DFAE}"/>
                </a:ext>
              </a:extLst>
            </p:cNvPr>
            <p:cNvSpPr txBox="1"/>
            <p:nvPr/>
          </p:nvSpPr>
          <p:spPr>
            <a:xfrm>
              <a:off x="4229100" y="473045"/>
              <a:ext cx="2832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/>
                <a:t>Black Hole Mechanics</a:t>
              </a:r>
              <a:endParaRPr lang="ko-KR" altLang="en-US" sz="2000" dirty="0"/>
            </a:p>
          </p:txBody>
        </p:sp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E2ED1ED2-E094-4663-8700-CAC1FEE43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316" y="1394619"/>
            <a:ext cx="5415083" cy="435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15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F8A1E7-384F-4288-8DDE-ADAA890AF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266700"/>
            <a:ext cx="11303000" cy="828675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sz="3600" b="1" dirty="0" err="1"/>
              <a:t>Bekenstein’s</a:t>
            </a:r>
            <a:r>
              <a:rPr lang="en-US" altLang="ko-KR" sz="3600" b="1" dirty="0"/>
              <a:t> conjecture for BH entropy: </a:t>
            </a:r>
            <a:r>
              <a:rPr lang="en-US" altLang="ko-KR" sz="3600" dirty="0"/>
              <a:t>(1972, 1973)</a:t>
            </a:r>
            <a:endParaRPr lang="ko-KR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C71A3C5D-9A8A-4071-A28A-66F717AC14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23100" y="1193800"/>
                <a:ext cx="4876800" cy="5397500"/>
              </a:xfrm>
            </p:spPr>
            <p:txBody>
              <a:bodyPr/>
              <a:lstStyle/>
              <a:p>
                <a:pPr algn="just"/>
                <a:r>
                  <a:rPr lang="en-US" altLang="ko-KR" dirty="0"/>
                  <a:t>Rough estimation of such BH entropy:</a:t>
                </a:r>
              </a:p>
              <a:p>
                <a:pPr lvl="1" algn="just">
                  <a:lnSpc>
                    <a:spcPct val="100000"/>
                  </a:lnSpc>
                  <a:buFontTx/>
                  <a:buChar char="-"/>
                </a:pPr>
                <a:r>
                  <a:rPr lang="en-US" altLang="ko-KR" sz="1800" dirty="0"/>
                  <a:t>When a star collapses to form a BH, all information of the star is hidden by the event horizon. Assuming one bit of information per subatomic particle,</a:t>
                </a:r>
              </a:p>
              <a:p>
                <a:pPr marL="457200" lvl="1" indent="0" algn="just">
                  <a:lnSpc>
                    <a:spcPct val="150000"/>
                  </a:lnSpc>
                  <a:buNone/>
                </a:pPr>
                <a:r>
                  <a:rPr lang="en-US" altLang="ko-KR" sz="1800" b="0" dirty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</a:rPr>
                          <m:t>𝐵𝐻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≅"</m:t>
                    </m:r>
                    <m:r>
                      <m:rPr>
                        <m:nor/>
                      </m:rPr>
                      <a:rPr lang="en-US" altLang="ko-KR" sz="1800" b="0" i="0" smtClean="0">
                        <a:latin typeface="Cambria Math" panose="02040503050406030204" pitchFamily="18" charset="0"/>
                      </a:rPr>
                      <m:t>Total</m:t>
                    </m:r>
                    <m:r>
                      <m:rPr>
                        <m:nor/>
                      </m:rPr>
                      <a:rPr lang="en-US" altLang="ko-KR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ko-KR" sz="1800" b="0" i="0" smtClean="0">
                        <a:latin typeface="Cambria Math" panose="02040503050406030204" pitchFamily="18" charset="0"/>
                      </a:rPr>
                      <m:t>information</m:t>
                    </m:r>
                    <m:r>
                      <m:rPr>
                        <m:nor/>
                      </m:rPr>
                      <a:rPr lang="en-US" altLang="ko-KR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ko-KR" sz="1800" b="0" i="0" smtClean="0">
                        <a:latin typeface="Cambria Math" panose="02040503050406030204" pitchFamily="18" charset="0"/>
                      </a:rPr>
                      <m:t>lost</m:t>
                    </m:r>
                    <m:r>
                      <m:rPr>
                        <m:nor/>
                      </m:rPr>
                      <a:rPr lang="en-US" altLang="ko-KR" sz="18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ko-KR" sz="1800" b="0" i="1" dirty="0">
                  <a:latin typeface="Cambria Math" panose="02040503050406030204" pitchFamily="18" charset="0"/>
                </a:endParaRPr>
              </a:p>
              <a:p>
                <a:pPr marL="457200" lvl="1" indent="0" algn="just">
                  <a:lnSpc>
                    <a:spcPct val="100000"/>
                  </a:lnSpc>
                  <a:buNone/>
                </a:pPr>
                <a:r>
                  <a:rPr lang="en-US" altLang="ko-KR" sz="1800" dirty="0">
                    <a:ea typeface="Cambria Math" panose="020405030504060302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altLang="ko-K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num>
                      <m:den>
                        <m:sSub>
                          <m:sSub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subatom</m:t>
                            </m:r>
                          </m:sub>
                        </m:sSub>
                      </m:den>
                    </m:f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→0  </m:t>
                        </m:r>
                      </m:e>
                    </m:groupChr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∞</m:t>
                    </m:r>
                  </m:oMath>
                </a14:m>
                <a:r>
                  <a:rPr lang="en-US" altLang="ko-KR" sz="1800" dirty="0"/>
                  <a:t>   classically.</a:t>
                </a:r>
              </a:p>
              <a:p>
                <a:pPr lvl="1" algn="just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800" dirty="0"/>
                  <a:t>For a quantum particle, however,  </a:t>
                </a:r>
                <a:endParaRPr lang="ko-KR" altLang="en-US" sz="1800" dirty="0"/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C71A3C5D-9A8A-4071-A28A-66F717AC14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23100" y="1193800"/>
                <a:ext cx="4876800" cy="5397500"/>
              </a:xfrm>
              <a:blipFill>
                <a:blip r:embed="rId2"/>
                <a:stretch>
                  <a:fillRect l="-2250" t="-2034" r="-26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>
            <a:extLst>
              <a:ext uri="{FF2B5EF4-FFF2-40B4-BE49-F238E27FC236}">
                <a16:creationId xmlns:a16="http://schemas.microsoft.com/office/drawing/2014/main" id="{80E94BBD-6CB3-4D80-B474-2BDB138BA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12" y="1406525"/>
            <a:ext cx="5972175" cy="508635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1B8F153-8C68-489A-827C-C1F18BCAA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8003" y="5156546"/>
            <a:ext cx="4582871" cy="153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2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A138B-A203-472F-881D-A65ABD6EBB72}"/>
                  </a:ext>
                </a:extLst>
              </p:cNvPr>
              <p:cNvSpPr txBox="1"/>
              <p:nvPr/>
            </p:nvSpPr>
            <p:spPr>
              <a:xfrm>
                <a:off x="7262798" y="475082"/>
                <a:ext cx="4281502" cy="18008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+⋯</m:t>
                      </m:r>
                    </m:oMath>
                  </m:oMathPara>
                </a14:m>
                <a:endParaRPr lang="en-US" altLang="ko-KR" sz="24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400" b="0" dirty="0"/>
                  <a:t>    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en-US" altLang="ko-K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e>
                    </m:d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altLang="ko-K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</m:t>
                            </m:r>
                          </m:den>
                        </m:f>
                      </m:e>
                    </m:d>
                    <m:r>
                      <a:rPr lang="en-US" altLang="ko-KR" sz="2400" i="1">
                        <a:latin typeface="Cambria Math" panose="02040503050406030204" pitchFamily="18" charset="0"/>
                      </a:rPr>
                      <m:t>+⋯</m:t>
                    </m:r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A138B-A203-472F-881D-A65ABD6EB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2798" y="475082"/>
                <a:ext cx="4281502" cy="18008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그룹 9">
            <a:extLst>
              <a:ext uri="{FF2B5EF4-FFF2-40B4-BE49-F238E27FC236}">
                <a16:creationId xmlns:a16="http://schemas.microsoft.com/office/drawing/2014/main" id="{4400CF99-6996-4093-8940-A207ECEE5CCD}"/>
              </a:ext>
            </a:extLst>
          </p:cNvPr>
          <p:cNvGrpSpPr/>
          <p:nvPr/>
        </p:nvGrpSpPr>
        <p:grpSpPr>
          <a:xfrm>
            <a:off x="203201" y="180975"/>
            <a:ext cx="6159500" cy="3679825"/>
            <a:chOff x="203200" y="180975"/>
            <a:chExt cx="6581775" cy="428625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07E56A83-F76B-4C12-BC25-722124321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200" y="180975"/>
              <a:ext cx="6581775" cy="428625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46288EE4-A76A-421B-8901-44B21D4EE6C7}"/>
                </a:ext>
              </a:extLst>
            </p:cNvPr>
            <p:cNvSpPr/>
            <p:nvPr/>
          </p:nvSpPr>
          <p:spPr>
            <a:xfrm>
              <a:off x="482600" y="180975"/>
              <a:ext cx="3035300" cy="238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FE7A0457-5059-4DCF-AE30-806F64685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401" y="2772141"/>
            <a:ext cx="5759223" cy="4060459"/>
          </a:xfrm>
          <a:prstGeom prst="rect">
            <a:avLst/>
          </a:prstGeom>
        </p:spPr>
      </p:pic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FC08735-A428-4309-97C6-B09CE3CF73A1}"/>
              </a:ext>
            </a:extLst>
          </p:cNvPr>
          <p:cNvSpPr/>
          <p:nvPr/>
        </p:nvSpPr>
        <p:spPr>
          <a:xfrm>
            <a:off x="7073900" y="5080000"/>
            <a:ext cx="1752600" cy="6477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62E4D3A-8966-4D87-B9A0-E112ED7D9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675" y="4305936"/>
            <a:ext cx="4860924" cy="2197404"/>
          </a:xfrm>
          <a:prstGeom prst="rect">
            <a:avLst/>
          </a:prstGeom>
        </p:spPr>
      </p:pic>
      <p:sp>
        <p:nvSpPr>
          <p:cNvPr id="16" name="화살표: 왼쪽 15">
            <a:extLst>
              <a:ext uri="{FF2B5EF4-FFF2-40B4-BE49-F238E27FC236}">
                <a16:creationId xmlns:a16="http://schemas.microsoft.com/office/drawing/2014/main" id="{4BE133F7-0E91-497A-8109-398BB782E270}"/>
              </a:ext>
            </a:extLst>
          </p:cNvPr>
          <p:cNvSpPr/>
          <p:nvPr/>
        </p:nvSpPr>
        <p:spPr>
          <a:xfrm rot="1082610">
            <a:off x="5590241" y="4826000"/>
            <a:ext cx="533400" cy="508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FC64E3-FC43-4BC4-AAF6-FB2604D5A3F6}"/>
              </a:ext>
            </a:extLst>
          </p:cNvPr>
          <p:cNvSpPr txBox="1"/>
          <p:nvPr/>
        </p:nvSpPr>
        <p:spPr>
          <a:xfrm>
            <a:off x="6447303" y="2587475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(1974)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088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5C3DF5C-10FC-417E-AC20-DBE7C09AA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63" y="946150"/>
            <a:ext cx="8682132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40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3EABB2-3BB3-471B-868F-13A5EB381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7575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sz="3600" b="1" dirty="0"/>
              <a:t>BH entropy in more general context</a:t>
            </a:r>
            <a:endParaRPr lang="ko-KR" alt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718E2D93-AD0E-4214-A461-0CDED49BBE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1500" y="1435100"/>
                <a:ext cx="11150600" cy="5057775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b="0" dirty="0"/>
                  <a:t>The BH entropy-area relation,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𝐵𝐻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ko-KR" dirty="0"/>
                  <a:t>, is true always?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/>
                  <a:t>Different gravitational dynamics, quantum correction, with various form of matter fields, different asymptotic infinity, higher ST dimensions, …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/>
                  <a:t>Ex) Stationary BHs in the Brans-</a:t>
                </a:r>
                <a:r>
                  <a:rPr lang="en-US" altLang="ko-KR" dirty="0" err="1"/>
                  <a:t>Dicke</a:t>
                </a:r>
                <a:r>
                  <a:rPr lang="en-US" altLang="ko-KR" dirty="0"/>
                  <a:t> theory, </a:t>
                </a:r>
                <a:r>
                  <a:rPr lang="en-US" altLang="ko-KR" i="1" dirty="0"/>
                  <a:t>e.g.</a:t>
                </a:r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𝐵𝐷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den>
                    </m:f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num>
                          <m:den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den>
                        </m:f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∇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∇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matter</m:t>
                        </m:r>
                      </m:sub>
                    </m:sSub>
                  </m:oMath>
                </a14:m>
                <a:endParaRPr lang="en-US" altLang="ko-KR" dirty="0"/>
              </a:p>
              <a:p>
                <a:pPr lvl="1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The horizon area could decrease in this gravity theory…!!?? (Scheel, Shapiro &amp; </a:t>
                </a:r>
                <a:r>
                  <a:rPr lang="en-US" altLang="ko-KR" dirty="0" err="1"/>
                  <a:t>Teukolsky</a:t>
                </a:r>
                <a:r>
                  <a:rPr lang="en-US" altLang="ko-KR" dirty="0"/>
                  <a:t> ‘95)</a:t>
                </a:r>
              </a:p>
              <a:p>
                <a:pPr lvl="1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Then, is there some quantity that serves well for the BH entropy? If so, what would that be? (Kang ‘96)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/>
                  <a:t>BH entropy in more general context?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/>
                  <a:t>Euclidean path integral method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 err="1"/>
                  <a:t>Noether</a:t>
                </a:r>
                <a:r>
                  <a:rPr lang="en-US" altLang="ko-KR" dirty="0"/>
                  <a:t> charge method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/>
                  <a:t>(See the pdf file (3) for the details!)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718E2D93-AD0E-4214-A461-0CDED49BBE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1435100"/>
                <a:ext cx="11150600" cy="5057775"/>
              </a:xfrm>
              <a:blipFill>
                <a:blip r:embed="rId2"/>
                <a:stretch>
                  <a:fillRect l="-49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8177461"/>
      </p:ext>
    </p:extLst>
  </p:cSld>
  <p:clrMapOvr>
    <a:masterClrMapping/>
  </p:clrMapOvr>
</p:sld>
</file>

<file path=ppt/theme/theme1.xml><?xml version="1.0" encoding="utf-8"?>
<a:theme xmlns:a="http://schemas.openxmlformats.org/drawingml/2006/main" name="14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7990</TotalTime>
  <Words>272</Words>
  <Application>Microsoft Office PowerPoint</Application>
  <PresentationFormat>와이드스크린</PresentationFormat>
  <Paragraphs>25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Cambria Math</vt:lpstr>
      <vt:lpstr>Wingdings</vt:lpstr>
      <vt:lpstr>14_Office 테마</vt:lpstr>
      <vt:lpstr>Black Hole Thermodynamics: Arena for Exploring Quantum Gravity</vt:lpstr>
      <vt:lpstr>II. Black Hole Thermodynamics</vt:lpstr>
      <vt:lpstr>PowerPoint 프레젠테이션</vt:lpstr>
      <vt:lpstr>Bekenstein’s conjecture for BH entropy: (1972, 1973)</vt:lpstr>
      <vt:lpstr>PowerPoint 프레젠테이션</vt:lpstr>
      <vt:lpstr>PowerPoint 프레젠테이션</vt:lpstr>
      <vt:lpstr>BH entropy in more general context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강궁원</dc:creator>
  <cp:lastModifiedBy>강궁원</cp:lastModifiedBy>
  <cp:revision>613</cp:revision>
  <dcterms:created xsi:type="dcterms:W3CDTF">2023-03-03T01:47:11Z</dcterms:created>
  <dcterms:modified xsi:type="dcterms:W3CDTF">2025-08-12T21:00:26Z</dcterms:modified>
</cp:coreProperties>
</file>