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70" r:id="rId1"/>
  </p:sldMasterIdLst>
  <p:notesMasterIdLst>
    <p:notesMasterId r:id="rId9"/>
  </p:notesMasterIdLst>
  <p:sldIdLst>
    <p:sldId id="256" r:id="rId2"/>
    <p:sldId id="394" r:id="rId3"/>
    <p:sldId id="395" r:id="rId4"/>
    <p:sldId id="396" r:id="rId5"/>
    <p:sldId id="398" r:id="rId6"/>
    <p:sldId id="397" r:id="rId7"/>
    <p:sldId id="400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2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E32E3-BA86-4F68-8E9F-CE8923C1A898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5808-1116-4ED4-9EEF-63467BEF0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711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094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110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6512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632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6813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789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3008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6486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2209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3851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4875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AFA35-02FF-4838-AB6C-89106D33BC3B}" type="datetimeFigureOut">
              <a:rPr lang="ko-KR" altLang="en-US" smtClean="0"/>
              <a:t>2025-08-13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53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wkang@cau.ac.k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82600" y="2146299"/>
            <a:ext cx="11125200" cy="14732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ko-KR" sz="4400" b="1" dirty="0">
                <a:solidFill>
                  <a:srgbClr val="0000FF"/>
                </a:solidFill>
              </a:rPr>
              <a:t>Black Hole Thermodynamics:</a:t>
            </a:r>
            <a:br>
              <a:rPr lang="en-US" altLang="ko-KR" sz="4400" b="1" dirty="0">
                <a:solidFill>
                  <a:srgbClr val="0000FF"/>
                </a:solidFill>
              </a:rPr>
            </a:br>
            <a:r>
              <a:rPr lang="en-US" altLang="ko-KR" sz="4400" b="1" dirty="0">
                <a:solidFill>
                  <a:srgbClr val="0000FF"/>
                </a:solidFill>
              </a:rPr>
              <a:t>Arena for Exploring Quantum Gravity</a:t>
            </a:r>
            <a:endParaRPr lang="ko-KR" altLang="en-US" sz="4400" b="1" dirty="0">
              <a:solidFill>
                <a:srgbClr val="0000FF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76300" y="4419601"/>
            <a:ext cx="10121900" cy="1346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ko-KR" altLang="en-US" sz="3200" dirty="0"/>
              <a:t>강 궁 원 </a:t>
            </a:r>
            <a:r>
              <a:rPr lang="en-US" altLang="ko-KR" sz="3200" dirty="0"/>
              <a:t>(Kang, </a:t>
            </a:r>
            <a:r>
              <a:rPr lang="en-US" altLang="ko-KR" sz="3200" dirty="0" err="1"/>
              <a:t>Gungwon</a:t>
            </a:r>
            <a:r>
              <a:rPr lang="en-US" altLang="ko-KR" sz="3200" dirty="0"/>
              <a:t>)</a:t>
            </a:r>
          </a:p>
          <a:p>
            <a:pPr>
              <a:lnSpc>
                <a:spcPct val="100000"/>
              </a:lnSpc>
            </a:pPr>
            <a:r>
              <a:rPr lang="en-US" altLang="ko-KR" sz="3200" dirty="0"/>
              <a:t>(</a:t>
            </a:r>
            <a:r>
              <a:rPr lang="ko-KR" altLang="en-US" sz="3200" dirty="0"/>
              <a:t>중앙대 물리학과</a:t>
            </a:r>
            <a:r>
              <a:rPr lang="en-US" altLang="ko-KR" sz="3200" dirty="0"/>
              <a:t>, </a:t>
            </a:r>
            <a:r>
              <a:rPr lang="en-US" altLang="ko-KR" sz="3200" dirty="0">
                <a:hlinkClick r:id="rId2"/>
              </a:rPr>
              <a:t>gwkang@cau.ac.kr</a:t>
            </a:r>
            <a:r>
              <a:rPr lang="en-US" altLang="ko-KR" sz="3200" dirty="0"/>
              <a:t>) </a:t>
            </a:r>
            <a:endParaRPr lang="ko-KR" altLang="en-US" sz="3200" dirty="0"/>
          </a:p>
        </p:txBody>
      </p:sp>
      <p:sp>
        <p:nvSpPr>
          <p:cNvPr id="5" name="TextBox 3"/>
          <p:cNvSpPr txBox="1"/>
          <p:nvPr/>
        </p:nvSpPr>
        <p:spPr>
          <a:xfrm>
            <a:off x="7416800" y="248334"/>
            <a:ext cx="4514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2025 Summer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Institute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for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Theoretical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Physics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at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KIAS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during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4-14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August,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2025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326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41400" y="2159000"/>
            <a:ext cx="9918700" cy="14859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altLang="ko-KR" sz="5400" b="1" dirty="0"/>
              <a:t>III. Hawking Radiation</a:t>
            </a:r>
            <a:endParaRPr lang="ko-KR" altLang="en-US" sz="5400" dirty="0"/>
          </a:p>
        </p:txBody>
      </p:sp>
    </p:spTree>
    <p:extLst>
      <p:ext uri="{BB962C8B-B14F-4D97-AF65-F5344CB8AC3E}">
        <p14:creationId xmlns:p14="http://schemas.microsoft.com/office/powerpoint/2010/main" val="3729007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E86EE0-8C1A-4121-B599-508EF92D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1075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altLang="ko-KR" sz="3600" b="1" dirty="0"/>
              <a:t>QFT in a collapsing black hole ST</a:t>
            </a:r>
            <a:endParaRPr lang="ko-KR" altLang="en-US" sz="3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04027329-A843-4FEC-9350-EB8FA08E19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4579939"/>
                <a:ext cx="10515600" cy="199707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altLang="ko-KR" dirty="0"/>
                  <a:t>Particles natural in the initial and final background spacetimes </a:t>
                </a:r>
              </a:p>
              <a:p>
                <a:r>
                  <a:rPr lang="en-US" altLang="ko-KR" dirty="0"/>
                  <a:t>Natural vacuum states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&amp; </m:t>
                    </m:r>
                    <m:d>
                      <m:dPr>
                        <m:begChr m:val="|"/>
                        <m:endChr m:val="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altLang="ko-KR" dirty="0"/>
                  <a:t> in initial (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=−∞</m:t>
                    </m:r>
                  </m:oMath>
                </a14:m>
                <a:r>
                  <a:rPr lang="en-US" altLang="ko-KR" dirty="0"/>
                  <a:t>) and final (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=+∞</m:t>
                    </m:r>
                  </m:oMath>
                </a14:m>
                <a:r>
                  <a:rPr lang="en-US" altLang="ko-KR" dirty="0"/>
                  <a:t>) backgrounds, respectively</a:t>
                </a:r>
              </a:p>
              <a:p>
                <a:r>
                  <a:rPr lang="en-US" altLang="ko-KR" dirty="0"/>
                  <a:t>In particular, we would like to know how the initial vacuum state looks like for the observer at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i="1" smtClean="0">
                        <a:latin typeface="Cambria Math" panose="02040503050406030204" pitchFamily="18" charset="0"/>
                      </a:rPr>
                      <m:t>=+∞</m:t>
                    </m:r>
                  </m:oMath>
                </a14:m>
                <a:r>
                  <a:rPr lang="en-US" altLang="ko-KR" dirty="0"/>
                  <a:t>. </a:t>
                </a:r>
                <a:endParaRPr lang="ko-KR" altLang="en-US" dirty="0"/>
              </a:p>
            </p:txBody>
          </p:sp>
        </mc:Choice>
        <mc:Fallback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04027329-A843-4FEC-9350-EB8FA08E19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4579939"/>
                <a:ext cx="10515600" cy="1997074"/>
              </a:xfrm>
              <a:blipFill>
                <a:blip r:embed="rId2"/>
                <a:stretch>
                  <a:fillRect l="-928" t="-6707" b="-457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그룹 7">
            <a:extLst>
              <a:ext uri="{FF2B5EF4-FFF2-40B4-BE49-F238E27FC236}">
                <a16:creationId xmlns:a16="http://schemas.microsoft.com/office/drawing/2014/main" id="{8AA0B215-4A65-43A7-9E08-7ECB3B9EEE28}"/>
              </a:ext>
            </a:extLst>
          </p:cNvPr>
          <p:cNvGrpSpPr/>
          <p:nvPr/>
        </p:nvGrpSpPr>
        <p:grpSpPr>
          <a:xfrm>
            <a:off x="1812925" y="1531937"/>
            <a:ext cx="8105775" cy="2582863"/>
            <a:chOff x="1190625" y="1531937"/>
            <a:chExt cx="8896350" cy="3209925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F4431879-93F6-4BA2-BEED-2C395D59A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0625" y="1531937"/>
              <a:ext cx="8896350" cy="320992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5336188-E7D1-4711-97FB-9D97DCE0A008}"/>
                </a:ext>
              </a:extLst>
            </p:cNvPr>
            <p:cNvSpPr txBox="1"/>
            <p:nvPr/>
          </p:nvSpPr>
          <p:spPr>
            <a:xfrm>
              <a:off x="7327899" y="2742167"/>
              <a:ext cx="520700" cy="38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/>
                <a:t>BH</a:t>
              </a:r>
              <a:endParaRPr lang="ko-KR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0070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24253AB-E74D-481B-9909-EDFA35234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44" y="465137"/>
            <a:ext cx="3002172" cy="2476500"/>
          </a:xfrm>
          <a:prstGeom prst="rect">
            <a:avLst/>
          </a:prstGeom>
        </p:spPr>
      </p:pic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2D3799AA-C39C-47A0-8693-888A3C801F98}"/>
              </a:ext>
            </a:extLst>
          </p:cNvPr>
          <p:cNvSpPr/>
          <p:nvPr/>
        </p:nvSpPr>
        <p:spPr>
          <a:xfrm>
            <a:off x="901700" y="1828800"/>
            <a:ext cx="1625600" cy="25400"/>
          </a:xfrm>
          <a:custGeom>
            <a:avLst/>
            <a:gdLst>
              <a:gd name="connsiteX0" fmla="*/ 0 w 1625600"/>
              <a:gd name="connsiteY0" fmla="*/ 0 h 25400"/>
              <a:gd name="connsiteX1" fmla="*/ 1625600 w 1625600"/>
              <a:gd name="connsiteY1" fmla="*/ 25400 h 25400"/>
              <a:gd name="connsiteX2" fmla="*/ 1625600 w 1625600"/>
              <a:gd name="connsiteY2" fmla="*/ 25400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25400">
                <a:moveTo>
                  <a:pt x="0" y="0"/>
                </a:moveTo>
                <a:lnTo>
                  <a:pt x="1625600" y="25400"/>
                </a:lnTo>
                <a:lnTo>
                  <a:pt x="1625600" y="2540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자유형: 도형 6">
            <a:extLst>
              <a:ext uri="{FF2B5EF4-FFF2-40B4-BE49-F238E27FC236}">
                <a16:creationId xmlns:a16="http://schemas.microsoft.com/office/drawing/2014/main" id="{32F1F1C5-C51E-4A44-A17C-30126AF1B2DE}"/>
              </a:ext>
            </a:extLst>
          </p:cNvPr>
          <p:cNvSpPr/>
          <p:nvPr/>
        </p:nvSpPr>
        <p:spPr>
          <a:xfrm>
            <a:off x="889000" y="1854200"/>
            <a:ext cx="1638300" cy="653124"/>
          </a:xfrm>
          <a:custGeom>
            <a:avLst/>
            <a:gdLst>
              <a:gd name="connsiteX0" fmla="*/ 1638300 w 1638300"/>
              <a:gd name="connsiteY0" fmla="*/ 0 h 653124"/>
              <a:gd name="connsiteX1" fmla="*/ 393700 w 1638300"/>
              <a:gd name="connsiteY1" fmla="*/ 558800 h 653124"/>
              <a:gd name="connsiteX2" fmla="*/ 0 w 1638300"/>
              <a:gd name="connsiteY2" fmla="*/ 647700 h 653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8300" h="653124">
                <a:moveTo>
                  <a:pt x="1638300" y="0"/>
                </a:moveTo>
                <a:cubicBezTo>
                  <a:pt x="1152525" y="225425"/>
                  <a:pt x="666750" y="450850"/>
                  <a:pt x="393700" y="558800"/>
                </a:cubicBezTo>
                <a:cubicBezTo>
                  <a:pt x="120650" y="666750"/>
                  <a:pt x="60325" y="657225"/>
                  <a:pt x="0" y="64770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자유형: 도형 7">
            <a:extLst>
              <a:ext uri="{FF2B5EF4-FFF2-40B4-BE49-F238E27FC236}">
                <a16:creationId xmlns:a16="http://schemas.microsoft.com/office/drawing/2014/main" id="{928B2705-4D81-4DA6-AB0E-AEBDEE8D4C0F}"/>
              </a:ext>
            </a:extLst>
          </p:cNvPr>
          <p:cNvSpPr/>
          <p:nvPr/>
        </p:nvSpPr>
        <p:spPr>
          <a:xfrm>
            <a:off x="901700" y="1053132"/>
            <a:ext cx="1625600" cy="801068"/>
          </a:xfrm>
          <a:custGeom>
            <a:avLst/>
            <a:gdLst>
              <a:gd name="connsiteX0" fmla="*/ 1625600 w 1625600"/>
              <a:gd name="connsiteY0" fmla="*/ 801068 h 801068"/>
              <a:gd name="connsiteX1" fmla="*/ 571500 w 1625600"/>
              <a:gd name="connsiteY1" fmla="*/ 127968 h 801068"/>
              <a:gd name="connsiteX2" fmla="*/ 0 w 1625600"/>
              <a:gd name="connsiteY2" fmla="*/ 968 h 80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801068">
                <a:moveTo>
                  <a:pt x="1625600" y="801068"/>
                </a:moveTo>
                <a:cubicBezTo>
                  <a:pt x="1234016" y="531193"/>
                  <a:pt x="842433" y="261318"/>
                  <a:pt x="571500" y="127968"/>
                </a:cubicBezTo>
                <a:cubicBezTo>
                  <a:pt x="300567" y="-5382"/>
                  <a:pt x="150283" y="-2207"/>
                  <a:pt x="0" y="96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D917182-7647-41A0-87E1-4DFD8FE25545}"/>
                  </a:ext>
                </a:extLst>
              </p:cNvPr>
              <p:cNvSpPr txBox="1"/>
              <p:nvPr/>
            </p:nvSpPr>
            <p:spPr>
              <a:xfrm>
                <a:off x="4089400" y="376237"/>
                <a:ext cx="517013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ko-KR" sz="2400" b="0" dirty="0"/>
                  <a:t>A quantum field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ko-KR" sz="2400" b="0" i="0" smtClean="0"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   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ko-KR" altLang="en-US" sz="2400" i="1" smtClean="0">
                            <a:latin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ko-KR" altLang="en-US" sz="24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D917182-7647-41A0-87E1-4DFD8FE255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9400" y="376237"/>
                <a:ext cx="5170133" cy="369332"/>
              </a:xfrm>
              <a:prstGeom prst="rect">
                <a:avLst/>
              </a:prstGeom>
              <a:blipFill>
                <a:blip r:embed="rId3"/>
                <a:stretch>
                  <a:fillRect l="-3656" t="-26667" r="-472" b="-5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E35FCAE-18A7-4F39-B8CD-2DF7CD25FB9A}"/>
                  </a:ext>
                </a:extLst>
              </p:cNvPr>
              <p:cNvSpPr txBox="1"/>
              <p:nvPr/>
            </p:nvSpPr>
            <p:spPr>
              <a:xfrm>
                <a:off x="3891172" y="989632"/>
                <a:ext cx="8211928" cy="2430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2000" b="0" dirty="0">
                    <a:latin typeface="Cambria Math" panose="02040503050406030204" pitchFamily="18" charset="0"/>
                  </a:rPr>
                  <a:t>Mode decompositions at before and after the collapse: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sSubSup>
                      <m:sSubSup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r>
                      <a:rPr lang="en-US" altLang="ko-K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0" dirty="0"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bSup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ko-K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altLang="ko-KR" sz="20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sz="2000" b="0" dirty="0">
                    <a:ea typeface="Cambria Math" panose="02040503050406030204" pitchFamily="18" charset="0"/>
                  </a:rPr>
                  <a:t> : Modes natural to the past and define the in-vacuum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begChr m:val="|"/>
                        <m:endChr m:val=""/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ko-KR" sz="20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sz="2000" b="0" dirty="0">
                    <a:ea typeface="Cambria Math" panose="02040503050406030204" pitchFamily="18" charset="0"/>
                  </a:rPr>
                  <a:t> : Natural to the future and define the out-vacuum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begChr m:val="|"/>
                        <m:endChr m:val=""/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ko-KR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E35FCAE-18A7-4F39-B8CD-2DF7CD25F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172" y="989632"/>
                <a:ext cx="8211928" cy="2430665"/>
              </a:xfrm>
              <a:prstGeom prst="rect">
                <a:avLst/>
              </a:prstGeom>
              <a:blipFill>
                <a:blip r:embed="rId4"/>
                <a:stretch>
                  <a:fillRect l="-1856" b="-3183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B15C66-B389-4B24-84AD-4B49F68E8978}"/>
                  </a:ext>
                </a:extLst>
              </p:cNvPr>
              <p:cNvSpPr txBox="1"/>
              <p:nvPr/>
            </p:nvSpPr>
            <p:spPr>
              <a:xfrm>
                <a:off x="695633" y="3525871"/>
                <a:ext cx="10800734" cy="33355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𝑝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𝑖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𝑗</m:t>
                        </m:r>
                      </m:sub>
                      <m:sup/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(</m:t>
                        </m:r>
                        <m:sSub>
                          <m:sSub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𝛼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𝑓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𝛽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𝑓</m:t>
                                </m:r>
                              </m:e>
                            </m:acc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</m:nary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),   </m:t>
                    </m:r>
                    <m:sSub>
                      <m:sSubPr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ko-K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ko-KR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r>
                      <a:rPr lang="en-US" altLang="ko-K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ko-KR" altLang="en-US" dirty="0"/>
                  <a:t>   </a:t>
                </a:r>
                <a:r>
                  <a:rPr lang="en-US" altLang="ko-KR" dirty="0">
                    <a:sym typeface="Wingdings" panose="05000000000000000000" pitchFamily="2" charset="2"/>
                  </a:rPr>
                  <a:t>or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sSubSup>
                      <m:sSubSup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),   </m:t>
                    </m:r>
                    <m:sSub>
                      <m:sSub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sSubSup>
                      <m:sSubSup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ko-KR" altLang="en-US" dirty="0"/>
                  <a:t> </a:t>
                </a:r>
                <a:endParaRPr lang="en-US" altLang="ko-KR" dirty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è"/>
                </a:pPr>
                <a:r>
                  <a:rPr lang="en-US" altLang="ko-KR" dirty="0">
                    <a:sym typeface="Wingdings" panose="05000000000000000000" pitchFamily="2" charset="2"/>
                  </a:rPr>
                  <a:t> BH radiation or not?: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"/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ko-KR" sz="1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b>
                            </m:sSub>
                          </m:e>
                        </m:d>
                      </m:e>
                    </m:d>
                    <m:sSub>
                      <m:sSubPr>
                        <m:ctrlPr>
                          <a:rPr lang="en-US" altLang="ko-KR" sz="1800" b="0" i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1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1800" b="0" i="0" smtClean="0"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 altLang="ko-KR" sz="1800" b="0" i="0" smtClean="0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m:rPr>
                            <m:sty m:val="p"/>
                          </m:rPr>
                          <a:rPr lang="en-US" altLang="ko-KR" sz="1800" b="0" i="0" smtClean="0">
                            <a:latin typeface="Cambria Math" panose="02040503050406030204" pitchFamily="18" charset="0"/>
                          </a:rPr>
                          <m:t>out</m:t>
                        </m:r>
                      </m:sub>
                    </m:sSub>
                    <m:d>
                      <m:dPr>
                        <m:begChr m:val="|"/>
                        <m:endChr m:val=""/>
                        <m:ctrlPr>
                          <a:rPr lang="en-US" altLang="ko-KR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altLang="ko-K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ko-KR" sz="1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ko-KR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b>
                            </m:sSub>
                          </m:e>
                        </m:d>
                      </m:e>
                    </m:d>
                    <m:sSubSup>
                      <m:sSubSup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begChr m:val="|"/>
                        <m:endChr m:val="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=?=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ko-K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altLang="ko-KR" dirty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è"/>
                </a:pPr>
                <a:r>
                  <a:rPr lang="en-US" altLang="ko-KR" dirty="0"/>
                  <a:t> The total number of particles created in the mode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𝑗𝑛</m:t>
                        </m:r>
                      </m:sub>
                    </m:sSub>
                    <m:r>
                      <a:rPr lang="en-US" altLang="ko-K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en-US" altLang="ko-K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</m:e>
                    </m:nary>
                    <m:sSub>
                      <m:sSub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ko-KR" altLang="en-US" dirty="0"/>
                  <a:t> </a:t>
                </a:r>
                <a:r>
                  <a:rPr lang="en-US" altLang="ko-KR" dirty="0"/>
                  <a:t>is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ko-KR" sz="18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0" i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1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altLang="ko-KR" sz="18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m:rPr>
                            <m:sty m:val="p"/>
                          </m:rPr>
                          <a:rPr lang="en-US" altLang="ko-KR" sz="1800" b="0" i="0" smtClean="0">
                            <a:latin typeface="Cambria Math" panose="02040503050406030204" pitchFamily="18" charset="0"/>
                          </a:rPr>
                          <m:t>jn</m:t>
                        </m:r>
                      </m:sub>
                    </m:sSub>
                    <m:r>
                      <a:rPr lang="en-US" altLang="ko-KR" sz="18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1800" b="0" i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ko-KR" sz="1800" b="0" i="0" smtClean="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</a:rPr>
                              <m:t>𝑗𝑛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ko-KR" sz="1800" b="0" i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ko-KR" sz="18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ko-KR" sz="18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</a:rPr>
                              <m:t>𝜋𝜔</m:t>
                            </m:r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ko-KR" sz="1800" b="0" i="1" smtClean="0">
                                <a:latin typeface="Cambria Math" panose="02040503050406030204" pitchFamily="18" charset="0"/>
                              </a:rPr>
                              <m:t>𝜅</m:t>
                            </m:r>
                          </m:sup>
                        </m:sSup>
                        <m:r>
                          <a:rPr lang="en-US" altLang="ko-KR" sz="18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endParaRPr lang="en-US" altLang="ko-KR" dirty="0"/>
              </a:p>
              <a:p>
                <a:pPr marL="285750" indent="-285750">
                  <a:lnSpc>
                    <a:spcPct val="150000"/>
                  </a:lnSpc>
                  <a:buFontTx/>
                  <a:buChar char="-"/>
                </a:pPr>
                <a:r>
                  <a:rPr lang="en-US" altLang="ko-KR" dirty="0"/>
                  <a:t>Spontaneous radiation/evaporation of a BH!!</a:t>
                </a:r>
              </a:p>
              <a:p>
                <a:pPr marL="285750" indent="-285750">
                  <a:lnSpc>
                    <a:spcPct val="150000"/>
                  </a:lnSpc>
                  <a:buFontTx/>
                  <a:buChar char="-"/>
                </a:pPr>
                <a:r>
                  <a:rPr lang="en-US" altLang="ko-KR" dirty="0"/>
                  <a:t>Thermal radiation with Plank spectrum at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𝐵𝐻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𝑐𝑘</m:t>
                        </m:r>
                      </m:den>
                    </m:f>
                  </m:oMath>
                </a14:m>
                <a:r>
                  <a:rPr lang="ko-KR" altLang="en-US" dirty="0"/>
                  <a:t> </a:t>
                </a:r>
                <a:r>
                  <a:rPr lang="en-US" altLang="ko-KR" dirty="0"/>
                  <a:t>.</a:t>
                </a:r>
                <a:endParaRPr lang="ko-KR" alt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B15C66-B389-4B24-84AD-4B49F68E89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33" y="3525871"/>
                <a:ext cx="10800734" cy="3335593"/>
              </a:xfrm>
              <a:prstGeom prst="rect">
                <a:avLst/>
              </a:prstGeom>
              <a:blipFill>
                <a:blip r:embed="rId5"/>
                <a:stretch>
                  <a:fillRect l="-564" t="-10219" b="-36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0616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A8DD020-3DB4-4A30-BD72-0B747ECEB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1400" y="1000125"/>
            <a:ext cx="10515600" cy="739775"/>
          </a:xfrm>
        </p:spPr>
        <p:txBody>
          <a:bodyPr>
            <a:normAutofit/>
          </a:bodyPr>
          <a:lstStyle/>
          <a:p>
            <a:r>
              <a:rPr lang="en-US" altLang="ko-KR" sz="3600" dirty="0"/>
              <a:t> See the pdf file for the details!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625782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altLang="ko-KR" sz="5400" b="1" dirty="0"/>
              <a:t>IV. Outlook</a:t>
            </a:r>
            <a:endParaRPr lang="ko-KR" altLang="en-US" sz="5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5817E1C3-5C02-4AE1-BC06-4C88C93CB4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altLang="ko-KR" dirty="0"/>
                  <a:t>Various interesting topics</a:t>
                </a:r>
              </a:p>
              <a:p>
                <a:pPr lvl="1">
                  <a:buFontTx/>
                  <a:buChar char="-"/>
                </a:pPr>
                <a:r>
                  <a:rPr lang="en-US" altLang="ko-KR" dirty="0"/>
                  <a:t>Generalized 2</a:t>
                </a:r>
                <a:r>
                  <a:rPr lang="en-US" altLang="ko-KR" baseline="30000" dirty="0"/>
                  <a:t>nd</a:t>
                </a:r>
                <a:r>
                  <a:rPr lang="en-US" altLang="ko-KR" dirty="0"/>
                  <a:t> law:  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𝐵𝐻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𝐸𝑛𝑣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endParaRPr lang="en-US" altLang="ko-KR" dirty="0"/>
              </a:p>
              <a:p>
                <a:pPr lvl="1">
                  <a:buFontTx/>
                  <a:buChar char="-"/>
                </a:pPr>
                <a:r>
                  <a:rPr lang="en-US" altLang="ko-KR" dirty="0"/>
                  <a:t>Entropy of the extremal BH</a:t>
                </a:r>
              </a:p>
              <a:p>
                <a:pPr lvl="1">
                  <a:buFontTx/>
                  <a:buChar char="-"/>
                </a:pPr>
                <a:r>
                  <a:rPr lang="en-US" altLang="ko-KR" dirty="0"/>
                  <a:t>Statistical understanding from string theory, loop QG, other </a:t>
                </a:r>
                <a:r>
                  <a:rPr lang="en-US" altLang="ko-KR" dirty="0" err="1"/>
                  <a:t>quantizations</a:t>
                </a:r>
                <a:endParaRPr lang="en-US" altLang="ko-KR" dirty="0"/>
              </a:p>
              <a:p>
                <a:pPr lvl="1">
                  <a:buFontTx/>
                  <a:buChar char="-"/>
                </a:pPr>
                <a:r>
                  <a:rPr lang="en-US" altLang="ko-KR" dirty="0"/>
                  <a:t>Gravity as an EOS</a:t>
                </a:r>
              </a:p>
              <a:p>
                <a:pPr lvl="1">
                  <a:buFontTx/>
                  <a:buChar char="-"/>
                </a:pPr>
                <a:r>
                  <a:rPr lang="en-US" altLang="ko-KR" dirty="0"/>
                  <a:t>Page curve</a:t>
                </a:r>
              </a:p>
              <a:p>
                <a:pPr lvl="1">
                  <a:buFontTx/>
                  <a:buChar char="-"/>
                </a:pPr>
                <a:r>
                  <a:rPr lang="en-US" altLang="ko-KR" dirty="0"/>
                  <a:t>……</a:t>
                </a:r>
              </a:p>
              <a:p>
                <a:r>
                  <a:rPr lang="en-US" altLang="ko-KR" dirty="0"/>
                  <a:t>Many unsolved questions</a:t>
                </a:r>
              </a:p>
              <a:p>
                <a:pPr lvl="1">
                  <a:buFontTx/>
                  <a:buChar char="-"/>
                </a:pPr>
                <a:r>
                  <a:rPr lang="en-US" altLang="ko-KR" dirty="0"/>
                  <a:t>Information loss problem</a:t>
                </a:r>
              </a:p>
              <a:p>
                <a:pPr lvl="1">
                  <a:buFontTx/>
                  <a:buChar char="-"/>
                </a:pPr>
                <a:r>
                  <a:rPr lang="en-US" altLang="ko-KR" dirty="0"/>
                  <a:t>Statistical origin of the BH entropy and counting</a:t>
                </a:r>
              </a:p>
              <a:p>
                <a:pPr lvl="1">
                  <a:buFontTx/>
                  <a:buChar char="-"/>
                </a:pPr>
                <a:r>
                  <a:rPr lang="en-US" altLang="ko-KR" dirty="0"/>
                  <a:t>Graviton</a:t>
                </a:r>
              </a:p>
              <a:p>
                <a:pPr lvl="1">
                  <a:buFontTx/>
                  <a:buChar char="-"/>
                </a:pPr>
                <a:r>
                  <a:rPr lang="en-US" altLang="ko-KR" dirty="0"/>
                  <a:t>……</a:t>
                </a:r>
              </a:p>
              <a:p>
                <a:r>
                  <a:rPr lang="en-US" altLang="ko-KR" dirty="0"/>
                  <a:t>Still far from the quantum gravity</a:t>
                </a:r>
                <a:endParaRPr lang="ko-KR" altLang="en-US" dirty="0"/>
              </a:p>
            </p:txBody>
          </p:sp>
        </mc:Choice>
        <mc:Fallback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5817E1C3-5C02-4AE1-BC06-4C88C93CB4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2"/>
                <a:stretch>
                  <a:fillRect l="-928" t="-380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077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E0C270-F54C-4EC2-A100-6F4A364A4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387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302020204030204"/>
                <a:ea typeface="맑은 고딕" panose="020B0503020000020004" pitchFamily="50" charset="-127"/>
                <a:cs typeface="+mj-cs"/>
              </a:rPr>
              <a:t>Quantum behavior of GWs?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2281CF2E-1F5B-4A8E-A1D5-CDE338DF7A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29000"/>
                <a:ext cx="10515600" cy="4351338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50000"/>
                  </a:lnSpc>
                  <a:buFontTx/>
                  <a:buChar char="-"/>
                </a:pPr>
                <a:r>
                  <a:rPr lang="en-US" altLang="ko-KR" dirty="0"/>
                  <a:t>Interaction between ordinary quantum systems and GWs</a:t>
                </a:r>
              </a:p>
              <a:p>
                <a:pPr lvl="1">
                  <a:lnSpc>
                    <a:spcPct val="150000"/>
                  </a:lnSpc>
                  <a:buFontTx/>
                  <a:buChar char="-"/>
                </a:pPr>
                <a:r>
                  <a:rPr lang="en-US" altLang="ko-KR" dirty="0"/>
                  <a:t>Any observable involving GWs is extremely weak! 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~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altLang="ko-KR" dirty="0">
                  <a:sym typeface="Wingdings" panose="05000000000000000000" pitchFamily="2" charset="2"/>
                </a:endParaRPr>
              </a:p>
              <a:p>
                <a:pPr lvl="1">
                  <a:lnSpc>
                    <a:spcPct val="150000"/>
                  </a:lnSpc>
                  <a:buFontTx/>
                  <a:buChar char="-"/>
                </a:pPr>
                <a:r>
                  <a:rPr lang="en-US" altLang="ko-KR" dirty="0">
                    <a:sym typeface="Wingdings" panose="05000000000000000000" pitchFamily="2" charset="2"/>
                  </a:rPr>
                  <a:t>Then, what about 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</m:oMath>
                </a14:m>
                <a:r>
                  <a:rPr lang="en-US" altLang="ko-KR" dirty="0"/>
                  <a:t> ?</a:t>
                </a:r>
              </a:p>
              <a:p>
                <a:pPr>
                  <a:lnSpc>
                    <a:spcPct val="150000"/>
                  </a:lnSpc>
                  <a:buFontTx/>
                  <a:buChar char="-"/>
                </a:pPr>
                <a:r>
                  <a:rPr lang="en-US" altLang="ko-KR" dirty="0"/>
                  <a:t>Spectral line of GWs</a:t>
                </a:r>
              </a:p>
              <a:p>
                <a:pPr lvl="1">
                  <a:lnSpc>
                    <a:spcPct val="150000"/>
                  </a:lnSpc>
                  <a:buFontTx/>
                  <a:buChar char="-"/>
                </a:pPr>
                <a:r>
                  <a:rPr lang="en-US" altLang="ko-KR" dirty="0"/>
                  <a:t>Absorption/Emission of gravitons by some gravitational quantum system?</a:t>
                </a:r>
              </a:p>
              <a:p>
                <a:pPr lvl="1">
                  <a:lnSpc>
                    <a:spcPct val="150000"/>
                  </a:lnSpc>
                  <a:buFontTx/>
                  <a:buChar char="-"/>
                </a:pPr>
                <a:r>
                  <a:rPr lang="en-US" altLang="ko-KR" dirty="0"/>
                  <a:t>See the separate slide. </a:t>
                </a:r>
                <a:endParaRPr lang="ko-KR" altLang="en-US" dirty="0"/>
              </a:p>
            </p:txBody>
          </p:sp>
        </mc:Choice>
        <mc:Fallback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2281CF2E-1F5B-4A8E-A1D5-CDE338DF7A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29000"/>
                <a:ext cx="10515600" cy="4351338"/>
              </a:xfrm>
              <a:blipFill>
                <a:blip r:embed="rId2"/>
                <a:stretch>
                  <a:fillRect l="-12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그림 3">
            <a:extLst>
              <a:ext uri="{FF2B5EF4-FFF2-40B4-BE49-F238E27FC236}">
                <a16:creationId xmlns:a16="http://schemas.microsoft.com/office/drawing/2014/main" id="{A2E83E50-9763-4735-9CD3-FE4BC13B87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569" y="4332767"/>
            <a:ext cx="6684795" cy="23855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02A3C6-C9E4-4CB5-870D-C2C6AA0603C7}"/>
              </a:ext>
            </a:extLst>
          </p:cNvPr>
          <p:cNvSpPr txBox="1"/>
          <p:nvPr/>
        </p:nvSpPr>
        <p:spPr>
          <a:xfrm>
            <a:off x="4051300" y="5149505"/>
            <a:ext cx="1409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Frequency (Hz)</a:t>
            </a:r>
            <a:endParaRPr lang="ko-KR" alt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44C883-F5FF-4FF7-A9B4-4BBE5F294125}"/>
              </a:ext>
            </a:extLst>
          </p:cNvPr>
          <p:cNvSpPr txBox="1"/>
          <p:nvPr/>
        </p:nvSpPr>
        <p:spPr>
          <a:xfrm>
            <a:off x="5943600" y="6564411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Time</a:t>
            </a:r>
            <a:endParaRPr lang="ko-KR" alt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829751-6124-4D7A-B60F-FF4C483CB846}"/>
              </a:ext>
            </a:extLst>
          </p:cNvPr>
          <p:cNvSpPr txBox="1"/>
          <p:nvPr/>
        </p:nvSpPr>
        <p:spPr>
          <a:xfrm>
            <a:off x="10511369" y="4431312"/>
            <a:ext cx="1409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Strength: Color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509357646"/>
      </p:ext>
    </p:extLst>
  </p:cSld>
  <p:clrMapOvr>
    <a:masterClrMapping/>
  </p:clrMapOvr>
</p:sld>
</file>

<file path=ppt/theme/theme1.xml><?xml version="1.0" encoding="utf-8"?>
<a:theme xmlns:a="http://schemas.openxmlformats.org/drawingml/2006/main" name="14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8427</TotalTime>
  <Words>380</Words>
  <Application>Microsoft Office PowerPoint</Application>
  <PresentationFormat>와이드스크린</PresentationFormat>
  <Paragraphs>47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Arial</vt:lpstr>
      <vt:lpstr>Cambria Math</vt:lpstr>
      <vt:lpstr>Wingdings</vt:lpstr>
      <vt:lpstr>14_Office 테마</vt:lpstr>
      <vt:lpstr>Black Hole Thermodynamics: Arena for Exploring Quantum Gravity</vt:lpstr>
      <vt:lpstr>III. Hawking Radiation</vt:lpstr>
      <vt:lpstr>QFT in a collapsing black hole ST</vt:lpstr>
      <vt:lpstr>PowerPoint 프레젠테이션</vt:lpstr>
      <vt:lpstr>PowerPoint 프레젠테이션</vt:lpstr>
      <vt:lpstr>IV. Outlook</vt:lpstr>
      <vt:lpstr>Quantum behavior of GWs?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강궁원</dc:creator>
  <cp:lastModifiedBy>강궁원</cp:lastModifiedBy>
  <cp:revision>625</cp:revision>
  <dcterms:created xsi:type="dcterms:W3CDTF">2023-03-03T01:47:11Z</dcterms:created>
  <dcterms:modified xsi:type="dcterms:W3CDTF">2025-08-13T01:05:06Z</dcterms:modified>
</cp:coreProperties>
</file>